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313" r:id="rId4"/>
    <p:sldId id="319" r:id="rId5"/>
    <p:sldId id="323" r:id="rId6"/>
    <p:sldId id="314" r:id="rId7"/>
    <p:sldId id="315" r:id="rId8"/>
    <p:sldId id="322" r:id="rId9"/>
    <p:sldId id="320" r:id="rId10"/>
    <p:sldId id="325" r:id="rId11"/>
    <p:sldId id="316" r:id="rId12"/>
    <p:sldId id="321" r:id="rId13"/>
    <p:sldId id="267" r:id="rId14"/>
  </p:sldIdLst>
  <p:sldSz cx="12192000" cy="6858000"/>
  <p:notesSz cx="6858000" cy="9144000"/>
  <p:defaultTextStyle>
    <a:defPPr marL="0" marR="0" lvl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</a:defRPr>
    </a:defPPr>
    <a:lvl1pPr marL="0" marR="0" lvl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1pPr>
    <a:lvl2pPr marL="0" marR="0" lvl="1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2pPr>
    <a:lvl3pPr marL="0" marR="0" lvl="2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3pPr>
    <a:lvl4pPr marL="0" marR="0" lvl="3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4pPr>
    <a:lvl5pPr marL="0" marR="0" lvl="4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5pPr>
    <a:lvl6pPr marL="0" marR="0" lvl="5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6pPr>
    <a:lvl7pPr marL="0" marR="0" lvl="6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7pPr>
    <a:lvl8pPr marL="0" marR="0" lvl="7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8pPr>
    <a:lvl9pPr marL="0" marR="0" lvl="8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415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D8E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666" y="-90"/>
      </p:cViewPr>
      <p:guideLst>
        <p:guide orient="horz" pos="2160"/>
        <p:guide orient="horz" pos="1502"/>
        <p:guide pos="41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A837F2-BD17-4217-A498-193D91A37163}" type="doc">
      <dgm:prSet loTypeId="urn:microsoft.com/office/officeart/2005/8/layout/vProcess5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7FBA603-7709-4F69-993D-EBC6A9638BFC}">
      <dgm:prSet phldrT="[Текст]"/>
      <dgm:spPr/>
      <dgm:t>
        <a:bodyPr/>
        <a:lstStyle/>
        <a:p>
          <a:r>
            <a:rPr lang="ru-RU" b="1" i="1" dirty="0"/>
            <a:t>Предиктивная</a:t>
          </a:r>
          <a:endParaRPr lang="en-US" b="1" i="1" dirty="0"/>
        </a:p>
      </dgm:t>
    </dgm:pt>
    <dgm:pt modelId="{4A60797A-619A-4E8D-87F3-0F10EFC7EBB6}" type="parTrans" cxnId="{699953AA-2503-4813-B652-414690A4D734}">
      <dgm:prSet/>
      <dgm:spPr/>
      <dgm:t>
        <a:bodyPr/>
        <a:lstStyle/>
        <a:p>
          <a:endParaRPr lang="en-US"/>
        </a:p>
      </dgm:t>
    </dgm:pt>
    <dgm:pt modelId="{78655EA6-4A40-4114-A371-CEAED309DA8A}" type="sibTrans" cxnId="{699953AA-2503-4813-B652-414690A4D734}">
      <dgm:prSet/>
      <dgm:spPr/>
      <dgm:t>
        <a:bodyPr/>
        <a:lstStyle/>
        <a:p>
          <a:endParaRPr lang="en-US"/>
        </a:p>
      </dgm:t>
    </dgm:pt>
    <dgm:pt modelId="{68C4EF08-2698-4943-812B-9EB8124D0AAF}">
      <dgm:prSet phldrT="[Текст]"/>
      <dgm:spPr/>
      <dgm:t>
        <a:bodyPr/>
        <a:lstStyle/>
        <a:p>
          <a:r>
            <a:rPr lang="ru-RU" b="1" i="1" dirty="0"/>
            <a:t>Персонифицированная</a:t>
          </a:r>
          <a:endParaRPr lang="en-US" b="1" i="1" dirty="0"/>
        </a:p>
      </dgm:t>
    </dgm:pt>
    <dgm:pt modelId="{8F6D59CF-501B-4F50-9C35-4B15564A8DEB}" type="parTrans" cxnId="{5D1DFD8D-8111-4C49-A5E3-4B880F069036}">
      <dgm:prSet/>
      <dgm:spPr/>
      <dgm:t>
        <a:bodyPr/>
        <a:lstStyle/>
        <a:p>
          <a:endParaRPr lang="en-US"/>
        </a:p>
      </dgm:t>
    </dgm:pt>
    <dgm:pt modelId="{750A0F95-9C39-4069-91ED-7235932960A0}" type="sibTrans" cxnId="{5D1DFD8D-8111-4C49-A5E3-4B880F069036}">
      <dgm:prSet/>
      <dgm:spPr/>
      <dgm:t>
        <a:bodyPr/>
        <a:lstStyle/>
        <a:p>
          <a:endParaRPr lang="en-US"/>
        </a:p>
      </dgm:t>
    </dgm:pt>
    <dgm:pt modelId="{8B538062-A6FB-4AA5-920F-056BC33EFA33}">
      <dgm:prSet phldrT="[Текст]"/>
      <dgm:spPr/>
      <dgm:t>
        <a:bodyPr/>
        <a:lstStyle/>
        <a:p>
          <a:r>
            <a:rPr lang="ru-RU" b="1" i="1" dirty="0"/>
            <a:t>Профилактическая</a:t>
          </a:r>
          <a:endParaRPr lang="en-US" b="1" i="1" dirty="0"/>
        </a:p>
      </dgm:t>
    </dgm:pt>
    <dgm:pt modelId="{14289959-1ED2-4D8F-AA7F-39F6E5C30870}" type="parTrans" cxnId="{FBBCF876-5F9E-4E30-AEED-E45C89254D7C}">
      <dgm:prSet/>
      <dgm:spPr/>
      <dgm:t>
        <a:bodyPr/>
        <a:lstStyle/>
        <a:p>
          <a:endParaRPr lang="en-US"/>
        </a:p>
      </dgm:t>
    </dgm:pt>
    <dgm:pt modelId="{B10FD366-8493-4670-B07F-D54328235E17}" type="sibTrans" cxnId="{FBBCF876-5F9E-4E30-AEED-E45C89254D7C}">
      <dgm:prSet/>
      <dgm:spPr/>
      <dgm:t>
        <a:bodyPr/>
        <a:lstStyle/>
        <a:p>
          <a:endParaRPr lang="en-US"/>
        </a:p>
      </dgm:t>
    </dgm:pt>
    <dgm:pt modelId="{0241F007-3241-4253-8189-127EDA66011F}">
      <dgm:prSet phldrT="[Текст]"/>
      <dgm:spPr/>
      <dgm:t>
        <a:bodyPr/>
        <a:lstStyle/>
        <a:p>
          <a:r>
            <a:rPr lang="ru-RU" b="1" i="1" dirty="0"/>
            <a:t>Превентивная</a:t>
          </a:r>
          <a:endParaRPr lang="en-US" b="1" i="1" dirty="0"/>
        </a:p>
      </dgm:t>
    </dgm:pt>
    <dgm:pt modelId="{E7E8C0B4-6F77-4944-84CF-79BB14986040}" type="parTrans" cxnId="{113A172F-1967-429E-8196-BC428ED7F23C}">
      <dgm:prSet/>
      <dgm:spPr/>
      <dgm:t>
        <a:bodyPr/>
        <a:lstStyle/>
        <a:p>
          <a:endParaRPr lang="en-US"/>
        </a:p>
      </dgm:t>
    </dgm:pt>
    <dgm:pt modelId="{D0996D06-4A06-4427-8D07-3006A4CBE005}" type="sibTrans" cxnId="{113A172F-1967-429E-8196-BC428ED7F23C}">
      <dgm:prSet/>
      <dgm:spPr/>
      <dgm:t>
        <a:bodyPr/>
        <a:lstStyle/>
        <a:p>
          <a:endParaRPr lang="en-US"/>
        </a:p>
      </dgm:t>
    </dgm:pt>
    <dgm:pt modelId="{C66257A6-180E-4E00-9D56-F6A6769FD80F}">
      <dgm:prSet phldrT="[Текст]"/>
      <dgm:spPr/>
      <dgm:t>
        <a:bodyPr/>
        <a:lstStyle/>
        <a:p>
          <a:r>
            <a:rPr lang="ru-RU" b="1" i="1" dirty="0" err="1"/>
            <a:t>Партисипативная</a:t>
          </a:r>
          <a:endParaRPr lang="en-US" b="1" i="1" dirty="0"/>
        </a:p>
      </dgm:t>
    </dgm:pt>
    <dgm:pt modelId="{34EA99A0-B7C1-48B9-9D50-DD452911A5C3}" type="parTrans" cxnId="{80B5959B-A1E0-457B-AE98-D150E9A01650}">
      <dgm:prSet/>
      <dgm:spPr/>
      <dgm:t>
        <a:bodyPr/>
        <a:lstStyle/>
        <a:p>
          <a:endParaRPr lang="en-US"/>
        </a:p>
      </dgm:t>
    </dgm:pt>
    <dgm:pt modelId="{BA768A46-86C1-49AF-B63B-A3A917A93DD7}" type="sibTrans" cxnId="{80B5959B-A1E0-457B-AE98-D150E9A01650}">
      <dgm:prSet/>
      <dgm:spPr/>
      <dgm:t>
        <a:bodyPr/>
        <a:lstStyle/>
        <a:p>
          <a:endParaRPr lang="en-US"/>
        </a:p>
      </dgm:t>
    </dgm:pt>
    <dgm:pt modelId="{490B87EC-3069-478F-A2DD-3164DE66AF2A}" type="pres">
      <dgm:prSet presAssocID="{DEA837F2-BD17-4217-A498-193D91A3716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E4D12F4-A389-4F1A-BBE7-4A5AE60D1085}" type="pres">
      <dgm:prSet presAssocID="{DEA837F2-BD17-4217-A498-193D91A37163}" presName="dummyMaxCanvas" presStyleCnt="0">
        <dgm:presLayoutVars/>
      </dgm:prSet>
      <dgm:spPr/>
    </dgm:pt>
    <dgm:pt modelId="{F25C4265-E8ED-4812-806A-0F310E6CC438}" type="pres">
      <dgm:prSet presAssocID="{DEA837F2-BD17-4217-A498-193D91A37163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019640-5DE5-45D0-B01E-83815D250249}" type="pres">
      <dgm:prSet presAssocID="{DEA837F2-BD17-4217-A498-193D91A37163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8618E6-4B56-4F81-A207-FAE98C2956A0}" type="pres">
      <dgm:prSet presAssocID="{DEA837F2-BD17-4217-A498-193D91A37163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66BF77-7C43-405E-B1EB-399FF1D7CC59}" type="pres">
      <dgm:prSet presAssocID="{DEA837F2-BD17-4217-A498-193D91A37163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CEF8FA-9CEC-4BD0-A7C1-EEAC18E01B5F}" type="pres">
      <dgm:prSet presAssocID="{DEA837F2-BD17-4217-A498-193D91A37163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8087EF-6E9D-4225-87C2-6D92B0A5FDE8}" type="pres">
      <dgm:prSet presAssocID="{DEA837F2-BD17-4217-A498-193D91A37163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E897B6-CE1A-436F-976F-547333E71425}" type="pres">
      <dgm:prSet presAssocID="{DEA837F2-BD17-4217-A498-193D91A37163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900E35-5BF1-4788-A303-47A026052762}" type="pres">
      <dgm:prSet presAssocID="{DEA837F2-BD17-4217-A498-193D91A37163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5E2832-7375-4CD4-BF00-85EEA8FAF33A}" type="pres">
      <dgm:prSet presAssocID="{DEA837F2-BD17-4217-A498-193D91A37163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FFE818-CF2A-4548-B298-1B55439F0EAA}" type="pres">
      <dgm:prSet presAssocID="{DEA837F2-BD17-4217-A498-193D91A37163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10A5AD-A54A-4F71-80F5-A0190A4684FE}" type="pres">
      <dgm:prSet presAssocID="{DEA837F2-BD17-4217-A498-193D91A37163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DE401E-09C1-47BA-87B5-D27F59250E88}" type="pres">
      <dgm:prSet presAssocID="{DEA837F2-BD17-4217-A498-193D91A37163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55E298-5E5E-491D-9EB0-8FA3E1BDD80F}" type="pres">
      <dgm:prSet presAssocID="{DEA837F2-BD17-4217-A498-193D91A37163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80523E-6635-4A10-913C-DA5FB9CAAC59}" type="pres">
      <dgm:prSet presAssocID="{DEA837F2-BD17-4217-A498-193D91A37163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13F8B1A-3DDD-4739-8C00-A8242647B128}" type="presOf" srcId="{68C4EF08-2698-4943-812B-9EB8124D0AAF}" destId="{F9019640-5DE5-45D0-B01E-83815D250249}" srcOrd="0" destOrd="0" presId="urn:microsoft.com/office/officeart/2005/8/layout/vProcess5"/>
    <dgm:cxn modelId="{6786D17B-62D3-4145-B0FC-88D761FD6EAF}" type="presOf" srcId="{0241F007-3241-4253-8189-127EDA66011F}" destId="{5155E298-5E5E-491D-9EB0-8FA3E1BDD80F}" srcOrd="1" destOrd="0" presId="urn:microsoft.com/office/officeart/2005/8/layout/vProcess5"/>
    <dgm:cxn modelId="{96F1D400-D931-4ED7-8C50-EB4D1CE13756}" type="presOf" srcId="{DEA837F2-BD17-4217-A498-193D91A37163}" destId="{490B87EC-3069-478F-A2DD-3164DE66AF2A}" srcOrd="0" destOrd="0" presId="urn:microsoft.com/office/officeart/2005/8/layout/vProcess5"/>
    <dgm:cxn modelId="{67D268B5-1FB2-4D75-8E2A-3FE30E369FFD}" type="presOf" srcId="{0241F007-3241-4253-8189-127EDA66011F}" destId="{6166BF77-7C43-405E-B1EB-399FF1D7CC59}" srcOrd="0" destOrd="0" presId="urn:microsoft.com/office/officeart/2005/8/layout/vProcess5"/>
    <dgm:cxn modelId="{5D1DFD8D-8111-4C49-A5E3-4B880F069036}" srcId="{DEA837F2-BD17-4217-A498-193D91A37163}" destId="{68C4EF08-2698-4943-812B-9EB8124D0AAF}" srcOrd="1" destOrd="0" parTransId="{8F6D59CF-501B-4F50-9C35-4B15564A8DEB}" sibTransId="{750A0F95-9C39-4069-91ED-7235932960A0}"/>
    <dgm:cxn modelId="{8FDABBCF-5CBA-4ED0-B98C-E0FE2D937FD6}" type="presOf" srcId="{D0996D06-4A06-4427-8D07-3006A4CBE005}" destId="{A25E2832-7375-4CD4-BF00-85EEA8FAF33A}" srcOrd="0" destOrd="0" presId="urn:microsoft.com/office/officeart/2005/8/layout/vProcess5"/>
    <dgm:cxn modelId="{0FDCC293-D404-41DD-A7A5-1EE1E78E8B21}" type="presOf" srcId="{68C4EF08-2698-4943-812B-9EB8124D0AAF}" destId="{D410A5AD-A54A-4F71-80F5-A0190A4684FE}" srcOrd="1" destOrd="0" presId="urn:microsoft.com/office/officeart/2005/8/layout/vProcess5"/>
    <dgm:cxn modelId="{0A3B428E-C86D-491F-A4FD-12B16B5BFFAC}" type="presOf" srcId="{C66257A6-180E-4E00-9D56-F6A6769FD80F}" destId="{E480523E-6635-4A10-913C-DA5FB9CAAC59}" srcOrd="1" destOrd="0" presId="urn:microsoft.com/office/officeart/2005/8/layout/vProcess5"/>
    <dgm:cxn modelId="{00203161-0EA4-49EF-A215-B9F88AB1B34A}" type="presOf" srcId="{37FBA603-7709-4F69-993D-EBC6A9638BFC}" destId="{D2FFE818-CF2A-4548-B298-1B55439F0EAA}" srcOrd="1" destOrd="0" presId="urn:microsoft.com/office/officeart/2005/8/layout/vProcess5"/>
    <dgm:cxn modelId="{66243B39-0E4A-4AC3-A62C-06013B62F646}" type="presOf" srcId="{C66257A6-180E-4E00-9D56-F6A6769FD80F}" destId="{E9CEF8FA-9CEC-4BD0-A7C1-EEAC18E01B5F}" srcOrd="0" destOrd="0" presId="urn:microsoft.com/office/officeart/2005/8/layout/vProcess5"/>
    <dgm:cxn modelId="{588640E9-23D4-49BD-BFE4-D5181E0D8462}" type="presOf" srcId="{750A0F95-9C39-4069-91ED-7235932960A0}" destId="{55E897B6-CE1A-436F-976F-547333E71425}" srcOrd="0" destOrd="0" presId="urn:microsoft.com/office/officeart/2005/8/layout/vProcess5"/>
    <dgm:cxn modelId="{075190F9-32E5-4863-A640-35708B1F14BE}" type="presOf" srcId="{8B538062-A6FB-4AA5-920F-056BC33EFA33}" destId="{FC8618E6-4B56-4F81-A207-FAE98C2956A0}" srcOrd="0" destOrd="0" presId="urn:microsoft.com/office/officeart/2005/8/layout/vProcess5"/>
    <dgm:cxn modelId="{D3CC626F-CAE5-41D6-84FC-27533B41F279}" type="presOf" srcId="{37FBA603-7709-4F69-993D-EBC6A9638BFC}" destId="{F25C4265-E8ED-4812-806A-0F310E6CC438}" srcOrd="0" destOrd="0" presId="urn:microsoft.com/office/officeart/2005/8/layout/vProcess5"/>
    <dgm:cxn modelId="{80B5959B-A1E0-457B-AE98-D150E9A01650}" srcId="{DEA837F2-BD17-4217-A498-193D91A37163}" destId="{C66257A6-180E-4E00-9D56-F6A6769FD80F}" srcOrd="4" destOrd="0" parTransId="{34EA99A0-B7C1-48B9-9D50-DD452911A5C3}" sibTransId="{BA768A46-86C1-49AF-B63B-A3A917A93DD7}"/>
    <dgm:cxn modelId="{699953AA-2503-4813-B652-414690A4D734}" srcId="{DEA837F2-BD17-4217-A498-193D91A37163}" destId="{37FBA603-7709-4F69-993D-EBC6A9638BFC}" srcOrd="0" destOrd="0" parTransId="{4A60797A-619A-4E8D-87F3-0F10EFC7EBB6}" sibTransId="{78655EA6-4A40-4114-A371-CEAED309DA8A}"/>
    <dgm:cxn modelId="{FE1BBF52-4920-441D-A1AD-AB57A7164CC6}" type="presOf" srcId="{78655EA6-4A40-4114-A371-CEAED309DA8A}" destId="{B38087EF-6E9D-4225-87C2-6D92B0A5FDE8}" srcOrd="0" destOrd="0" presId="urn:microsoft.com/office/officeart/2005/8/layout/vProcess5"/>
    <dgm:cxn modelId="{0374D820-8AD8-49B9-B016-F09DF9E9AE3A}" type="presOf" srcId="{8B538062-A6FB-4AA5-920F-056BC33EFA33}" destId="{59DE401E-09C1-47BA-87B5-D27F59250E88}" srcOrd="1" destOrd="0" presId="urn:microsoft.com/office/officeart/2005/8/layout/vProcess5"/>
    <dgm:cxn modelId="{59C96B90-72E1-4581-AC16-8B68B0453342}" type="presOf" srcId="{B10FD366-8493-4670-B07F-D54328235E17}" destId="{EE900E35-5BF1-4788-A303-47A026052762}" srcOrd="0" destOrd="0" presId="urn:microsoft.com/office/officeart/2005/8/layout/vProcess5"/>
    <dgm:cxn modelId="{113A172F-1967-429E-8196-BC428ED7F23C}" srcId="{DEA837F2-BD17-4217-A498-193D91A37163}" destId="{0241F007-3241-4253-8189-127EDA66011F}" srcOrd="3" destOrd="0" parTransId="{E7E8C0B4-6F77-4944-84CF-79BB14986040}" sibTransId="{D0996D06-4A06-4427-8D07-3006A4CBE005}"/>
    <dgm:cxn modelId="{FBBCF876-5F9E-4E30-AEED-E45C89254D7C}" srcId="{DEA837F2-BD17-4217-A498-193D91A37163}" destId="{8B538062-A6FB-4AA5-920F-056BC33EFA33}" srcOrd="2" destOrd="0" parTransId="{14289959-1ED2-4D8F-AA7F-39F6E5C30870}" sibTransId="{B10FD366-8493-4670-B07F-D54328235E17}"/>
    <dgm:cxn modelId="{5D46FF75-604E-4A25-B5C8-C9EA9D47DE1E}" type="presParOf" srcId="{490B87EC-3069-478F-A2DD-3164DE66AF2A}" destId="{1E4D12F4-A389-4F1A-BBE7-4A5AE60D1085}" srcOrd="0" destOrd="0" presId="urn:microsoft.com/office/officeart/2005/8/layout/vProcess5"/>
    <dgm:cxn modelId="{486570D1-2965-41A9-AD07-6E10429A7BE8}" type="presParOf" srcId="{490B87EC-3069-478F-A2DD-3164DE66AF2A}" destId="{F25C4265-E8ED-4812-806A-0F310E6CC438}" srcOrd="1" destOrd="0" presId="urn:microsoft.com/office/officeart/2005/8/layout/vProcess5"/>
    <dgm:cxn modelId="{E9F03098-0684-4456-90F6-A5E9A62707DE}" type="presParOf" srcId="{490B87EC-3069-478F-A2DD-3164DE66AF2A}" destId="{F9019640-5DE5-45D0-B01E-83815D250249}" srcOrd="2" destOrd="0" presId="urn:microsoft.com/office/officeart/2005/8/layout/vProcess5"/>
    <dgm:cxn modelId="{4D7D75C8-D974-48F5-8182-58B6FFECD11C}" type="presParOf" srcId="{490B87EC-3069-478F-A2DD-3164DE66AF2A}" destId="{FC8618E6-4B56-4F81-A207-FAE98C2956A0}" srcOrd="3" destOrd="0" presId="urn:microsoft.com/office/officeart/2005/8/layout/vProcess5"/>
    <dgm:cxn modelId="{88595967-3549-4465-95ED-B8F797BB0002}" type="presParOf" srcId="{490B87EC-3069-478F-A2DD-3164DE66AF2A}" destId="{6166BF77-7C43-405E-B1EB-399FF1D7CC59}" srcOrd="4" destOrd="0" presId="urn:microsoft.com/office/officeart/2005/8/layout/vProcess5"/>
    <dgm:cxn modelId="{2B4F4928-0A30-4F1A-BDE2-1132C21D1271}" type="presParOf" srcId="{490B87EC-3069-478F-A2DD-3164DE66AF2A}" destId="{E9CEF8FA-9CEC-4BD0-A7C1-EEAC18E01B5F}" srcOrd="5" destOrd="0" presId="urn:microsoft.com/office/officeart/2005/8/layout/vProcess5"/>
    <dgm:cxn modelId="{4A71A6B1-781D-4490-B693-FB4A8C2AFAEF}" type="presParOf" srcId="{490B87EC-3069-478F-A2DD-3164DE66AF2A}" destId="{B38087EF-6E9D-4225-87C2-6D92B0A5FDE8}" srcOrd="6" destOrd="0" presId="urn:microsoft.com/office/officeart/2005/8/layout/vProcess5"/>
    <dgm:cxn modelId="{7E434196-EEC9-490F-8230-CA5B048D4C06}" type="presParOf" srcId="{490B87EC-3069-478F-A2DD-3164DE66AF2A}" destId="{55E897B6-CE1A-436F-976F-547333E71425}" srcOrd="7" destOrd="0" presId="urn:microsoft.com/office/officeart/2005/8/layout/vProcess5"/>
    <dgm:cxn modelId="{A198FD34-A25A-4D43-8774-C2F95B4984FB}" type="presParOf" srcId="{490B87EC-3069-478F-A2DD-3164DE66AF2A}" destId="{EE900E35-5BF1-4788-A303-47A026052762}" srcOrd="8" destOrd="0" presId="urn:microsoft.com/office/officeart/2005/8/layout/vProcess5"/>
    <dgm:cxn modelId="{8B225431-19E6-4B77-A37B-F49C9FCA0699}" type="presParOf" srcId="{490B87EC-3069-478F-A2DD-3164DE66AF2A}" destId="{A25E2832-7375-4CD4-BF00-85EEA8FAF33A}" srcOrd="9" destOrd="0" presId="urn:microsoft.com/office/officeart/2005/8/layout/vProcess5"/>
    <dgm:cxn modelId="{C88BAC40-3491-468D-AF4E-D0A1142781BB}" type="presParOf" srcId="{490B87EC-3069-478F-A2DD-3164DE66AF2A}" destId="{D2FFE818-CF2A-4548-B298-1B55439F0EAA}" srcOrd="10" destOrd="0" presId="urn:microsoft.com/office/officeart/2005/8/layout/vProcess5"/>
    <dgm:cxn modelId="{8849DC23-D23A-40EA-99F1-62F043313147}" type="presParOf" srcId="{490B87EC-3069-478F-A2DD-3164DE66AF2A}" destId="{D410A5AD-A54A-4F71-80F5-A0190A4684FE}" srcOrd="11" destOrd="0" presId="urn:microsoft.com/office/officeart/2005/8/layout/vProcess5"/>
    <dgm:cxn modelId="{DF739954-A2DC-450C-8D6F-352BB3C84071}" type="presParOf" srcId="{490B87EC-3069-478F-A2DD-3164DE66AF2A}" destId="{59DE401E-09C1-47BA-87B5-D27F59250E88}" srcOrd="12" destOrd="0" presId="urn:microsoft.com/office/officeart/2005/8/layout/vProcess5"/>
    <dgm:cxn modelId="{8555D6FC-CC8C-4E71-9224-9CF91A34278E}" type="presParOf" srcId="{490B87EC-3069-478F-A2DD-3164DE66AF2A}" destId="{5155E298-5E5E-491D-9EB0-8FA3E1BDD80F}" srcOrd="13" destOrd="0" presId="urn:microsoft.com/office/officeart/2005/8/layout/vProcess5"/>
    <dgm:cxn modelId="{3449B9E2-A84C-4B94-9CE3-5020E3A1B498}" type="presParOf" srcId="{490B87EC-3069-478F-A2DD-3164DE66AF2A}" destId="{E480523E-6635-4A10-913C-DA5FB9CAAC59}" srcOrd="14" destOrd="0" presId="urn:microsoft.com/office/officeart/2005/8/layout/vProcess5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E05963-9318-4776-BDF5-D09E22E604D6}" type="doc">
      <dgm:prSet loTypeId="urn:microsoft.com/office/officeart/2008/layout/AlternatingPictureCircles" loCatId="picture" qsTypeId="urn:microsoft.com/office/officeart/2005/8/quickstyle/simple1" qsCatId="simple" csTypeId="urn:microsoft.com/office/officeart/2005/8/colors/accent1_2" csCatId="accent1" phldr="1"/>
      <dgm:spPr/>
    </dgm:pt>
    <dgm:pt modelId="{308128E3-8B35-494A-A1C1-29382950E807}">
      <dgm:prSet phldrT="[Текст]"/>
      <dgm:spPr/>
      <dgm:t>
        <a:bodyPr/>
        <a:lstStyle/>
        <a:p>
          <a:r>
            <a:rPr lang="ru-RU" dirty="0"/>
            <a:t>5П</a:t>
          </a:r>
          <a:endParaRPr lang="en-US" dirty="0"/>
        </a:p>
      </dgm:t>
    </dgm:pt>
    <dgm:pt modelId="{F9F600E2-C972-4FFA-9BAE-FABD3F4F3800}" type="parTrans" cxnId="{49D86D2A-624E-4A60-93B4-1747E81C5E4E}">
      <dgm:prSet/>
      <dgm:spPr/>
      <dgm:t>
        <a:bodyPr/>
        <a:lstStyle/>
        <a:p>
          <a:endParaRPr lang="en-US"/>
        </a:p>
      </dgm:t>
    </dgm:pt>
    <dgm:pt modelId="{B3CC703C-D0C7-4BF2-AD84-48927898CDA5}" type="sibTrans" cxnId="{49D86D2A-624E-4A60-93B4-1747E81C5E4E}">
      <dgm:prSet/>
      <dgm:spPr/>
      <dgm:t>
        <a:bodyPr/>
        <a:lstStyle/>
        <a:p>
          <a:endParaRPr lang="en-US"/>
        </a:p>
      </dgm:t>
    </dgm:pt>
    <dgm:pt modelId="{76DD4A8F-38C8-41B0-9F27-7AD54DE909CB}" type="pres">
      <dgm:prSet presAssocID="{3CE05963-9318-4776-BDF5-D09E22E604D6}" presName="Name0" presStyleCnt="0">
        <dgm:presLayoutVars>
          <dgm:chMax/>
          <dgm:chPref/>
          <dgm:dir/>
        </dgm:presLayoutVars>
      </dgm:prSet>
      <dgm:spPr/>
    </dgm:pt>
    <dgm:pt modelId="{0EB36DBB-E132-49F3-885B-F1F2EBAD0348}" type="pres">
      <dgm:prSet presAssocID="{308128E3-8B35-494A-A1C1-29382950E807}" presName="composite" presStyleCnt="0"/>
      <dgm:spPr/>
    </dgm:pt>
    <dgm:pt modelId="{483286D2-3C55-418B-9E5A-39486E7841B0}" type="pres">
      <dgm:prSet presAssocID="{308128E3-8B35-494A-A1C1-29382950E807}" presName="Accent" presStyleLbl="alignNode1" presStyleIdx="0" presStyleCnt="1" custScaleX="80543" custScaleY="76401" custLinFactNeighborX="1435" custLinFactNeighborY="-37112">
        <dgm:presLayoutVars>
          <dgm:chMax val="0"/>
          <dgm:chPref val="0"/>
        </dgm:presLayoutVars>
      </dgm:prSet>
      <dgm:spPr/>
    </dgm:pt>
    <dgm:pt modelId="{DEA2C5AD-1715-466E-A77A-AED8FE2B1F0E}" type="pres">
      <dgm:prSet presAssocID="{308128E3-8B35-494A-A1C1-29382950E807}" presName="Image" presStyleLbl="bgImgPlace1" presStyleIdx="0" presStyleCnt="1" custLinFactNeighborX="3828" custLinFactNeighborY="-51686">
        <dgm:presLayoutVars>
          <dgm:chMax val="0"/>
          <dgm:chPref val="0"/>
          <dgm:bulletEnabled val="1"/>
        </dgm:presLayoutVars>
      </dgm:prSet>
      <dgm:spPr>
        <a:blipFill>
          <a:blip xmlns:r="http://schemas.openxmlformats.org/officeDocument/2006/relationships" r:embed="rId1">
            <a:extLst>
              <a:ext uri="{28A0092B-C50C-407E-A947-70E740481C1C}"/>
            </a:extLst>
          </a:blip>
          <a:srcRect/>
          <a:stretch>
            <a:fillRect/>
          </a:stretch>
        </a:blipFill>
      </dgm:spPr>
      <dgm:extLst>
        <a:ext uri="{E40237B7-FDA0-4F09-8148-C483321AD2D9}"/>
      </dgm:extLst>
    </dgm:pt>
    <dgm:pt modelId="{77DE30CB-773E-4234-A9C9-5A18DABD9A43}" type="pres">
      <dgm:prSet presAssocID="{308128E3-8B35-494A-A1C1-29382950E807}" presName="Parent" presStyleLbl="fgAccFollowNode1" presStyleIdx="0" presStyleCnt="1" custScaleX="75703" custScaleY="75555" custLinFactNeighborX="2870" custLinFactNeighborY="-4890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DB6A55-4D0A-4F9A-9673-0B5C7FA0FE4D}" type="pres">
      <dgm:prSet presAssocID="{308128E3-8B35-494A-A1C1-29382950E807}" presName="Space" presStyleCnt="0">
        <dgm:presLayoutVars>
          <dgm:chMax val="0"/>
          <dgm:chPref val="0"/>
        </dgm:presLayoutVars>
      </dgm:prSet>
      <dgm:spPr/>
    </dgm:pt>
  </dgm:ptLst>
  <dgm:cxnLst>
    <dgm:cxn modelId="{49D86D2A-624E-4A60-93B4-1747E81C5E4E}" srcId="{3CE05963-9318-4776-BDF5-D09E22E604D6}" destId="{308128E3-8B35-494A-A1C1-29382950E807}" srcOrd="0" destOrd="0" parTransId="{F9F600E2-C972-4FFA-9BAE-FABD3F4F3800}" sibTransId="{B3CC703C-D0C7-4BF2-AD84-48927898CDA5}"/>
    <dgm:cxn modelId="{8D15D2C6-BC00-4178-A235-ABAF3702C869}" type="presOf" srcId="{3CE05963-9318-4776-BDF5-D09E22E604D6}" destId="{76DD4A8F-38C8-41B0-9F27-7AD54DE909CB}" srcOrd="0" destOrd="0" presId="urn:microsoft.com/office/officeart/2008/layout/AlternatingPictureCircles"/>
    <dgm:cxn modelId="{8B23D3CE-F19A-4DD6-BA69-BF7ED37BC807}" type="presOf" srcId="{308128E3-8B35-494A-A1C1-29382950E807}" destId="{77DE30CB-773E-4234-A9C9-5A18DABD9A43}" srcOrd="0" destOrd="0" presId="urn:microsoft.com/office/officeart/2008/layout/AlternatingPictureCircles"/>
    <dgm:cxn modelId="{EDF54678-1604-4D9F-A505-FE1EC99AE2FE}" type="presParOf" srcId="{76DD4A8F-38C8-41B0-9F27-7AD54DE909CB}" destId="{0EB36DBB-E132-49F3-885B-F1F2EBAD0348}" srcOrd="0" destOrd="0" presId="urn:microsoft.com/office/officeart/2008/layout/AlternatingPictureCircles"/>
    <dgm:cxn modelId="{EECE2514-AB83-4AA1-98DA-089EF03B57DC}" type="presParOf" srcId="{0EB36DBB-E132-49F3-885B-F1F2EBAD0348}" destId="{483286D2-3C55-418B-9E5A-39486E7841B0}" srcOrd="0" destOrd="0" presId="urn:microsoft.com/office/officeart/2008/layout/AlternatingPictureCircles"/>
    <dgm:cxn modelId="{3ED9AC42-94B4-49FB-99DD-533A36989D5F}" type="presParOf" srcId="{0EB36DBB-E132-49F3-885B-F1F2EBAD0348}" destId="{DEA2C5AD-1715-466E-A77A-AED8FE2B1F0E}" srcOrd="1" destOrd="0" presId="urn:microsoft.com/office/officeart/2008/layout/AlternatingPictureCircles"/>
    <dgm:cxn modelId="{0CB5986F-03C8-440C-8C3C-38EF13678073}" type="presParOf" srcId="{0EB36DBB-E132-49F3-885B-F1F2EBAD0348}" destId="{77DE30CB-773E-4234-A9C9-5A18DABD9A43}" srcOrd="2" destOrd="0" presId="urn:microsoft.com/office/officeart/2008/layout/AlternatingPictureCircles"/>
    <dgm:cxn modelId="{654E1328-69CA-411F-8E3E-E8FB27448B01}" type="presParOf" srcId="{0EB36DBB-E132-49F3-885B-F1F2EBAD0348}" destId="{95DB6A55-4D0A-4F9A-9673-0B5C7FA0FE4D}" srcOrd="3" destOrd="0" presId="urn:microsoft.com/office/officeart/2008/layout/AlternatingPictureCircles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CB47E3B-B56B-4E89-9543-113C78551AEB}" type="doc">
      <dgm:prSet loTypeId="urn:microsoft.com/office/officeart/2016/7/layout/VerticalDownArrowProcess" loCatId="process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CEC7614-80BD-4906-B797-4C201B4EFC7B}">
      <dgm:prSet phldrT="[Текст]" custT="1"/>
      <dgm:spPr/>
      <dgm:t>
        <a:bodyPr/>
        <a:lstStyle/>
        <a:p>
          <a:r>
            <a:rPr lang="ru-RU" sz="2000" dirty="0"/>
            <a:t>База данных</a:t>
          </a:r>
          <a:endParaRPr lang="en-US" sz="2000" dirty="0"/>
        </a:p>
      </dgm:t>
    </dgm:pt>
    <dgm:pt modelId="{FAE821DA-E7A7-4BCA-8A85-73D77B445B7B}" type="parTrans" cxnId="{00B95C00-9728-489A-9687-2BE143600BFC}">
      <dgm:prSet/>
      <dgm:spPr/>
      <dgm:t>
        <a:bodyPr/>
        <a:lstStyle/>
        <a:p>
          <a:endParaRPr lang="en-US"/>
        </a:p>
      </dgm:t>
    </dgm:pt>
    <dgm:pt modelId="{E03F5353-ADB8-4B5B-8582-19A53543EB42}" type="sibTrans" cxnId="{00B95C00-9728-489A-9687-2BE143600BFC}">
      <dgm:prSet/>
      <dgm:spPr/>
      <dgm:t>
        <a:bodyPr/>
        <a:lstStyle/>
        <a:p>
          <a:endParaRPr lang="en-US"/>
        </a:p>
      </dgm:t>
    </dgm:pt>
    <dgm:pt modelId="{3D8C2977-E80C-40D6-BFD6-DF47F7530FCB}">
      <dgm:prSet phldrT="[Текст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400" dirty="0"/>
            <a:t> </a:t>
          </a:r>
          <a:r>
            <a:rPr lang="ru-RU" sz="1800" dirty="0"/>
            <a:t>Микроорганизм</a:t>
          </a:r>
          <a:endParaRPr lang="en-US" sz="1800" dirty="0"/>
        </a:p>
      </dgm:t>
    </dgm:pt>
    <dgm:pt modelId="{BB139E79-016B-49CB-A015-7BDD9AD005BD}" type="parTrans" cxnId="{DBAD5CA4-0A8C-4D8D-B901-032A0DD3B10E}">
      <dgm:prSet/>
      <dgm:spPr/>
      <dgm:t>
        <a:bodyPr/>
        <a:lstStyle/>
        <a:p>
          <a:endParaRPr lang="en-US"/>
        </a:p>
      </dgm:t>
    </dgm:pt>
    <dgm:pt modelId="{896E9D15-F5AF-4271-A184-D8B1AA57B98A}" type="sibTrans" cxnId="{DBAD5CA4-0A8C-4D8D-B901-032A0DD3B10E}">
      <dgm:prSet/>
      <dgm:spPr/>
      <dgm:t>
        <a:bodyPr/>
        <a:lstStyle/>
        <a:p>
          <a:endParaRPr lang="en-US"/>
        </a:p>
      </dgm:t>
    </dgm:pt>
    <dgm:pt modelId="{B7056465-F045-4AC3-9A4B-D1F64C780B59}">
      <dgm:prSet phldrT="[Текст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800" dirty="0"/>
            <a:t> Значимость в процессах канцерогенеза</a:t>
          </a:r>
          <a:endParaRPr lang="en-US" sz="1800" dirty="0"/>
        </a:p>
      </dgm:t>
    </dgm:pt>
    <dgm:pt modelId="{1ABE1283-FF64-4643-93F0-9C5A2628C4D0}" type="parTrans" cxnId="{CCB0D6AB-9305-45B8-A6EB-E0D8423019E7}">
      <dgm:prSet/>
      <dgm:spPr/>
      <dgm:t>
        <a:bodyPr/>
        <a:lstStyle/>
        <a:p>
          <a:endParaRPr lang="en-US"/>
        </a:p>
      </dgm:t>
    </dgm:pt>
    <dgm:pt modelId="{0390FB2D-0C36-48E3-A74B-0B10AEE863E3}" type="sibTrans" cxnId="{CCB0D6AB-9305-45B8-A6EB-E0D8423019E7}">
      <dgm:prSet/>
      <dgm:spPr/>
      <dgm:t>
        <a:bodyPr/>
        <a:lstStyle/>
        <a:p>
          <a:endParaRPr lang="en-US"/>
        </a:p>
      </dgm:t>
    </dgm:pt>
    <dgm:pt modelId="{8893403A-3B2C-492A-A65C-6C3803B3EE3E}">
      <dgm:prSet phldrT="[Текст]" custT="1"/>
      <dgm:spPr/>
      <dgm:t>
        <a:bodyPr/>
        <a:lstStyle/>
        <a:p>
          <a:r>
            <a:rPr lang="ru-RU" sz="1800" dirty="0"/>
            <a:t>Экспертная система</a:t>
          </a:r>
          <a:endParaRPr lang="en-US" sz="1800" dirty="0"/>
        </a:p>
      </dgm:t>
    </dgm:pt>
    <dgm:pt modelId="{0759F116-9533-4851-A88F-AF2DB0545575}" type="parTrans" cxnId="{AF896C10-4385-4E7A-B857-5153D0FC025B}">
      <dgm:prSet/>
      <dgm:spPr/>
      <dgm:t>
        <a:bodyPr/>
        <a:lstStyle/>
        <a:p>
          <a:endParaRPr lang="en-US"/>
        </a:p>
      </dgm:t>
    </dgm:pt>
    <dgm:pt modelId="{60933D86-F6A5-4A5B-900C-5A45BB2B0068}" type="sibTrans" cxnId="{AF896C10-4385-4E7A-B857-5153D0FC025B}">
      <dgm:prSet/>
      <dgm:spPr/>
      <dgm:t>
        <a:bodyPr/>
        <a:lstStyle/>
        <a:p>
          <a:endParaRPr lang="en-US"/>
        </a:p>
      </dgm:t>
    </dgm:pt>
    <dgm:pt modelId="{E3C36213-9B86-4E6C-9DB2-47FB5930B082}">
      <dgm:prSet phldrT="[Текст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400" dirty="0"/>
            <a:t> </a:t>
          </a:r>
          <a:r>
            <a:rPr lang="ru-RU" sz="1800" dirty="0"/>
            <a:t>Редактирование базы данных</a:t>
          </a:r>
          <a:endParaRPr lang="en-US" sz="1800" dirty="0"/>
        </a:p>
      </dgm:t>
    </dgm:pt>
    <dgm:pt modelId="{4C3BE1AC-76F2-4E0C-A30D-4F0031D2520F}" type="parTrans" cxnId="{D23F7C8F-06A3-44A3-9F6D-553EBF63B096}">
      <dgm:prSet/>
      <dgm:spPr/>
      <dgm:t>
        <a:bodyPr/>
        <a:lstStyle/>
        <a:p>
          <a:endParaRPr lang="en-US"/>
        </a:p>
      </dgm:t>
    </dgm:pt>
    <dgm:pt modelId="{A5F44D5C-5B0F-4931-80A5-F1A9037BD336}" type="sibTrans" cxnId="{D23F7C8F-06A3-44A3-9F6D-553EBF63B096}">
      <dgm:prSet/>
      <dgm:spPr/>
      <dgm:t>
        <a:bodyPr/>
        <a:lstStyle/>
        <a:p>
          <a:endParaRPr lang="en-US"/>
        </a:p>
      </dgm:t>
    </dgm:pt>
    <dgm:pt modelId="{B4601B39-4896-4AAA-96E3-21C3AD2DBDA9}">
      <dgm:prSet phldrT="[Текст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800" dirty="0"/>
            <a:t> Обновление базы данных</a:t>
          </a:r>
          <a:endParaRPr lang="en-US" sz="1800" dirty="0"/>
        </a:p>
      </dgm:t>
    </dgm:pt>
    <dgm:pt modelId="{C3C6392A-E81E-4DC3-B803-4C345EC042D5}" type="parTrans" cxnId="{0785EF85-9BF3-49FB-8388-EF740B739419}">
      <dgm:prSet/>
      <dgm:spPr/>
      <dgm:t>
        <a:bodyPr/>
        <a:lstStyle/>
        <a:p>
          <a:endParaRPr lang="en-US"/>
        </a:p>
      </dgm:t>
    </dgm:pt>
    <dgm:pt modelId="{748E9BCC-3615-4ED6-AD49-8B258B213974}" type="sibTrans" cxnId="{0785EF85-9BF3-49FB-8388-EF740B739419}">
      <dgm:prSet/>
      <dgm:spPr/>
      <dgm:t>
        <a:bodyPr/>
        <a:lstStyle/>
        <a:p>
          <a:endParaRPr lang="en-US"/>
        </a:p>
      </dgm:t>
    </dgm:pt>
    <dgm:pt modelId="{A3F128A2-DBAA-4E66-80B2-E768F1F1D5BA}">
      <dgm:prSet phldrT="[Текст]" custT="1"/>
      <dgm:spPr/>
      <dgm:t>
        <a:bodyPr/>
        <a:lstStyle/>
        <a:p>
          <a:r>
            <a:rPr lang="ru-RU" sz="1200" dirty="0"/>
            <a:t>Пользовательский модуль</a:t>
          </a:r>
          <a:endParaRPr lang="en-US" sz="1200" dirty="0"/>
        </a:p>
      </dgm:t>
    </dgm:pt>
    <dgm:pt modelId="{7B9F8460-3509-4658-9BA7-B31E4B5FE08B}" type="parTrans" cxnId="{AF7E155B-3F18-4A7A-8FDB-BB6665F75E3E}">
      <dgm:prSet/>
      <dgm:spPr/>
      <dgm:t>
        <a:bodyPr/>
        <a:lstStyle/>
        <a:p>
          <a:endParaRPr lang="en-US"/>
        </a:p>
      </dgm:t>
    </dgm:pt>
    <dgm:pt modelId="{B6E84CDC-B139-4894-83FA-FCA6C010EB1D}" type="sibTrans" cxnId="{AF7E155B-3F18-4A7A-8FDB-BB6665F75E3E}">
      <dgm:prSet/>
      <dgm:spPr/>
      <dgm:t>
        <a:bodyPr/>
        <a:lstStyle/>
        <a:p>
          <a:endParaRPr lang="en-US"/>
        </a:p>
      </dgm:t>
    </dgm:pt>
    <dgm:pt modelId="{272AC20B-578F-49EC-8FB8-E72BF67A79F1}">
      <dgm:prSet phldrT="[Текст]" custT="1"/>
      <dgm:spPr/>
      <dgm:t>
        <a:bodyPr/>
        <a:lstStyle/>
        <a:p>
          <a:r>
            <a:rPr lang="ru-RU" sz="2000" dirty="0"/>
            <a:t> Диагностика</a:t>
          </a:r>
          <a:endParaRPr lang="en-US" sz="2000" dirty="0"/>
        </a:p>
      </dgm:t>
    </dgm:pt>
    <dgm:pt modelId="{DB876295-5C0B-4702-9BD5-0976B9777978}" type="parTrans" cxnId="{27C04824-D6C1-42DF-B3E7-7FCEA984D251}">
      <dgm:prSet/>
      <dgm:spPr/>
      <dgm:t>
        <a:bodyPr/>
        <a:lstStyle/>
        <a:p>
          <a:endParaRPr lang="en-US"/>
        </a:p>
      </dgm:t>
    </dgm:pt>
    <dgm:pt modelId="{55AB4DA0-B7C7-4789-BF78-024818F0FFCD}" type="sibTrans" cxnId="{27C04824-D6C1-42DF-B3E7-7FCEA984D251}">
      <dgm:prSet/>
      <dgm:spPr/>
      <dgm:t>
        <a:bodyPr/>
        <a:lstStyle/>
        <a:p>
          <a:endParaRPr lang="en-US"/>
        </a:p>
      </dgm:t>
    </dgm:pt>
    <dgm:pt modelId="{0188143E-F200-4EA0-B47D-229C060FEC85}">
      <dgm:prSet phldrT="[Текст]" custT="1"/>
      <dgm:spPr/>
      <dgm:t>
        <a:bodyPr/>
        <a:lstStyle/>
        <a:p>
          <a:r>
            <a:rPr lang="ru-RU" sz="2000" dirty="0"/>
            <a:t> Лечение </a:t>
          </a:r>
          <a:endParaRPr lang="en-US" sz="2000" dirty="0"/>
        </a:p>
      </dgm:t>
    </dgm:pt>
    <dgm:pt modelId="{0277512C-AC3B-463B-B6F8-43A10299FFAA}" type="parTrans" cxnId="{BB8D0A2A-BBA1-44EF-912A-A0D1F3609B7B}">
      <dgm:prSet/>
      <dgm:spPr/>
      <dgm:t>
        <a:bodyPr/>
        <a:lstStyle/>
        <a:p>
          <a:endParaRPr lang="en-US"/>
        </a:p>
      </dgm:t>
    </dgm:pt>
    <dgm:pt modelId="{85BC896F-5604-4C13-A8B0-0AF7AC665E10}" type="sibTrans" cxnId="{BB8D0A2A-BBA1-44EF-912A-A0D1F3609B7B}">
      <dgm:prSet/>
      <dgm:spPr/>
      <dgm:t>
        <a:bodyPr/>
        <a:lstStyle/>
        <a:p>
          <a:endParaRPr lang="ru-RU"/>
        </a:p>
      </dgm:t>
    </dgm:pt>
    <dgm:pt modelId="{65E9B02E-837F-4B89-BC4F-A6F6B2C4113C}" type="pres">
      <dgm:prSet presAssocID="{5CB47E3B-B56B-4E89-9543-113C78551AE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5A51F1-7E46-4CD7-AD10-6E3FB55EC3F6}" type="pres">
      <dgm:prSet presAssocID="{A3F128A2-DBAA-4E66-80B2-E768F1F1D5BA}" presName="boxAndChildren" presStyleCnt="0"/>
      <dgm:spPr/>
    </dgm:pt>
    <dgm:pt modelId="{9EA3385C-2ECA-42F1-8129-0B0B44D723DF}" type="pres">
      <dgm:prSet presAssocID="{A3F128A2-DBAA-4E66-80B2-E768F1F1D5BA}" presName="parentTextBox" presStyleLbl="alignNode1" presStyleIdx="0" presStyleCnt="3" custScaleX="109881"/>
      <dgm:spPr/>
      <dgm:t>
        <a:bodyPr/>
        <a:lstStyle/>
        <a:p>
          <a:endParaRPr lang="ru-RU"/>
        </a:p>
      </dgm:t>
    </dgm:pt>
    <dgm:pt modelId="{43891CBF-C368-4D14-827E-768F3B4D1C1A}" type="pres">
      <dgm:prSet presAssocID="{A3F128A2-DBAA-4E66-80B2-E768F1F1D5BA}" presName="descendantBox" presStyleLbl="bgAccFollowNode1" presStyleIdx="0" presStyleCnt="3"/>
      <dgm:spPr/>
      <dgm:t>
        <a:bodyPr/>
        <a:lstStyle/>
        <a:p>
          <a:endParaRPr lang="ru-RU"/>
        </a:p>
      </dgm:t>
    </dgm:pt>
    <dgm:pt modelId="{BCE447EE-6378-460E-8C6C-F18582222D1A}" type="pres">
      <dgm:prSet presAssocID="{60933D86-F6A5-4A5B-900C-5A45BB2B0068}" presName="sp" presStyleCnt="0"/>
      <dgm:spPr/>
    </dgm:pt>
    <dgm:pt modelId="{7AF46651-3162-4031-AA52-B7FE4C6F4D83}" type="pres">
      <dgm:prSet presAssocID="{8893403A-3B2C-492A-A65C-6C3803B3EE3E}" presName="arrowAndChildren" presStyleCnt="0"/>
      <dgm:spPr/>
    </dgm:pt>
    <dgm:pt modelId="{D240BD14-EB99-45FB-8E29-12B65B9A6800}" type="pres">
      <dgm:prSet presAssocID="{8893403A-3B2C-492A-A65C-6C3803B3EE3E}" presName="parentTextArrow" presStyleLbl="node1" presStyleIdx="0" presStyleCnt="0"/>
      <dgm:spPr/>
      <dgm:t>
        <a:bodyPr/>
        <a:lstStyle/>
        <a:p>
          <a:endParaRPr lang="ru-RU"/>
        </a:p>
      </dgm:t>
    </dgm:pt>
    <dgm:pt modelId="{71E4BC0C-B6A6-4FDC-AFF8-0EB79BC9B578}" type="pres">
      <dgm:prSet presAssocID="{8893403A-3B2C-492A-A65C-6C3803B3EE3E}" presName="arrow" presStyleLbl="alignNode1" presStyleIdx="1" presStyleCnt="3"/>
      <dgm:spPr/>
      <dgm:t>
        <a:bodyPr/>
        <a:lstStyle/>
        <a:p>
          <a:endParaRPr lang="ru-RU"/>
        </a:p>
      </dgm:t>
    </dgm:pt>
    <dgm:pt modelId="{AC106718-DFB8-40E9-8BFA-48365CA7CAE5}" type="pres">
      <dgm:prSet presAssocID="{8893403A-3B2C-492A-A65C-6C3803B3EE3E}" presName="descendantArrow" presStyleLbl="bgAccFollowNode1" presStyleIdx="1" presStyleCnt="3" custLinFactNeighborX="355"/>
      <dgm:spPr/>
      <dgm:t>
        <a:bodyPr/>
        <a:lstStyle/>
        <a:p>
          <a:endParaRPr lang="ru-RU"/>
        </a:p>
      </dgm:t>
    </dgm:pt>
    <dgm:pt modelId="{5E620862-ADAB-40DF-BE8C-97545194A4A9}" type="pres">
      <dgm:prSet presAssocID="{E03F5353-ADB8-4B5B-8582-19A53543EB42}" presName="sp" presStyleCnt="0"/>
      <dgm:spPr/>
    </dgm:pt>
    <dgm:pt modelId="{DF00E526-E043-4FEE-8A50-7867C2E877FB}" type="pres">
      <dgm:prSet presAssocID="{6CEC7614-80BD-4906-B797-4C201B4EFC7B}" presName="arrowAndChildren" presStyleCnt="0"/>
      <dgm:spPr/>
    </dgm:pt>
    <dgm:pt modelId="{2BB08A06-BEFE-4A11-A39F-4FA7EF8132ED}" type="pres">
      <dgm:prSet presAssocID="{6CEC7614-80BD-4906-B797-4C201B4EFC7B}" presName="parentTextArrow" presStyleLbl="node1" presStyleIdx="0" presStyleCnt="0"/>
      <dgm:spPr/>
      <dgm:t>
        <a:bodyPr/>
        <a:lstStyle/>
        <a:p>
          <a:endParaRPr lang="ru-RU"/>
        </a:p>
      </dgm:t>
    </dgm:pt>
    <dgm:pt modelId="{4D91D266-B1AA-4C60-8C1D-C79A9B03675F}" type="pres">
      <dgm:prSet presAssocID="{6CEC7614-80BD-4906-B797-4C201B4EFC7B}" presName="arrow" presStyleLbl="alignNode1" presStyleIdx="2" presStyleCnt="3" custLinFactNeighborX="0" custLinFactNeighborY="497"/>
      <dgm:spPr/>
      <dgm:t>
        <a:bodyPr/>
        <a:lstStyle/>
        <a:p>
          <a:endParaRPr lang="ru-RU"/>
        </a:p>
      </dgm:t>
    </dgm:pt>
    <dgm:pt modelId="{41DB0CCF-8FA2-4FF1-89C9-0DFD74B3EA16}" type="pres">
      <dgm:prSet presAssocID="{6CEC7614-80BD-4906-B797-4C201B4EFC7B}" presName="descendantArrow" presStyleLbl="bgAccFollowNode1" presStyleIdx="2" presStyleCnt="3"/>
      <dgm:spPr/>
      <dgm:t>
        <a:bodyPr/>
        <a:lstStyle/>
        <a:p>
          <a:endParaRPr lang="ru-RU"/>
        </a:p>
      </dgm:t>
    </dgm:pt>
  </dgm:ptLst>
  <dgm:cxnLst>
    <dgm:cxn modelId="{8602B8A2-9AE6-4349-B874-8C8F1EBCF922}" type="presOf" srcId="{B7056465-F045-4AC3-9A4B-D1F64C780B59}" destId="{41DB0CCF-8FA2-4FF1-89C9-0DFD74B3EA16}" srcOrd="0" destOrd="1" presId="urn:microsoft.com/office/officeart/2016/7/layout/VerticalDownArrowProcess"/>
    <dgm:cxn modelId="{418E0A25-8E9C-4327-8B0A-73640C33CE55}" type="presOf" srcId="{8893403A-3B2C-492A-A65C-6C3803B3EE3E}" destId="{71E4BC0C-B6A6-4FDC-AFF8-0EB79BC9B578}" srcOrd="1" destOrd="0" presId="urn:microsoft.com/office/officeart/2016/7/layout/VerticalDownArrowProcess"/>
    <dgm:cxn modelId="{967642E8-EB34-4D89-A4B5-E1B94A284AB4}" type="presOf" srcId="{A3F128A2-DBAA-4E66-80B2-E768F1F1D5BA}" destId="{9EA3385C-2ECA-42F1-8129-0B0B44D723DF}" srcOrd="0" destOrd="0" presId="urn:microsoft.com/office/officeart/2016/7/layout/VerticalDownArrowProcess"/>
    <dgm:cxn modelId="{0AE13BA6-1D3C-4A40-9591-89BD622EF9E8}" type="presOf" srcId="{8893403A-3B2C-492A-A65C-6C3803B3EE3E}" destId="{D240BD14-EB99-45FB-8E29-12B65B9A6800}" srcOrd="0" destOrd="0" presId="urn:microsoft.com/office/officeart/2016/7/layout/VerticalDownArrowProcess"/>
    <dgm:cxn modelId="{AF896C10-4385-4E7A-B857-5153D0FC025B}" srcId="{5CB47E3B-B56B-4E89-9543-113C78551AEB}" destId="{8893403A-3B2C-492A-A65C-6C3803B3EE3E}" srcOrd="1" destOrd="0" parTransId="{0759F116-9533-4851-A88F-AF2DB0545575}" sibTransId="{60933D86-F6A5-4A5B-900C-5A45BB2B0068}"/>
    <dgm:cxn modelId="{A5E428A4-CF61-4D7E-B40B-17D33A40047C}" type="presOf" srcId="{B4601B39-4896-4AAA-96E3-21C3AD2DBDA9}" destId="{AC106718-DFB8-40E9-8BFA-48365CA7CAE5}" srcOrd="0" destOrd="1" presId="urn:microsoft.com/office/officeart/2016/7/layout/VerticalDownArrowProcess"/>
    <dgm:cxn modelId="{CCB0D6AB-9305-45B8-A6EB-E0D8423019E7}" srcId="{6CEC7614-80BD-4906-B797-4C201B4EFC7B}" destId="{B7056465-F045-4AC3-9A4B-D1F64C780B59}" srcOrd="1" destOrd="0" parTransId="{1ABE1283-FF64-4643-93F0-9C5A2628C4D0}" sibTransId="{0390FB2D-0C36-48E3-A74B-0B10AEE863E3}"/>
    <dgm:cxn modelId="{D23F7C8F-06A3-44A3-9F6D-553EBF63B096}" srcId="{8893403A-3B2C-492A-A65C-6C3803B3EE3E}" destId="{E3C36213-9B86-4E6C-9DB2-47FB5930B082}" srcOrd="0" destOrd="0" parTransId="{4C3BE1AC-76F2-4E0C-A30D-4F0031D2520F}" sibTransId="{A5F44D5C-5B0F-4931-80A5-F1A9037BD336}"/>
    <dgm:cxn modelId="{BB8D0A2A-BBA1-44EF-912A-A0D1F3609B7B}" srcId="{A3F128A2-DBAA-4E66-80B2-E768F1F1D5BA}" destId="{0188143E-F200-4EA0-B47D-229C060FEC85}" srcOrd="1" destOrd="0" parTransId="{0277512C-AC3B-463B-B6F8-43A10299FFAA}" sibTransId="{85BC896F-5604-4C13-A8B0-0AF7AC665E10}"/>
    <dgm:cxn modelId="{49BA8388-C2BF-490C-86E8-29418EF0176A}" type="presOf" srcId="{3D8C2977-E80C-40D6-BFD6-DF47F7530FCB}" destId="{41DB0CCF-8FA2-4FF1-89C9-0DFD74B3EA16}" srcOrd="0" destOrd="0" presId="urn:microsoft.com/office/officeart/2016/7/layout/VerticalDownArrowProcess"/>
    <dgm:cxn modelId="{15DCE42D-5956-4057-97D0-801C993B364C}" type="presOf" srcId="{272AC20B-578F-49EC-8FB8-E72BF67A79F1}" destId="{43891CBF-C368-4D14-827E-768F3B4D1C1A}" srcOrd="0" destOrd="0" presId="urn:microsoft.com/office/officeart/2016/7/layout/VerticalDownArrowProcess"/>
    <dgm:cxn modelId="{DC2DB737-8720-4C10-92E1-ECE3F0C4ED90}" type="presOf" srcId="{E3C36213-9B86-4E6C-9DB2-47FB5930B082}" destId="{AC106718-DFB8-40E9-8BFA-48365CA7CAE5}" srcOrd="0" destOrd="0" presId="urn:microsoft.com/office/officeart/2016/7/layout/VerticalDownArrowProcess"/>
    <dgm:cxn modelId="{35565FA6-20FC-4B03-AEAF-FE023375028D}" type="presOf" srcId="{6CEC7614-80BD-4906-B797-4C201B4EFC7B}" destId="{4D91D266-B1AA-4C60-8C1D-C79A9B03675F}" srcOrd="1" destOrd="0" presId="urn:microsoft.com/office/officeart/2016/7/layout/VerticalDownArrowProcess"/>
    <dgm:cxn modelId="{00B95C00-9728-489A-9687-2BE143600BFC}" srcId="{5CB47E3B-B56B-4E89-9543-113C78551AEB}" destId="{6CEC7614-80BD-4906-B797-4C201B4EFC7B}" srcOrd="0" destOrd="0" parTransId="{FAE821DA-E7A7-4BCA-8A85-73D77B445B7B}" sibTransId="{E03F5353-ADB8-4B5B-8582-19A53543EB42}"/>
    <dgm:cxn modelId="{0785EF85-9BF3-49FB-8388-EF740B739419}" srcId="{8893403A-3B2C-492A-A65C-6C3803B3EE3E}" destId="{B4601B39-4896-4AAA-96E3-21C3AD2DBDA9}" srcOrd="1" destOrd="0" parTransId="{C3C6392A-E81E-4DC3-B803-4C345EC042D5}" sibTransId="{748E9BCC-3615-4ED6-AD49-8B258B213974}"/>
    <dgm:cxn modelId="{BF17F681-4854-4997-A7EA-D4D369D1BBFF}" type="presOf" srcId="{6CEC7614-80BD-4906-B797-4C201B4EFC7B}" destId="{2BB08A06-BEFE-4A11-A39F-4FA7EF8132ED}" srcOrd="0" destOrd="0" presId="urn:microsoft.com/office/officeart/2016/7/layout/VerticalDownArrowProcess"/>
    <dgm:cxn modelId="{DBAD5CA4-0A8C-4D8D-B901-032A0DD3B10E}" srcId="{6CEC7614-80BD-4906-B797-4C201B4EFC7B}" destId="{3D8C2977-E80C-40D6-BFD6-DF47F7530FCB}" srcOrd="0" destOrd="0" parTransId="{BB139E79-016B-49CB-A015-7BDD9AD005BD}" sibTransId="{896E9D15-F5AF-4271-A184-D8B1AA57B98A}"/>
    <dgm:cxn modelId="{A88CAD1B-6DC3-4991-9EAC-ACF5926A0E43}" type="presOf" srcId="{0188143E-F200-4EA0-B47D-229C060FEC85}" destId="{43891CBF-C368-4D14-827E-768F3B4D1C1A}" srcOrd="0" destOrd="1" presId="urn:microsoft.com/office/officeart/2016/7/layout/VerticalDownArrowProcess"/>
    <dgm:cxn modelId="{AF7E155B-3F18-4A7A-8FDB-BB6665F75E3E}" srcId="{5CB47E3B-B56B-4E89-9543-113C78551AEB}" destId="{A3F128A2-DBAA-4E66-80B2-E768F1F1D5BA}" srcOrd="2" destOrd="0" parTransId="{7B9F8460-3509-4658-9BA7-B31E4B5FE08B}" sibTransId="{B6E84CDC-B139-4894-83FA-FCA6C010EB1D}"/>
    <dgm:cxn modelId="{27C04824-D6C1-42DF-B3E7-7FCEA984D251}" srcId="{A3F128A2-DBAA-4E66-80B2-E768F1F1D5BA}" destId="{272AC20B-578F-49EC-8FB8-E72BF67A79F1}" srcOrd="0" destOrd="0" parTransId="{DB876295-5C0B-4702-9BD5-0976B9777978}" sibTransId="{55AB4DA0-B7C7-4789-BF78-024818F0FFCD}"/>
    <dgm:cxn modelId="{90E8EEC8-0A28-4913-BBA6-F348BF6A9162}" type="presOf" srcId="{5CB47E3B-B56B-4E89-9543-113C78551AEB}" destId="{65E9B02E-837F-4B89-BC4F-A6F6B2C4113C}" srcOrd="0" destOrd="0" presId="urn:microsoft.com/office/officeart/2016/7/layout/VerticalDownArrowProcess"/>
    <dgm:cxn modelId="{1EF449F0-A1AE-458D-B7F6-84EF4D3AA2F4}" type="presParOf" srcId="{65E9B02E-837F-4B89-BC4F-A6F6B2C4113C}" destId="{4D5A51F1-7E46-4CD7-AD10-6E3FB55EC3F6}" srcOrd="0" destOrd="0" presId="urn:microsoft.com/office/officeart/2016/7/layout/VerticalDownArrowProcess"/>
    <dgm:cxn modelId="{BFA07D40-6889-4890-82FB-34EC4683ED80}" type="presParOf" srcId="{4D5A51F1-7E46-4CD7-AD10-6E3FB55EC3F6}" destId="{9EA3385C-2ECA-42F1-8129-0B0B44D723DF}" srcOrd="0" destOrd="0" presId="urn:microsoft.com/office/officeart/2016/7/layout/VerticalDownArrowProcess"/>
    <dgm:cxn modelId="{38F32719-45C6-41C9-87EA-2F668D426FBD}" type="presParOf" srcId="{4D5A51F1-7E46-4CD7-AD10-6E3FB55EC3F6}" destId="{43891CBF-C368-4D14-827E-768F3B4D1C1A}" srcOrd="1" destOrd="0" presId="urn:microsoft.com/office/officeart/2016/7/layout/VerticalDownArrowProcess"/>
    <dgm:cxn modelId="{F42C8DA4-3BB9-42C4-8E9F-5358D797B1C8}" type="presParOf" srcId="{65E9B02E-837F-4B89-BC4F-A6F6B2C4113C}" destId="{BCE447EE-6378-460E-8C6C-F18582222D1A}" srcOrd="1" destOrd="0" presId="urn:microsoft.com/office/officeart/2016/7/layout/VerticalDownArrowProcess"/>
    <dgm:cxn modelId="{9FD659D6-9B42-4B85-9D56-EC75D5EC8682}" type="presParOf" srcId="{65E9B02E-837F-4B89-BC4F-A6F6B2C4113C}" destId="{7AF46651-3162-4031-AA52-B7FE4C6F4D83}" srcOrd="2" destOrd="0" presId="urn:microsoft.com/office/officeart/2016/7/layout/VerticalDownArrowProcess"/>
    <dgm:cxn modelId="{13DA2808-6E84-46F8-995C-9BC7723E3863}" type="presParOf" srcId="{7AF46651-3162-4031-AA52-B7FE4C6F4D83}" destId="{D240BD14-EB99-45FB-8E29-12B65B9A6800}" srcOrd="0" destOrd="0" presId="urn:microsoft.com/office/officeart/2016/7/layout/VerticalDownArrowProcess"/>
    <dgm:cxn modelId="{AD8754B5-52CD-4C3B-A78F-584F56286022}" type="presParOf" srcId="{7AF46651-3162-4031-AA52-B7FE4C6F4D83}" destId="{71E4BC0C-B6A6-4FDC-AFF8-0EB79BC9B578}" srcOrd="1" destOrd="0" presId="urn:microsoft.com/office/officeart/2016/7/layout/VerticalDownArrowProcess"/>
    <dgm:cxn modelId="{1C099399-731A-4699-BAD4-AAE6B1B2A1E0}" type="presParOf" srcId="{7AF46651-3162-4031-AA52-B7FE4C6F4D83}" destId="{AC106718-DFB8-40E9-8BFA-48365CA7CAE5}" srcOrd="2" destOrd="0" presId="urn:microsoft.com/office/officeart/2016/7/layout/VerticalDownArrowProcess"/>
    <dgm:cxn modelId="{BED9802E-8A1D-49C6-AD88-2364676D27BE}" type="presParOf" srcId="{65E9B02E-837F-4B89-BC4F-A6F6B2C4113C}" destId="{5E620862-ADAB-40DF-BE8C-97545194A4A9}" srcOrd="3" destOrd="0" presId="urn:microsoft.com/office/officeart/2016/7/layout/VerticalDownArrowProcess"/>
    <dgm:cxn modelId="{4E67C7CB-D336-4D37-9D3F-025733EE5992}" type="presParOf" srcId="{65E9B02E-837F-4B89-BC4F-A6F6B2C4113C}" destId="{DF00E526-E043-4FEE-8A50-7867C2E877FB}" srcOrd="4" destOrd="0" presId="urn:microsoft.com/office/officeart/2016/7/layout/VerticalDownArrowProcess"/>
    <dgm:cxn modelId="{D5C129FF-A16D-4EBD-95FB-687388EFD927}" type="presParOf" srcId="{DF00E526-E043-4FEE-8A50-7867C2E877FB}" destId="{2BB08A06-BEFE-4A11-A39F-4FA7EF8132ED}" srcOrd="0" destOrd="0" presId="urn:microsoft.com/office/officeart/2016/7/layout/VerticalDownArrowProcess"/>
    <dgm:cxn modelId="{454EAFA5-344D-408E-A2B5-490F11D041A0}" type="presParOf" srcId="{DF00E526-E043-4FEE-8A50-7867C2E877FB}" destId="{4D91D266-B1AA-4C60-8C1D-C79A9B03675F}" srcOrd="1" destOrd="0" presId="urn:microsoft.com/office/officeart/2016/7/layout/VerticalDownArrowProcess"/>
    <dgm:cxn modelId="{40A72BD6-D426-4929-ACB6-769FE0567308}" type="presParOf" srcId="{DF00E526-E043-4FEE-8A50-7867C2E877FB}" destId="{41DB0CCF-8FA2-4FF1-89C9-0DFD74B3EA16}" srcOrd="2" destOrd="0" presId="urn:microsoft.com/office/officeart/2016/7/layout/VerticalDownArrowProcess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PictureCircles">
  <dgm:title val=""/>
  <dgm:desc val=""/>
  <dgm:catLst>
    <dgm:cat type="picture" pri="17000"/>
    <dgm:cat type="pictureconvert" pri="1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3" destOrd="0"/>
      </dgm:cxnLst>
      <dgm:bg/>
      <dgm:whole/>
    </dgm:dataModel>
  </dgm:clrData>
  <dgm:layoutNode name="Name0">
    <dgm:varLst>
      <dgm:chMax/>
      <dgm:chPref/>
      <dgm:dir/>
    </dgm:varLst>
    <dgm:alg type="lin">
      <dgm:param type="linDir" val="fromT"/>
      <dgm:param type="fallback" val="2D"/>
      <dgm:param type="horzAlign" val="ctr"/>
      <dgm:param type="nodeVertAlign" val="t"/>
    </dgm:alg>
    <dgm:shape xmlns:r="http://schemas.openxmlformats.org/officeDocument/2006/relationships" r:blip="">
      <dgm:adjLst/>
    </dgm:shape>
    <dgm:choose name="Name1">
      <dgm:if name="Name2" axis="ch" ptType="node" func="cnt" op="gte" val="2">
        <dgm:constrLst>
          <dgm:constr type="primFontSz" for="des" ptType="node" op="equ" val="65"/>
          <dgm:constr type="w" for="ch" forName="composite" refType="h" refFor="ch" refForName="composite" fact="2.9499"/>
          <dgm:constr type="h" for="ch" forName="composite" refType="h"/>
          <dgm:constr type="h" for="ch" forName="ConnectorComposite" refType="w" refFor="ch" refForName="composite" op="equ" fact="0.1685"/>
          <dgm:constr type="w" for="ch" forName="ConnectorComposite" refType="h" refFor="ch" refForName="ConnectorComposite" op="equ"/>
        </dgm:constrLst>
      </dgm:if>
      <dgm:else name="Name3">
        <dgm:constrLst>
          <dgm:constr type="primFontSz" for="des" ptType="node" op="equ" val="65"/>
          <dgm:constr type="w" for="ch" forName="composite" refType="h" refFor="ch" refForName="composite" fact="1.9752"/>
          <dgm:constr type="h" for="ch" forName="composite" refType="h"/>
          <dgm:constr type="h" for="ch" forName="ConnectorComposite" refType="w" refFor="ch" refForName="composite" op="equ" fact="0.1685"/>
          <dgm:constr type="w" for="ch" forName="ConnectorComposite" refType="h" refFor="ch" refForName="ConnectorComposite" op="equ"/>
        </dgm:constrLst>
      </dgm:else>
    </dgm:choose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4">
          <dgm:if name="Name5" axis="precedSib" ptType="sibTrans" func="cnt" op="lte" val="0">
            <dgm:choose name="Name6">
              <dgm:if name="Name7" axis="followSib" ptType="sibTrans" func="cnt" op="lte" val="0">
                <dgm:choose name="Name8">
                  <dgm:if name="Name9" func="var" arg="dir" op="equ" val="norm">
                    <dgm:constrLst>
                      <dgm:constr type="l" for="ch" forName="Accent" refType="w" fact="0.4937"/>
                      <dgm:constr type="t" for="ch" forName="Accent" refType="h" fact="0"/>
                      <dgm:constr type="h" for="ch" forName="Accent" refType="w" refFor="ch" refForName="Accent"/>
                      <dgm:constr type="w" for="ch" forName="Accent" refType="w" fact="0.5063"/>
                      <dgm:constr type="l" for="ch" forName="Parent" refType="w" fact="0.5494"/>
                      <dgm:constr type="t" for="ch" forName="Parent" refType="h" fact="0.11"/>
                      <dgm:constr type="h" for="ch" forName="Parent" refType="w" refFor="ch" refForName="Parent"/>
                      <dgm:constr type="w" for="ch" forName="Parent" refType="w" fact="0.3949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6227"/>
                    </dgm:constrLst>
                  </dgm:if>
                  <dgm:else name="Name10">
                    <dgm:constrLst>
                      <dgm:constr type="l" for="ch" forName="Accent" refType="w" fact="0"/>
                      <dgm:constr type="t" for="ch" forName="Accent" refType="h" fact="0"/>
                      <dgm:constr type="h" for="ch" forName="Accent" refType="w" refFor="ch" refForName="Accent"/>
                      <dgm:constr type="w" for="ch" forName="Accent" refType="w" fact="0.5063"/>
                      <dgm:constr type="l" for="ch" forName="Parent" refType="w" fact="0.0557"/>
                      <dgm:constr type="t" for="ch" forName="Parent" refType="h" fact="0.11"/>
                      <dgm:constr type="h" for="ch" forName="Parent" refType="w" refFor="ch" refForName="Parent"/>
                      <dgm:constr type="w" for="ch" forName="Parent" refType="w" fact="0.3949"/>
                      <dgm:constr type="l" for="ch" forName="Image" refType="w" fact="0.3773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6227"/>
                    </dgm:constrLst>
                  </dgm:else>
                </dgm:choose>
              </dgm:if>
              <dgm:else name="Name11">
                <dgm:choose name="Name12">
                  <dgm:if name="Name13" func="var" arg="dir" op="equ" val="norm">
                    <dgm:choose name="Name14">
                      <dgm:if name="Name15" axis="self" ptType="node" func="posOdd" op="equ" val="1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l" for="ch" forName="Image" refType="w" fact="0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r" for="ch" forName="Space" refType="w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if>
                      <dgm:else name="Name16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r" for="ch" forName="Image" refType="w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l" for="ch" forName="Space" refType="w" fact="0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else>
                    </dgm:choose>
                  </dgm:if>
                  <dgm:else name="Name17">
                    <dgm:choose name="Name18">
                      <dgm:if name="Name19" axis="self" ptType="node" func="posOdd" op="equ" val="1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r" for="ch" forName="Image" refType="w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l" for="ch" forName="Space" refType="w" fact="0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if>
                      <dgm:else name="Name20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l" for="ch" forName="Image" refType="w" fact="0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r" for="ch" forName="Space" refType="w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else>
                    </dgm:choose>
                  </dgm:else>
                </dgm:choose>
              </dgm:else>
            </dgm:choose>
          </dgm:if>
          <dgm:else name="Name21">
            <dgm:choose name="Name22">
              <dgm:if name="Name23" func="var" arg="dir" op="equ" val="norm">
                <dgm:choose name="Name24">
                  <dgm:if name="Name25" axis="self" ptType="node" func="posOdd" op="equ" val="1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r" for="ch" forName="Space" refType="w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if>
                  <dgm:else name="Name26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r" for="ch" forName="Image" refType="w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l" for="ch" forName="Space" refType="w" fact="0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else>
                </dgm:choose>
              </dgm:if>
              <dgm:else name="Name27">
                <dgm:choose name="Name28">
                  <dgm:if name="Name29" axis="self" ptType="node" func="posOdd" op="equ" val="1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r" for="ch" forName="Image" refType="w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l" for="ch" forName="Space" refType="w" fact="0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if>
                  <dgm:else name="Name30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r" for="ch" forName="Space" refType="w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else>
                </dgm:choose>
              </dgm:else>
            </dgm:choose>
          </dgm:else>
        </dgm:choose>
        <dgm:layoutNode name="Accent" styleLbl="alignNode1">
          <dgm:varLst>
            <dgm:chMax val="0"/>
            <dgm:chPref val="0"/>
          </dgm:varLst>
          <dgm:alg type="sp"/>
          <dgm:shape xmlns:r="http://schemas.openxmlformats.org/officeDocument/2006/relationships" type="donut" r:blip="">
            <dgm:adjLst>
              <dgm:adj idx="1" val="0.1101"/>
            </dgm:adjLst>
          </dgm:shape>
          <dgm:presOf/>
        </dgm:layoutNode>
        <dgm:layoutNode name="Image" styleLbl="bgImgPlace1">
          <dgm:varLst>
            <dgm:chMax val="0"/>
            <dgm:chPref val="0"/>
            <dgm:bulletEnabled val="1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fgAccFollowNode1">
          <dgm:varLst>
            <dgm:chMax val="0"/>
            <dgm:chPref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Space">
          <dgm:varLst>
            <dgm:chMax val="0"/>
            <dgm:chPref val="0"/>
          </dgm:varLst>
          <dgm:alg type="sp"/>
          <dgm:shape xmlns:r="http://schemas.openxmlformats.org/officeDocument/2006/relationships" r:blip="">
            <dgm:adjLst/>
          </dgm:shape>
          <dgm:presOf/>
        </dgm:layoutNode>
      </dgm:layoutNode>
      <dgm:forEach name="Name31" axis="followSib" ptType="sibTrans" cnt="1">
        <dgm:layoutNode name="ConnectorComposite">
          <dgm:alg type="composite">
            <dgm:param type="ar" val=".4"/>
          </dgm:alg>
          <dgm:shape xmlns:r="http://schemas.openxmlformats.org/officeDocument/2006/relationships" r:blip="">
            <dgm:adjLst/>
          </dgm:shape>
          <dgm:constrLst>
            <dgm:constr type="l" for="ch" forName="TopSpacing" refType="w" fact="0"/>
            <dgm:constr type="t" for="ch" forName="TopSpacing" refType="h" fact="0"/>
            <dgm:constr type="h" for="ch" forName="TopSpacing" refType="h" fact="0.3"/>
            <dgm:constr type="w" for="ch" forName="TopSpacing" refType="w"/>
            <dgm:constr type="l" for="ch" forName="Connector" refType="w" fact="0"/>
            <dgm:constr type="t" for="ch" forName="Connector" refType="h" fact="0.3"/>
            <dgm:constr type="h" for="ch" forName="Connector" refType="h" fact="0.4"/>
            <dgm:constr type="w" for="ch" forName="Connector" refType="h" refFor="ch" refForName="Connector"/>
            <dgm:constr type="l" for="ch" forName="BottomSpacing" refType="w" fact="0"/>
            <dgm:constr type="t" for="ch" forName="BottomSpacing" refType="h" fact="0.7"/>
            <dgm:constr type="h" for="ch" forName="BottomSpacing" refType="h" fact="0.3"/>
            <dgm:constr type="w" for="ch" forName="BottomSpacing" refType="w"/>
          </dgm:constrLst>
          <dgm:layoutNode name="TopSpacing">
            <dgm:alg type="sp"/>
            <dgm:shape xmlns:r="http://schemas.openxmlformats.org/officeDocument/2006/relationships" r:blip="">
              <dgm:adjLst/>
            </dgm:shape>
          </dgm:layoutNode>
          <dgm:layoutNode name="Connector" styleLbl="alignNode1">
            <dgm:alg type="sp"/>
            <dgm:shape xmlns:r="http://schemas.openxmlformats.org/officeDocument/2006/relationships" type="flowChartConnector" r:blip="">
              <dgm:adjLst/>
            </dgm:shape>
            <dgm:presOf/>
          </dgm:layoutNode>
          <dgm:layoutNode name="BottomSpacing">
            <dgm:alg type="sp"/>
            <dgm:shape xmlns:r="http://schemas.openxmlformats.org/officeDocument/2006/relationships" r:blip="">
              <dgm:adjLst/>
            </dgm:shape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8F00F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270"/>
              </a:lnSpc>
            </a:pPr>
            <a:fld id="{81D60167-4931-47E6-BA6A-407CBD079E47}" type="slidenum">
              <a:rPr spc="-5" dirty="0"/>
              <a:pPr marL="38100">
                <a:lnSpc>
                  <a:spcPts val="1270"/>
                </a:lnSpc>
              </a:pPr>
              <a:t>‹#›</a:t>
            </a:fld>
            <a:endParaRPr spc="-5" dirty="0"/>
          </a:p>
        </p:txBody>
      </p:sp>
    </p:spTree>
    <p:extLst>
      <p:ext uri="{BB962C8B-B14F-4D97-AF65-F5344CB8AC3E}">
        <p14:creationId xmlns="" xmlns:p14="http://schemas.microsoft.com/office/powerpoint/2010/main" val="3588753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openxmlformats.org/officeDocument/2006/relationships/diagramData" Target="../diagrams/data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8" y="801511"/>
            <a:ext cx="5360085" cy="49578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/>
            <a:r>
              <a:rPr lang="ru-RU" sz="3200" b="1" dirty="0" smtClean="0"/>
              <a:t>Система поддержки принятия врачебного решения на базе </a:t>
            </a:r>
            <a:r>
              <a:rPr lang="ru-RU" sz="3200" b="1" dirty="0" err="1" smtClean="0"/>
              <a:t>нейросети</a:t>
            </a:r>
            <a:r>
              <a:rPr lang="ru-RU" sz="3200" b="1" dirty="0" smtClean="0"/>
              <a:t> «</a:t>
            </a:r>
            <a:r>
              <a:rPr lang="ru-RU" sz="3200" b="1" dirty="0" err="1" smtClean="0"/>
              <a:t>Микробиом</a:t>
            </a:r>
            <a:r>
              <a:rPr lang="ru-RU" sz="3200" b="1" dirty="0" smtClean="0"/>
              <a:t> - рак»</a:t>
            </a:r>
          </a:p>
          <a:p>
            <a:pPr algn="ctr"/>
            <a:endParaRPr lang="ru-RU" sz="3200" b="1" dirty="0" smtClean="0"/>
          </a:p>
          <a:p>
            <a:pPr algn="ctr"/>
            <a:endParaRPr lang="ru-RU" sz="3200" b="1" dirty="0" smtClean="0"/>
          </a:p>
          <a:p>
            <a:pPr algn="ctr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b="1" dirty="0"/>
          </a:p>
          <a:p>
            <a:pPr algn="ctr"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300" dirty="0">
                <a:latin typeface="Gilroy-Light"/>
                <a:ea typeface="Gilroy-ExtraBold"/>
                <a:cs typeface="Gilroy-ExtraBold"/>
                <a:sym typeface="Gilroy-Light"/>
              </a:rPr>
              <a:t>ТРЕК: ПРЕДПРИНИМАТЕЛЬСКИЙ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algn="ctr"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РУКОВОДИТЕЛЬ: </a:t>
            </a:r>
            <a:r>
              <a:rPr lang="ru-RU" dirty="0" smtClean="0"/>
              <a:t>НИКИТИНА Н.Н.</a:t>
            </a: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=""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=""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344474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691895"/>
            <a:ext cx="2624455" cy="97790"/>
            <a:chOff x="0" y="691895"/>
            <a:chExt cx="2624455" cy="97790"/>
          </a:xfrm>
        </p:grpSpPr>
        <p:sp>
          <p:nvSpPr>
            <p:cNvPr id="4" name="object 4"/>
            <p:cNvSpPr/>
            <p:nvPr/>
          </p:nvSpPr>
          <p:spPr>
            <a:xfrm>
              <a:off x="0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5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AB3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6804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9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73608" y="691895"/>
              <a:ext cx="320040" cy="97790"/>
            </a:xfrm>
            <a:custGeom>
              <a:avLst/>
              <a:gdLst/>
              <a:ahLst/>
              <a:cxnLst/>
              <a:rect l="l" t="t" r="r" b="b"/>
              <a:pathLst>
                <a:path w="320040" h="97790">
                  <a:moveTo>
                    <a:pt x="0" y="97536"/>
                  </a:moveTo>
                  <a:lnTo>
                    <a:pt x="320039" y="97536"/>
                  </a:lnTo>
                  <a:lnTo>
                    <a:pt x="320039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C48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93647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B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30452" y="691895"/>
              <a:ext cx="1294130" cy="97790"/>
            </a:xfrm>
            <a:custGeom>
              <a:avLst/>
              <a:gdLst/>
              <a:ahLst/>
              <a:cxnLst/>
              <a:rect l="l" t="t" r="r" b="b"/>
              <a:pathLst>
                <a:path w="1294130" h="97790">
                  <a:moveTo>
                    <a:pt x="1293875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293875" y="97536"/>
                  </a:lnTo>
                  <a:lnTo>
                    <a:pt x="1293875" y="0"/>
                  </a:lnTo>
                  <a:close/>
                </a:path>
              </a:pathLst>
            </a:custGeom>
            <a:solidFill>
              <a:srgbClr val="B5D7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3914917" y="1547117"/>
            <a:ext cx="1295400" cy="1295400"/>
            <a:chOff x="9841992" y="1635251"/>
            <a:chExt cx="1295400" cy="1295400"/>
          </a:xfrm>
        </p:grpSpPr>
        <p:sp>
          <p:nvSpPr>
            <p:cNvPr id="20" name="object 20"/>
            <p:cNvSpPr/>
            <p:nvPr/>
          </p:nvSpPr>
          <p:spPr>
            <a:xfrm>
              <a:off x="9841992" y="1635251"/>
              <a:ext cx="1295400" cy="1295400"/>
            </a:xfrm>
            <a:custGeom>
              <a:avLst/>
              <a:gdLst/>
              <a:ahLst/>
              <a:cxnLst/>
              <a:rect l="l" t="t" r="r" b="b"/>
              <a:pathLst>
                <a:path w="1295400" h="1295400">
                  <a:moveTo>
                    <a:pt x="1295400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1295400" y="1295400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C48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931908" y="1723643"/>
              <a:ext cx="1120140" cy="1118870"/>
            </a:xfrm>
            <a:custGeom>
              <a:avLst/>
              <a:gdLst/>
              <a:ahLst/>
              <a:cxnLst/>
              <a:rect l="l" t="t" r="r" b="b"/>
              <a:pathLst>
                <a:path w="1120140" h="1118870">
                  <a:moveTo>
                    <a:pt x="1120140" y="0"/>
                  </a:moveTo>
                  <a:lnTo>
                    <a:pt x="0" y="0"/>
                  </a:lnTo>
                  <a:lnTo>
                    <a:pt x="0" y="1118615"/>
                  </a:lnTo>
                  <a:lnTo>
                    <a:pt x="1120140" y="1118615"/>
                  </a:lnTo>
                  <a:lnTo>
                    <a:pt x="1120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1385114" y="1526955"/>
            <a:ext cx="1295400" cy="1295400"/>
            <a:chOff x="1054608" y="1626107"/>
            <a:chExt cx="1295400" cy="1295400"/>
          </a:xfrm>
        </p:grpSpPr>
        <p:sp>
          <p:nvSpPr>
            <p:cNvPr id="24" name="object 24"/>
            <p:cNvSpPr/>
            <p:nvPr/>
          </p:nvSpPr>
          <p:spPr>
            <a:xfrm>
              <a:off x="1054608" y="1626107"/>
              <a:ext cx="1295400" cy="1295400"/>
            </a:xfrm>
            <a:custGeom>
              <a:avLst/>
              <a:gdLst/>
              <a:ahLst/>
              <a:cxnLst/>
              <a:rect l="l" t="t" r="r" b="b"/>
              <a:pathLst>
                <a:path w="1295400" h="1295400">
                  <a:moveTo>
                    <a:pt x="1295400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1295400" y="1295400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AB3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43000" y="1714499"/>
              <a:ext cx="1120140" cy="1120140"/>
            </a:xfrm>
            <a:custGeom>
              <a:avLst/>
              <a:gdLst/>
              <a:ahLst/>
              <a:cxnLst/>
              <a:rect l="l" t="t" r="r" b="b"/>
              <a:pathLst>
                <a:path w="1120139" h="1120139">
                  <a:moveTo>
                    <a:pt x="1120139" y="0"/>
                  </a:moveTo>
                  <a:lnTo>
                    <a:pt x="0" y="0"/>
                  </a:lnTo>
                  <a:lnTo>
                    <a:pt x="0" y="1120139"/>
                  </a:lnTo>
                  <a:lnTo>
                    <a:pt x="1120139" y="1120139"/>
                  </a:lnTo>
                  <a:lnTo>
                    <a:pt x="1120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222712" y="3073830"/>
            <a:ext cx="1686560" cy="1241365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algn="ctr"/>
            <a:r>
              <a:rPr lang="ru-RU" sz="1600" dirty="0" smtClean="0">
                <a:cs typeface="Tahoma" pitchFamily="34" charset="0"/>
              </a:rPr>
              <a:t>Фомкина</a:t>
            </a:r>
            <a:endParaRPr lang="ru-RU" sz="1600" dirty="0" smtClean="0">
              <a:cs typeface="Tahoma" pitchFamily="34" charset="0"/>
            </a:endParaRPr>
          </a:p>
          <a:p>
            <a:pPr algn="ctr"/>
            <a:r>
              <a:rPr lang="ru-RU" sz="1600" spc="-70" dirty="0" smtClean="0">
                <a:latin typeface="Arial"/>
                <a:cs typeface="Tahoma" pitchFamily="34" charset="0"/>
              </a:rPr>
              <a:t>Алина</a:t>
            </a:r>
            <a:endParaRPr lang="ru-RU" sz="1600" spc="-70" dirty="0" smtClean="0">
              <a:latin typeface="Arial"/>
              <a:cs typeface="Arial"/>
            </a:endParaRPr>
          </a:p>
          <a:p>
            <a:pPr algn="ctr"/>
            <a:r>
              <a:rPr lang="ru-RU" sz="1600" spc="-80" dirty="0" smtClean="0">
                <a:latin typeface="Arial"/>
                <a:cs typeface="Arial"/>
              </a:rPr>
              <a:t>Лидер</a:t>
            </a:r>
          </a:p>
          <a:p>
            <a:pPr algn="ctr">
              <a:lnSpc>
                <a:spcPct val="100000"/>
              </a:lnSpc>
              <a:spcBef>
                <a:spcPts val="1000"/>
              </a:spcBef>
            </a:pPr>
            <a:endParaRPr sz="1600" dirty="0">
              <a:latin typeface="Lucida Sans Unicode"/>
              <a:cs typeface="Lucida Sans Unicode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72821" y="6537909"/>
            <a:ext cx="170815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70"/>
              </a:lnSpc>
            </a:pPr>
            <a:fld id="{81D60167-4931-47E6-BA6A-407CBD079E47}" type="slidenum">
              <a:rPr lang="ru-RU" sz="1200" spc="-15" smtClean="0">
                <a:solidFill>
                  <a:srgbClr val="FFFFFF"/>
                </a:solidFill>
                <a:latin typeface="Arial"/>
                <a:cs typeface="Arial"/>
              </a:rPr>
              <a:pPr marL="38100">
                <a:lnSpc>
                  <a:spcPts val="1270"/>
                </a:lnSpc>
              </a:pPr>
              <a:t>2</a:t>
            </a:fld>
            <a:endParaRPr lang="ru-RU" sz="1200" dirty="0">
              <a:latin typeface="Arial"/>
              <a:cs typeface="Arial"/>
            </a:endParaRPr>
          </a:p>
        </p:txBody>
      </p:sp>
      <p:sp>
        <p:nvSpPr>
          <p:cNvPr id="46" name="Текст 2">
            <a:extLst>
              <a:ext uri="{FF2B5EF4-FFF2-40B4-BE49-F238E27FC236}">
                <a16:creationId xmlns="" xmlns:a16="http://schemas.microsoft.com/office/drawing/2014/main" id="{CAEEE920-113B-4ADD-9442-6DCF7CA6E193}"/>
              </a:ext>
            </a:extLst>
          </p:cNvPr>
          <p:cNvSpPr txBox="1"/>
          <p:nvPr/>
        </p:nvSpPr>
        <p:spPr>
          <a:xfrm>
            <a:off x="264404" y="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КОМАНДА</a:t>
            </a:r>
            <a:endParaRPr sz="3600" b="1" dirty="0"/>
          </a:p>
        </p:txBody>
      </p:sp>
      <p:sp>
        <p:nvSpPr>
          <p:cNvPr id="48" name="object 18">
            <a:extLst>
              <a:ext uri="{FF2B5EF4-FFF2-40B4-BE49-F238E27FC236}">
                <a16:creationId xmlns="" xmlns:a16="http://schemas.microsoft.com/office/drawing/2014/main" id="{235307B3-AEEF-48FB-803C-E2A22E8F2A02}"/>
              </a:ext>
            </a:extLst>
          </p:cNvPr>
          <p:cNvSpPr txBox="1"/>
          <p:nvPr/>
        </p:nvSpPr>
        <p:spPr>
          <a:xfrm>
            <a:off x="3433530" y="3133876"/>
            <a:ext cx="2368344" cy="866262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spc="-80" dirty="0" err="1" smtClean="0">
                <a:latin typeface="Arial"/>
                <a:cs typeface="Arial"/>
              </a:rPr>
              <a:t>Джавоян</a:t>
            </a:r>
            <a:endParaRPr lang="ru-RU" sz="1600" spc="-80" dirty="0" smtClean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600" spc="-80" dirty="0" smtClean="0">
                <a:latin typeface="Arial"/>
                <a:cs typeface="Arial"/>
              </a:rPr>
              <a:t>Алина</a:t>
            </a:r>
            <a:endParaRPr lang="ru-RU" sz="1600" spc="-80" dirty="0" smtClean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600" spc="-80" dirty="0" smtClean="0">
                <a:latin typeface="Arial"/>
                <a:cs typeface="Arial"/>
              </a:rPr>
              <a:t>Спикер, презентация</a:t>
            </a:r>
          </a:p>
        </p:txBody>
      </p:sp>
      <p:sp>
        <p:nvSpPr>
          <p:cNvPr id="18434" name="AutoShape 2" descr="https://s3.dtln.ru/unti-prod-people/file/pulse/project/0c0480a5-a204-41e1-85a5-6164da8c2322/161dd72b-3979-4669-9872-a5ae5ed9dcf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22" name="object 19"/>
          <p:cNvGrpSpPr/>
          <p:nvPr/>
        </p:nvGrpSpPr>
        <p:grpSpPr>
          <a:xfrm>
            <a:off x="6259674" y="1633416"/>
            <a:ext cx="1295400" cy="1295400"/>
            <a:chOff x="9841992" y="1635251"/>
            <a:chExt cx="1295400" cy="1295400"/>
          </a:xfrm>
        </p:grpSpPr>
        <p:sp>
          <p:nvSpPr>
            <p:cNvPr id="27" name="object 20"/>
            <p:cNvSpPr/>
            <p:nvPr/>
          </p:nvSpPr>
          <p:spPr>
            <a:xfrm>
              <a:off x="9841992" y="1635251"/>
              <a:ext cx="1295400" cy="1295400"/>
            </a:xfrm>
            <a:custGeom>
              <a:avLst/>
              <a:gdLst/>
              <a:ahLst/>
              <a:cxnLst/>
              <a:rect l="l" t="t" r="r" b="b"/>
              <a:pathLst>
                <a:path w="1295400" h="1295400">
                  <a:moveTo>
                    <a:pt x="1295400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1295400" y="1295400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C48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1"/>
            <p:cNvSpPr/>
            <p:nvPr/>
          </p:nvSpPr>
          <p:spPr>
            <a:xfrm>
              <a:off x="9931908" y="1723643"/>
              <a:ext cx="1120140" cy="1118870"/>
            </a:xfrm>
            <a:custGeom>
              <a:avLst/>
              <a:gdLst/>
              <a:ahLst/>
              <a:cxnLst/>
              <a:rect l="l" t="t" r="r" b="b"/>
              <a:pathLst>
                <a:path w="1120140" h="1118870">
                  <a:moveTo>
                    <a:pt x="1120140" y="0"/>
                  </a:moveTo>
                  <a:lnTo>
                    <a:pt x="0" y="0"/>
                  </a:lnTo>
                  <a:lnTo>
                    <a:pt x="0" y="1118615"/>
                  </a:lnTo>
                  <a:lnTo>
                    <a:pt x="1120140" y="1118615"/>
                  </a:lnTo>
                  <a:lnTo>
                    <a:pt x="1120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18">
            <a:extLst>
              <a:ext uri="{FF2B5EF4-FFF2-40B4-BE49-F238E27FC236}">
                <a16:creationId xmlns="" xmlns:a16="http://schemas.microsoft.com/office/drawing/2014/main" id="{235307B3-AEEF-48FB-803C-E2A22E8F2A02}"/>
              </a:ext>
            </a:extLst>
          </p:cNvPr>
          <p:cNvSpPr txBox="1"/>
          <p:nvPr/>
        </p:nvSpPr>
        <p:spPr>
          <a:xfrm>
            <a:off x="6020657" y="3198142"/>
            <a:ext cx="2368344" cy="1112483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spc="-80" dirty="0" smtClean="0">
                <a:latin typeface="Arial"/>
                <a:cs typeface="Arial"/>
              </a:rPr>
              <a:t>Удальцова</a:t>
            </a:r>
          </a:p>
          <a:p>
            <a:pPr algn="ctr">
              <a:lnSpc>
                <a:spcPct val="100000"/>
              </a:lnSpc>
            </a:pPr>
            <a:r>
              <a:rPr lang="ru-RU" sz="1600" spc="-80" dirty="0" smtClean="0">
                <a:latin typeface="Arial"/>
                <a:cs typeface="Arial"/>
              </a:rPr>
              <a:t>Дарья</a:t>
            </a:r>
            <a:endParaRPr lang="ru-RU" sz="1600" spc="-80" dirty="0" smtClean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600" spc="-80" dirty="0" smtClean="0">
                <a:latin typeface="Arial"/>
                <a:cs typeface="Arial"/>
              </a:rPr>
              <a:t>Поиск научной информации</a:t>
            </a:r>
            <a:endParaRPr lang="ru-RU" sz="1600" spc="-80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/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Arc 14">
            <a:extLst>
              <a:ext uri="{FF2B5EF4-FFF2-40B4-BE49-F238E27FC236}"/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674101" y="407989"/>
            <a:ext cx="2986617" cy="2987675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0768" y="231010"/>
            <a:ext cx="7865533" cy="642938"/>
          </a:xfrm>
        </p:spPr>
        <p:txBody>
          <a:bodyPr rtlCol="0">
            <a:normAutofit fontScale="90000"/>
          </a:bodyPr>
          <a:lstStyle/>
          <a:p>
            <a:pPr algn="ctr">
              <a:defRPr/>
            </a:pPr>
            <a:r>
              <a:rPr lang="ru-RU" dirty="0" smtClean="0"/>
              <a:t>Актуальность проекта</a:t>
            </a:r>
            <a:br>
              <a:rPr lang="ru-RU" dirty="0" smtClean="0"/>
            </a:br>
            <a:endParaRPr lang="en-US" dirty="0"/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285751" y="857251"/>
            <a:ext cx="5619749" cy="511175"/>
          </a:xfrm>
        </p:spPr>
        <p:txBody>
          <a:bodyPr rtlCol="0">
            <a:normAutofit fontScale="77500" lnSpcReduction="20000"/>
          </a:bodyPr>
          <a:lstStyle/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/>
              <a:t>Принцип 5П в медицине – современный тренд развития здравоохранения</a:t>
            </a:r>
            <a:endParaRPr lang="en-US" i="1" dirty="0"/>
          </a:p>
        </p:txBody>
      </p:sp>
      <p:graphicFrame>
        <p:nvGraphicFramePr>
          <p:cNvPr id="7" name="Объект 3">
            <a:extLst>
              <a:ext uri="{FF2B5EF4-FFF2-40B4-BE49-F238E27FC236}"/>
            </a:extLst>
          </p:cNvPr>
          <p:cNvGraphicFramePr>
            <a:graphicFrameLocks/>
          </p:cNvGraphicFramePr>
          <p:nvPr/>
        </p:nvGraphicFramePr>
        <p:xfrm>
          <a:off x="5810249" y="1071546"/>
          <a:ext cx="5721484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Схема 10">
            <a:extLst>
              <a:ext uri="{FF2B5EF4-FFF2-40B4-BE49-F238E27FC236}"/>
            </a:extLst>
          </p:cNvPr>
          <p:cNvGraphicFramePr/>
          <p:nvPr/>
        </p:nvGraphicFramePr>
        <p:xfrm>
          <a:off x="643469" y="1420815"/>
          <a:ext cx="4889804" cy="3667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25137" y="3960418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Исследования показывают, что </a:t>
            </a:r>
            <a:r>
              <a:rPr lang="ru-RU" dirty="0" err="1" smtClean="0"/>
              <a:t>микробиом</a:t>
            </a:r>
            <a:r>
              <a:rPr lang="ru-RU" dirty="0" smtClean="0"/>
              <a:t> человека имеет существенное влияние на здоровье и может быть ключевым фактором в развитии раковых заболеваний. Проведение анализа </a:t>
            </a:r>
            <a:r>
              <a:rPr lang="ru-RU" dirty="0" err="1" smtClean="0"/>
              <a:t>микробиома</a:t>
            </a:r>
            <a:r>
              <a:rPr lang="ru-RU" dirty="0" smtClean="0"/>
              <a:t> с использованием качественных методов искусственного интеллекта может значительно повысить точность диагностики и эффективность лечения рака.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171330" y="1277957"/>
            <a:ext cx="5667610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indent="114300">
              <a:spcBef>
                <a:spcPts val="363"/>
              </a:spcBef>
              <a:buClr>
                <a:srgbClr val="000000"/>
              </a:buClr>
              <a:buSzPts val="1100"/>
            </a:pPr>
            <a:endParaRPr lang="ru-RU" sz="2400" dirty="0">
              <a:latin typeface="Georgia" pitchFamily="18" charset="0"/>
              <a:sym typeface="Georgia" pitchFamily="18" charset="0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0" y="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b="1" dirty="0"/>
              <a:t>ПРОБЛЕМА</a:t>
            </a:r>
            <a:endParaRPr sz="3600" b="1" dirty="0"/>
          </a:p>
        </p:txBody>
      </p:sp>
      <p:sp>
        <p:nvSpPr>
          <p:cNvPr id="15" name="Прямоугольник"/>
          <p:cNvSpPr/>
          <p:nvPr/>
        </p:nvSpPr>
        <p:spPr>
          <a:xfrm>
            <a:off x="6083929" y="-5459"/>
            <a:ext cx="6108071" cy="6860825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114103" y="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</a:rPr>
              <a:t>РЕШЕНИЕ</a:t>
            </a:r>
            <a:endParaRPr sz="3600" b="1" dirty="0">
              <a:solidFill>
                <a:schemeClr val="bg1"/>
              </a:solidFill>
            </a:endParaRPr>
          </a:p>
        </p:txBody>
      </p:sp>
      <p:sp>
        <p:nvSpPr>
          <p:cNvPr id="18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169445" y="810105"/>
            <a:ext cx="5805889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9DD87BB-E7ED-EBC7-31B2-DE9DA63B59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11135417" y="380947"/>
            <a:ext cx="720000" cy="72000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275420" y="1004684"/>
            <a:ext cx="54864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19" name="Прямоугольник 7"/>
          <p:cNvSpPr>
            <a:spLocks noChangeArrowheads="1"/>
          </p:cNvSpPr>
          <p:nvPr/>
        </p:nvSpPr>
        <p:spPr bwMode="auto">
          <a:xfrm>
            <a:off x="308472" y="1789170"/>
            <a:ext cx="537623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>
                <a:latin typeface="Calibri" pitchFamily="34" charset="0"/>
              </a:rPr>
              <a:t>Базы  хранения данных по </a:t>
            </a:r>
            <a:r>
              <a:rPr lang="ru-RU" dirty="0" err="1">
                <a:latin typeface="Calibri" pitchFamily="34" charset="0"/>
              </a:rPr>
              <a:t>микробиому</a:t>
            </a:r>
            <a:r>
              <a:rPr lang="ru-RU" dirty="0">
                <a:latin typeface="Calibri" pitchFamily="34" charset="0"/>
              </a:rPr>
              <a:t> канцерогенеза размещены на разных платформах, не имеют общих протоколов обмена информацией, и часто разделены с данными о пациенте</a:t>
            </a:r>
          </a:p>
          <a:p>
            <a:pPr>
              <a:buFont typeface="Arial" pitchFamily="34" charset="0"/>
              <a:buChar char="•"/>
            </a:pPr>
            <a:endParaRPr lang="ru-RU" dirty="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dirty="0">
                <a:latin typeface="Calibri" pitchFamily="34" charset="0"/>
              </a:rPr>
              <a:t>Отсутствует  информация о возможности прогнозировать процесс канцерогенеза, основываясь на данных микроокружения опухоли, в том числе с использованием технологий искусственного интеллекта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521985" y="1486344"/>
            <a:ext cx="538724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</a:rPr>
              <a:t>Будет  разработана прогностическая модель на основе технологий искусственного интеллекта, позволяющая оценить изменения ключевых параметров микроокружения опухоли, приводящих к риску появления первичных опухолей или стимулирующих процесс роста злокачественной опухоли. </a:t>
            </a:r>
            <a:endParaRPr lang="ru-RU" dirty="0" smtClean="0">
              <a:latin typeface="Calibri" pitchFamily="34" charset="0"/>
            </a:endParaRPr>
          </a:p>
          <a:p>
            <a:pPr algn="ctr"/>
            <a:r>
              <a:rPr lang="ru-RU" dirty="0" smtClean="0">
                <a:latin typeface="Calibri" pitchFamily="34" charset="0"/>
              </a:rPr>
              <a:t>Полученные </a:t>
            </a:r>
            <a:r>
              <a:rPr lang="ru-RU" dirty="0" smtClean="0">
                <a:latin typeface="Calibri" pitchFamily="34" charset="0"/>
              </a:rPr>
              <a:t>результаты в региональном масштабе можно использовать для разработки наиболее эффективных программ диагностики и лечения. </a:t>
            </a:r>
            <a:endParaRPr lang="ru-RU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72892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=""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dirty="0" smtClean="0">
                <a:solidFill>
                  <a:schemeClr val="tx1"/>
                </a:solidFill>
              </a:rPr>
              <a:t>Сбор </a:t>
            </a:r>
            <a:r>
              <a:rPr lang="ru-RU" dirty="0" smtClean="0">
                <a:solidFill>
                  <a:schemeClr val="tx1"/>
                </a:solidFill>
              </a:rPr>
              <a:t>и анализ данных о </a:t>
            </a:r>
            <a:r>
              <a:rPr lang="ru-RU" dirty="0" err="1" smtClean="0">
                <a:solidFill>
                  <a:schemeClr val="tx1"/>
                </a:solidFill>
              </a:rPr>
              <a:t>микробиоме</a:t>
            </a:r>
            <a:r>
              <a:rPr lang="ru-RU" dirty="0" smtClean="0">
                <a:solidFill>
                  <a:schemeClr val="tx1"/>
                </a:solidFill>
              </a:rPr>
              <a:t> у пациентов с онкологическими заболеваниями.</a:t>
            </a:r>
          </a:p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lang="ru-RU" dirty="0" smtClean="0">
              <a:solidFill>
                <a:schemeClr val="tx1"/>
              </a:solidFill>
            </a:endParaRPr>
          </a:p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dirty="0" smtClean="0">
                <a:solidFill>
                  <a:schemeClr val="tx1"/>
                </a:solidFill>
              </a:rPr>
              <a:t>Разработка </a:t>
            </a:r>
            <a:r>
              <a:rPr lang="ru-RU" dirty="0" err="1" smtClean="0">
                <a:solidFill>
                  <a:schemeClr val="tx1"/>
                </a:solidFill>
              </a:rPr>
              <a:t>нейросетевой</a:t>
            </a:r>
            <a:r>
              <a:rPr lang="ru-RU" dirty="0" smtClean="0">
                <a:solidFill>
                  <a:schemeClr val="tx1"/>
                </a:solidFill>
              </a:rPr>
              <a:t> модели для анализа данных </a:t>
            </a:r>
            <a:r>
              <a:rPr lang="ru-RU" dirty="0" err="1" smtClean="0">
                <a:solidFill>
                  <a:schemeClr val="tx1"/>
                </a:solidFill>
              </a:rPr>
              <a:t>микробиома</a:t>
            </a:r>
            <a:r>
              <a:rPr lang="ru-RU" dirty="0" smtClean="0">
                <a:solidFill>
                  <a:schemeClr val="tx1"/>
                </a:solidFill>
              </a:rPr>
              <a:t> и прогнозирования развития рака.</a:t>
            </a:r>
          </a:p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lang="ru-RU" dirty="0" smtClean="0">
              <a:solidFill>
                <a:schemeClr val="tx1"/>
              </a:solidFill>
            </a:endParaRPr>
          </a:p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dirty="0" smtClean="0">
                <a:solidFill>
                  <a:schemeClr val="tx1"/>
                </a:solidFill>
              </a:rPr>
              <a:t>Создание </a:t>
            </a:r>
            <a:r>
              <a:rPr lang="ru-RU" dirty="0" smtClean="0">
                <a:solidFill>
                  <a:schemeClr val="tx1"/>
                </a:solidFill>
              </a:rPr>
              <a:t>интерфейса системы поддержки принятия врачебного решения для интеграции с медицинскими информационными системами.</a:t>
            </a:r>
            <a:endParaRPr>
              <a:solidFill>
                <a:schemeClr val="tx1"/>
              </a:solidFill>
            </a:endParaRPr>
          </a:p>
        </p:txBody>
      </p:sp>
      <p:grpSp>
        <p:nvGrpSpPr>
          <p:cNvPr id="2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3" name="Прямоугольник 16">
            <a:extLst>
              <a:ext uri="{FF2B5EF4-FFF2-40B4-BE49-F238E27FC236}">
                <a16:creationId xmlns=""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=""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=""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=""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446751" y="1028421"/>
            <a:ext cx="4989789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/>
            <a:endParaRPr sz="2400" dirty="0"/>
          </a:p>
        </p:txBody>
      </p:sp>
      <p:sp>
        <p:nvSpPr>
          <p:cNvPr id="19" name="Текст 2">
            <a:extLst>
              <a:ext uri="{FF2B5EF4-FFF2-40B4-BE49-F238E27FC236}">
                <a16:creationId xmlns=""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0" y="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b="1" dirty="0"/>
              <a:t>ЦЕЛЬ ПРОЕКТА</a:t>
            </a:r>
            <a:endParaRPr sz="36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6096000" y="823754"/>
            <a:ext cx="59234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Задачи</a:t>
            </a:r>
            <a:endParaRPr lang="ru-RU" sz="2400" b="1" dirty="0" smtClean="0"/>
          </a:p>
        </p:txBody>
      </p:sp>
      <p:sp>
        <p:nvSpPr>
          <p:cNvPr id="23" name="Прямоугольник 22"/>
          <p:cNvSpPr/>
          <p:nvPr/>
        </p:nvSpPr>
        <p:spPr>
          <a:xfrm>
            <a:off x="216665" y="1692521"/>
            <a:ext cx="577651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Разработка и внедрение системы поддержки принятия врачебного решения на базе </a:t>
            </a:r>
            <a:r>
              <a:rPr lang="ru-RU" dirty="0" err="1" smtClean="0"/>
              <a:t>нейросети</a:t>
            </a:r>
            <a:r>
              <a:rPr lang="ru-RU" dirty="0" smtClean="0"/>
              <a:t>, способной анализировать данные по составу </a:t>
            </a:r>
            <a:r>
              <a:rPr lang="ru-RU" dirty="0" err="1" smtClean="0"/>
              <a:t>микробиома</a:t>
            </a:r>
            <a:r>
              <a:rPr lang="ru-RU" dirty="0" smtClean="0"/>
              <a:t> и предсказывать риск возникновения рака у пациентов, а также помогать в выборе оптимальных методов лечения.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116199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1" y="150814"/>
            <a:ext cx="6000751" cy="777875"/>
          </a:xfrm>
        </p:spPr>
        <p:txBody>
          <a:bodyPr/>
          <a:lstStyle/>
          <a:p>
            <a:r>
              <a:rPr lang="ru-RU" sz="2400" smtClean="0">
                <a:solidFill>
                  <a:srgbClr val="8F00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400" smtClean="0">
                <a:solidFill>
                  <a:srgbClr val="8F00FF"/>
                </a:solidFill>
                <a:latin typeface="Arial" pitchFamily="34" charset="0"/>
                <a:cs typeface="Arial" pitchFamily="34" charset="0"/>
              </a:rPr>
            </a:br>
            <a:endParaRPr lang="ru-RU" sz="2400" smtClean="0">
              <a:solidFill>
                <a:srgbClr val="8F00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3"/>
          <p:cNvGrpSpPr>
            <a:grpSpLocks/>
          </p:cNvGrpSpPr>
          <p:nvPr/>
        </p:nvGrpSpPr>
        <p:grpSpPr bwMode="auto">
          <a:xfrm>
            <a:off x="-4233" y="539751"/>
            <a:ext cx="5058833" cy="369328"/>
            <a:chOff x="0" y="692501"/>
            <a:chExt cx="2624903" cy="248183"/>
          </a:xfrm>
        </p:grpSpPr>
        <p:sp>
          <p:nvSpPr>
            <p:cNvPr id="5" name="Прямоугольник 4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0" y="692501"/>
              <a:ext cx="1294463" cy="248183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36583" y="692501"/>
              <a:ext cx="1294463" cy="248183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673166" y="692501"/>
              <a:ext cx="1294463" cy="248183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993857" y="692501"/>
              <a:ext cx="1294463" cy="248183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1330440" y="692501"/>
              <a:ext cx="1294463" cy="248183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</p:grpSp>
      <p:sp>
        <p:nvSpPr>
          <p:cNvPr id="4101" name="Объект 4"/>
          <p:cNvSpPr txBox="1">
            <a:spLocks/>
          </p:cNvSpPr>
          <p:nvPr/>
        </p:nvSpPr>
        <p:spPr bwMode="auto">
          <a:xfrm>
            <a:off x="6356046" y="284373"/>
            <a:ext cx="2762249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 dirty="0" smtClean="0">
                <a:latin typeface="Georgia" pitchFamily="18" charset="0"/>
                <a:cs typeface="Tahoma" pitchFamily="34" charset="0"/>
              </a:rPr>
              <a:t>О продукте</a:t>
            </a:r>
            <a:endParaRPr lang="ru-RU" sz="2800" b="1" dirty="0">
              <a:latin typeface="Georgia" pitchFamily="18" charset="0"/>
              <a:cs typeface="Tahoma" pitchFamily="34" charset="0"/>
            </a:endParaRPr>
          </a:p>
        </p:txBody>
      </p:sp>
      <p:sp>
        <p:nvSpPr>
          <p:cNvPr id="4103" name="Прямоугольник 18"/>
          <p:cNvSpPr>
            <a:spLocks noChangeArrowheads="1"/>
          </p:cNvSpPr>
          <p:nvPr/>
        </p:nvSpPr>
        <p:spPr bwMode="auto">
          <a:xfrm>
            <a:off x="285751" y="2286000"/>
            <a:ext cx="533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alibri" pitchFamily="34" charset="0"/>
              </a:rPr>
              <a:t>Диагностический программный комплекс,  обеспечивающий возможность реализации</a:t>
            </a:r>
          </a:p>
          <a:p>
            <a:pPr algn="ctr"/>
            <a:r>
              <a:rPr lang="ru-RU" b="1">
                <a:latin typeface="Calibri" pitchFamily="34" charset="0"/>
              </a:rPr>
              <a:t>методики ранней диагностики онкологического процесса с применением искусственных</a:t>
            </a:r>
          </a:p>
          <a:p>
            <a:pPr algn="ctr"/>
            <a:r>
              <a:rPr lang="ru-RU" b="1">
                <a:latin typeface="Calibri" pitchFamily="34" charset="0"/>
              </a:rPr>
              <a:t>нейронных сетей для поддержки принятия врачебного решения при постановке диагноза</a:t>
            </a:r>
          </a:p>
        </p:txBody>
      </p:sp>
      <p:graphicFrame>
        <p:nvGraphicFramePr>
          <p:cNvPr id="14" name="Объект 3">
            <a:extLst>
              <a:ext uri="{FF2B5EF4-FFF2-40B4-BE49-F238E27FC236}"/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129051" y="1563529"/>
          <a:ext cx="5191349" cy="392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Заголовок 1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11269373" y="1909702"/>
            <a:ext cx="761963" cy="3357586"/>
          </a:xfrm>
          <a:prstGeom prst="rect">
            <a:avLst/>
          </a:prstGeom>
        </p:spPr>
        <p:txBody>
          <a:bodyPr vert="wordArtVert"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400" b="1" dirty="0">
                <a:latin typeface="+mj-lt"/>
                <a:ea typeface="+mj-ea"/>
                <a:cs typeface="+mj-cs"/>
              </a:rPr>
              <a:t>Суть проекта</a:t>
            </a:r>
            <a:endParaRPr lang="en-US" sz="1400" b="1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0" y="115888"/>
            <a:ext cx="5715000" cy="455612"/>
          </a:xfrm>
        </p:spPr>
        <p:txBody>
          <a:bodyPr>
            <a:normAutofit fontScale="90000"/>
          </a:bodyPr>
          <a:lstStyle/>
          <a:p>
            <a:r>
              <a:rPr lang="ru-RU" sz="2400" smtClean="0">
                <a:solidFill>
                  <a:srgbClr val="8F00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400" smtClean="0">
                <a:solidFill>
                  <a:srgbClr val="8F00FF"/>
                </a:solidFill>
                <a:latin typeface="Arial" pitchFamily="34" charset="0"/>
                <a:cs typeface="Arial" pitchFamily="34" charset="0"/>
              </a:rPr>
            </a:br>
            <a:endParaRPr lang="ru-RU" sz="2400" smtClean="0">
              <a:solidFill>
                <a:srgbClr val="8F00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3"/>
          <p:cNvGrpSpPr>
            <a:grpSpLocks/>
          </p:cNvGrpSpPr>
          <p:nvPr/>
        </p:nvGrpSpPr>
        <p:grpSpPr bwMode="auto">
          <a:xfrm>
            <a:off x="1" y="285751"/>
            <a:ext cx="5058833" cy="369328"/>
            <a:chOff x="0" y="692501"/>
            <a:chExt cx="2624903" cy="248183"/>
          </a:xfrm>
        </p:grpSpPr>
        <p:sp>
          <p:nvSpPr>
            <p:cNvPr id="5" name="Прямоугольник 4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0" y="692501"/>
              <a:ext cx="1294463" cy="248183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36583" y="692501"/>
              <a:ext cx="1294463" cy="248183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673166" y="692501"/>
              <a:ext cx="1294463" cy="248183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993857" y="692501"/>
              <a:ext cx="1294463" cy="248183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1330440" y="692501"/>
              <a:ext cx="1294463" cy="248183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</p:grpSp>
      <p:sp>
        <p:nvSpPr>
          <p:cNvPr id="5126" name="Объект 4"/>
          <p:cNvSpPr txBox="1">
            <a:spLocks/>
          </p:cNvSpPr>
          <p:nvPr/>
        </p:nvSpPr>
        <p:spPr bwMode="auto">
          <a:xfrm>
            <a:off x="560483" y="1067259"/>
            <a:ext cx="10957984" cy="449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 algn="ctr">
              <a:spcBef>
                <a:spcPct val="20000"/>
              </a:spcBef>
              <a:buFont typeface="Arial" pitchFamily="34" charset="0"/>
              <a:buNone/>
            </a:pPr>
            <a:r>
              <a:rPr lang="ru-RU" dirty="0">
                <a:solidFill>
                  <a:srgbClr val="FF0000"/>
                </a:solidFill>
                <a:latin typeface="Georgia" pitchFamily="18" charset="0"/>
              </a:rPr>
              <a:t>#БАЗОВАЯ ТЕХНОЛОГИЯ: </a:t>
            </a:r>
            <a:r>
              <a:rPr lang="ru-RU" sz="2000" i="1" dirty="0">
                <a:latin typeface="Calibri" pitchFamily="34" charset="0"/>
              </a:rPr>
              <a:t>системы принятия врачебных решений, искусственный интеллект</a:t>
            </a:r>
            <a:endParaRPr lang="ru-RU" sz="2000" dirty="0">
              <a:solidFill>
                <a:srgbClr val="FF0000"/>
              </a:solidFill>
              <a:latin typeface="Georgia" pitchFamily="18" charset="0"/>
            </a:endParaRPr>
          </a:p>
          <a:p>
            <a:pPr marL="514350" indent="-514350" algn="ctr">
              <a:spcBef>
                <a:spcPct val="20000"/>
              </a:spcBef>
              <a:buFont typeface="Arial" pitchFamily="34" charset="0"/>
              <a:buNone/>
            </a:pPr>
            <a:endParaRPr lang="ru-RU" dirty="0">
              <a:solidFill>
                <a:srgbClr val="FF0000"/>
              </a:solidFill>
              <a:latin typeface="Georgia" pitchFamily="18" charset="0"/>
            </a:endParaRPr>
          </a:p>
          <a:p>
            <a:pPr marL="514350" indent="-514350">
              <a:spcBef>
                <a:spcPct val="20000"/>
              </a:spcBef>
              <a:buFont typeface="Arial" pitchFamily="34" charset="0"/>
              <a:buNone/>
            </a:pPr>
            <a:endParaRPr lang="ru-RU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476251" y="2714625"/>
            <a:ext cx="11163300" cy="2357438"/>
          </a:xfrm>
          <a:prstGeom prst="rect">
            <a:avLst/>
          </a:prstGeom>
        </p:spPr>
        <p:txBody>
          <a:bodyPr anchor="ctr">
            <a:normAutofit fontScale="700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>
                <a:latin typeface="Times New Roman" pitchFamily="18" charset="0"/>
                <a:ea typeface="+mj-ea"/>
                <a:cs typeface="Times New Roman" pitchFamily="18" charset="0"/>
              </a:rPr>
              <a:t>ТЕКУЩАЯ СТАДИЯ</a:t>
            </a:r>
            <a:br>
              <a:rPr lang="ru-RU" sz="44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4400" b="1" dirty="0">
                <a:latin typeface="+mj-lt"/>
                <a:ea typeface="+mj-ea"/>
                <a:cs typeface="+mj-cs"/>
              </a:rPr>
              <a:t> TRL 3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2600" dirty="0">
                <a:latin typeface="+mn-lt"/>
                <a:cs typeface="+mn-cs"/>
              </a:rPr>
              <a:t>Проведены собственные </a:t>
            </a:r>
            <a:r>
              <a:rPr lang="ru-RU" sz="2600" dirty="0" smtClean="0">
                <a:latin typeface="+mn-lt"/>
                <a:cs typeface="+mn-cs"/>
              </a:rPr>
              <a:t>исследования</a:t>
            </a:r>
          </a:p>
          <a:p>
            <a:pPr algn="ctr" fontAlgn="auto">
              <a:spcAft>
                <a:spcPts val="0"/>
              </a:spcAft>
              <a:defRPr/>
            </a:pPr>
            <a:endParaRPr lang="ru-RU" sz="2600" dirty="0" smtClean="0">
              <a:latin typeface="+mn-lt"/>
              <a:cs typeface="+mn-cs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ru-RU" sz="2600" dirty="0" smtClean="0">
                <a:latin typeface="+mn-lt"/>
                <a:cs typeface="+mn-cs"/>
              </a:rPr>
              <a:t>  Проведен  </a:t>
            </a:r>
            <a:r>
              <a:rPr lang="ru-RU" sz="2600" dirty="0">
                <a:latin typeface="+mn-lt"/>
                <a:cs typeface="+mn-cs"/>
              </a:rPr>
              <a:t>анализ </a:t>
            </a:r>
            <a:r>
              <a:rPr lang="ru-RU" sz="2600" dirty="0" err="1">
                <a:latin typeface="+mn-lt"/>
                <a:cs typeface="+mn-cs"/>
              </a:rPr>
              <a:t>микробиома</a:t>
            </a:r>
            <a:r>
              <a:rPr lang="ru-RU" sz="2600" dirty="0">
                <a:latin typeface="+mn-lt"/>
                <a:cs typeface="+mn-cs"/>
              </a:rPr>
              <a:t> и создана база данных </a:t>
            </a:r>
            <a:r>
              <a:rPr lang="ru-RU" sz="2600" dirty="0" err="1">
                <a:latin typeface="+mn-lt"/>
                <a:cs typeface="+mn-cs"/>
              </a:rPr>
              <a:t>микробиома</a:t>
            </a:r>
            <a:r>
              <a:rPr lang="ru-RU" sz="2600" dirty="0">
                <a:latin typeface="+mn-lt"/>
                <a:cs typeface="+mn-cs"/>
              </a:rPr>
              <a:t> опухолей различной локализации.</a:t>
            </a:r>
          </a:p>
          <a:p>
            <a:pPr algn="ctr" fontAlgn="auto">
              <a:spcAft>
                <a:spcPts val="0"/>
              </a:spcAft>
              <a:defRPr/>
            </a:pPr>
            <a:endParaRPr lang="ru-RU" sz="2600" dirty="0" smtClean="0">
              <a:latin typeface="+mn-lt"/>
              <a:cs typeface="+mn-cs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ru-RU" sz="2600" dirty="0" smtClean="0">
                <a:latin typeface="+mn-lt"/>
                <a:cs typeface="+mn-cs"/>
              </a:rPr>
              <a:t>Разработана </a:t>
            </a:r>
            <a:r>
              <a:rPr lang="ru-RU" sz="2600" dirty="0">
                <a:latin typeface="+mn-lt"/>
                <a:cs typeface="+mn-cs"/>
              </a:rPr>
              <a:t>методология подготовки материала, подтверждена концепция. </a:t>
            </a:r>
            <a:endParaRPr lang="ru-RU" sz="2600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1" y="115888"/>
            <a:ext cx="6000751" cy="779462"/>
          </a:xfrm>
        </p:spPr>
        <p:txBody>
          <a:bodyPr/>
          <a:lstStyle/>
          <a:p>
            <a:r>
              <a:rPr lang="ru-RU" sz="2400" smtClean="0">
                <a:solidFill>
                  <a:srgbClr val="8F00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400" smtClean="0">
                <a:solidFill>
                  <a:srgbClr val="8F00FF"/>
                </a:solidFill>
                <a:latin typeface="Arial" pitchFamily="34" charset="0"/>
                <a:cs typeface="Arial" pitchFamily="34" charset="0"/>
              </a:rPr>
            </a:br>
            <a:endParaRPr lang="ru-RU" sz="2400" smtClean="0">
              <a:solidFill>
                <a:srgbClr val="8F00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3"/>
          <p:cNvGrpSpPr>
            <a:grpSpLocks/>
          </p:cNvGrpSpPr>
          <p:nvPr/>
        </p:nvGrpSpPr>
        <p:grpSpPr bwMode="auto">
          <a:xfrm>
            <a:off x="-4234" y="539748"/>
            <a:ext cx="5139267" cy="369330"/>
            <a:chOff x="0" y="692501"/>
            <a:chExt cx="2624903" cy="232833"/>
          </a:xfrm>
        </p:grpSpPr>
        <p:sp>
          <p:nvSpPr>
            <p:cNvPr id="5" name="Прямоугольник 4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0" y="692501"/>
              <a:ext cx="1294463" cy="232831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36583" y="692502"/>
              <a:ext cx="1294463" cy="232832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673166" y="692502"/>
              <a:ext cx="1294463" cy="232832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993857" y="692502"/>
              <a:ext cx="1294463" cy="232832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1330440" y="692502"/>
              <a:ext cx="1294463" cy="232832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</p:grpSp>
      <p:sp>
        <p:nvSpPr>
          <p:cNvPr id="6150" name="Прямоугольник 10"/>
          <p:cNvSpPr>
            <a:spLocks noChangeArrowheads="1"/>
          </p:cNvSpPr>
          <p:nvPr/>
        </p:nvSpPr>
        <p:spPr bwMode="auto">
          <a:xfrm>
            <a:off x="8467" y="63501"/>
            <a:ext cx="527473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Georgia" pitchFamily="18" charset="0"/>
                <a:cs typeface="Tahoma" pitchFamily="34" charset="0"/>
              </a:rPr>
              <a:t>Рынок и потребитель</a:t>
            </a: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143934" y="693739"/>
            <a:ext cx="11417300" cy="536553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fontAlgn="auto">
              <a:spcAft>
                <a:spcPts val="0"/>
              </a:spcAft>
              <a:buNone/>
              <a:defRPr/>
            </a:pPr>
            <a:endParaRPr lang="ru-RU" sz="1400" b="1" dirty="0" smtClean="0">
              <a:latin typeface="Georgia" panose="02040502050405020303" pitchFamily="18" charset="0"/>
            </a:endParaRPr>
          </a:p>
          <a:p>
            <a:pPr marL="514350" indent="-514350" fontAlgn="auto">
              <a:spcAft>
                <a:spcPts val="0"/>
              </a:spcAft>
              <a:buNone/>
              <a:defRPr/>
            </a:pPr>
            <a:endParaRPr lang="ru-RU" sz="1400" b="1" dirty="0" smtClean="0">
              <a:latin typeface="Georgia" panose="02040502050405020303" pitchFamily="18" charset="0"/>
            </a:endParaRPr>
          </a:p>
          <a:p>
            <a:pPr marL="514350" indent="-514350" fontAlgn="auto">
              <a:spcAft>
                <a:spcPts val="0"/>
              </a:spcAft>
              <a:buNone/>
              <a:defRPr/>
            </a:pPr>
            <a:endParaRPr lang="ru-RU" sz="1400" b="1" dirty="0" smtClean="0">
              <a:latin typeface="Georgia" panose="02040502050405020303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50843" y="982686"/>
            <a:ext cx="1043297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1. Врачи-онкологи: Они будут главными пользователями системы поддержки принятия врачебного решения. Им </a:t>
            </a:r>
            <a:r>
              <a:rPr lang="ru-RU" dirty="0" err="1" smtClean="0"/>
              <a:t>предоставится</a:t>
            </a:r>
            <a:r>
              <a:rPr lang="ru-RU" dirty="0" smtClean="0"/>
              <a:t> возможность получать более точные и оперативные данные о составе </a:t>
            </a:r>
            <a:r>
              <a:rPr lang="ru-RU" dirty="0" err="1" smtClean="0"/>
              <a:t>микробиома</a:t>
            </a:r>
            <a:r>
              <a:rPr lang="ru-RU" dirty="0" smtClean="0"/>
              <a:t> пациентов, что поможет им в постановке диагноза, выборе эффективной терапии и контроле за результатами лечения.</a:t>
            </a:r>
          </a:p>
          <a:p>
            <a:endParaRPr lang="ru-RU" dirty="0" smtClean="0"/>
          </a:p>
          <a:p>
            <a:r>
              <a:rPr lang="ru-RU" dirty="0" smtClean="0"/>
              <a:t>2. Исследователи и специалисты в области </a:t>
            </a:r>
            <a:r>
              <a:rPr lang="ru-RU" dirty="0" err="1" smtClean="0"/>
              <a:t>биоинформатики</a:t>
            </a:r>
            <a:r>
              <a:rPr lang="ru-RU" dirty="0" smtClean="0"/>
              <a:t>: </a:t>
            </a:r>
            <a:r>
              <a:rPr lang="ru-RU" dirty="0" smtClean="0"/>
              <a:t>заинтересованы </a:t>
            </a:r>
            <a:r>
              <a:rPr lang="ru-RU" dirty="0" smtClean="0"/>
              <a:t>в применении </a:t>
            </a:r>
            <a:r>
              <a:rPr lang="ru-RU" dirty="0" smtClean="0"/>
              <a:t>методов </a:t>
            </a:r>
            <a:r>
              <a:rPr lang="ru-RU" dirty="0" smtClean="0"/>
              <a:t>анализа данных для поиска новых путей в онкологии. Они смогут использовать разработанную </a:t>
            </a:r>
            <a:r>
              <a:rPr lang="ru-RU" dirty="0" smtClean="0"/>
              <a:t>модель </a:t>
            </a:r>
            <a:r>
              <a:rPr lang="ru-RU" dirty="0" smtClean="0"/>
              <a:t>для изучения взаимосвязей между </a:t>
            </a:r>
            <a:r>
              <a:rPr lang="ru-RU" dirty="0" err="1" smtClean="0"/>
              <a:t>микробиомом</a:t>
            </a:r>
            <a:r>
              <a:rPr lang="ru-RU" dirty="0" smtClean="0"/>
              <a:t> и </a:t>
            </a:r>
            <a:r>
              <a:rPr lang="ru-RU" dirty="0" smtClean="0"/>
              <a:t>раком.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3. Пациенты: </a:t>
            </a:r>
            <a:r>
              <a:rPr lang="ru-RU" dirty="0" smtClean="0"/>
              <a:t>результаты работы </a:t>
            </a:r>
            <a:r>
              <a:rPr lang="ru-RU" dirty="0" smtClean="0"/>
              <a:t>окажут </a:t>
            </a:r>
            <a:r>
              <a:rPr lang="ru-RU" dirty="0" smtClean="0"/>
              <a:t>влияние </a:t>
            </a:r>
            <a:r>
              <a:rPr lang="ru-RU" dirty="0" smtClean="0"/>
              <a:t>на процесс диагностики и лечения раковых заболеваний. Повышение эффективности и точности медицинских решений благоприятно скажется на </a:t>
            </a:r>
            <a:r>
              <a:rPr lang="ru-RU" dirty="0" smtClean="0"/>
              <a:t>здоровье </a:t>
            </a:r>
            <a:r>
              <a:rPr lang="ru-RU" dirty="0" smtClean="0"/>
              <a:t>и прогнозах выздоровления.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1" y="115888"/>
            <a:ext cx="6000751" cy="779462"/>
          </a:xfrm>
        </p:spPr>
        <p:txBody>
          <a:bodyPr/>
          <a:lstStyle/>
          <a:p>
            <a:pPr eaLnBrk="1" hangingPunct="1"/>
            <a:r>
              <a:rPr lang="ru-RU" sz="2400" smtClean="0">
                <a:solidFill>
                  <a:srgbClr val="8F00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400" smtClean="0">
                <a:solidFill>
                  <a:srgbClr val="8F00FF"/>
                </a:solidFill>
                <a:latin typeface="Arial" pitchFamily="34" charset="0"/>
                <a:cs typeface="Arial" pitchFamily="34" charset="0"/>
              </a:rPr>
            </a:br>
            <a:endParaRPr lang="ru-RU" sz="2400" smtClean="0">
              <a:solidFill>
                <a:srgbClr val="8F00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3"/>
          <p:cNvGrpSpPr>
            <a:grpSpLocks/>
          </p:cNvGrpSpPr>
          <p:nvPr/>
        </p:nvGrpSpPr>
        <p:grpSpPr bwMode="auto">
          <a:xfrm>
            <a:off x="-4233" y="539751"/>
            <a:ext cx="5058833" cy="369328"/>
            <a:chOff x="0" y="692501"/>
            <a:chExt cx="2624903" cy="248183"/>
          </a:xfrm>
        </p:grpSpPr>
        <p:sp>
          <p:nvSpPr>
            <p:cNvPr id="5" name="Прямоугольник 4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0" y="692501"/>
              <a:ext cx="1294463" cy="248183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36583" y="692501"/>
              <a:ext cx="1294463" cy="248183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673166" y="692501"/>
              <a:ext cx="1294463" cy="248183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993857" y="692501"/>
              <a:ext cx="1294463" cy="248183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1330440" y="692501"/>
              <a:ext cx="1294463" cy="248183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000000"/>
                </a:solidFill>
                <a:latin typeface="+mn-lt"/>
                <a:cs typeface="+mn-cs"/>
                <a:sym typeface="Helvetica"/>
              </a:endParaRPr>
            </a:p>
          </p:txBody>
        </p:sp>
      </p:grpSp>
      <p:sp>
        <p:nvSpPr>
          <p:cNvPr id="6149" name="Прямоугольник 19"/>
          <p:cNvSpPr>
            <a:spLocks noChangeArrowheads="1"/>
          </p:cNvSpPr>
          <p:nvPr/>
        </p:nvSpPr>
        <p:spPr bwMode="auto">
          <a:xfrm>
            <a:off x="432183" y="1127337"/>
            <a:ext cx="11334749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Calibri" pitchFamily="34" charset="0"/>
              </a:rPr>
              <a:t>- </a:t>
            </a:r>
            <a:r>
              <a:rPr lang="ru-RU" dirty="0" err="1">
                <a:latin typeface="Calibri" pitchFamily="34" charset="0"/>
              </a:rPr>
              <a:t>Инфоклиника.RU</a:t>
            </a:r>
            <a:r>
              <a:rPr lang="ru-RU" dirty="0">
                <a:latin typeface="Calibri" pitchFamily="34" charset="0"/>
              </a:rPr>
              <a:t> (https://infoclinica.ru/) также предлагает инструменты для управления клиникой, включая возможность лишь просмотра результатов диагностики и клинико-лабораторных тестов.</a:t>
            </a:r>
          </a:p>
          <a:p>
            <a:r>
              <a:rPr lang="ru-RU" dirty="0">
                <a:latin typeface="Calibri" pitchFamily="34" charset="0"/>
              </a:rPr>
              <a:t>- Сервис </a:t>
            </a:r>
            <a:r>
              <a:rPr lang="ru-RU" dirty="0" err="1">
                <a:latin typeface="Calibri" pitchFamily="34" charset="0"/>
              </a:rPr>
              <a:t>Robomed</a:t>
            </a:r>
            <a:r>
              <a:rPr lang="ru-RU" dirty="0">
                <a:latin typeface="Calibri" pitchFamily="34" charset="0"/>
              </a:rPr>
              <a:t> (https://robo-med.com/) наиболее близок к предлагаемому продукту из существующих и реализуемых на территории РФ проектов. Помимо администрирования, сервис предлагает возможность использования собственных алгоритмов диагностики и лечения на базе </a:t>
            </a:r>
            <a:r>
              <a:rPr lang="en-US" dirty="0">
                <a:latin typeface="Calibri" pitchFamily="34" charset="0"/>
              </a:rPr>
              <a:t>CDSS (clinical decision support system), </a:t>
            </a:r>
            <a:r>
              <a:rPr lang="ru-RU" dirty="0">
                <a:latin typeface="Calibri" pitchFamily="34" charset="0"/>
              </a:rPr>
              <a:t>включая базы данных отдельным пунктом.</a:t>
            </a:r>
          </a:p>
          <a:p>
            <a:pPr>
              <a:buFontTx/>
              <a:buChar char="-"/>
            </a:pPr>
            <a:r>
              <a:rPr lang="ru-RU" dirty="0">
                <a:latin typeface="Calibri" pitchFamily="34" charset="0"/>
              </a:rPr>
              <a:t>Сервис MEDAI (http://medai.ru/), позволяющий с высокой достоверностью судить о том, что происходит с больным, как его дальше диагностировать и лечить, на основании жалоб, анамнеза и клинических анализов. </a:t>
            </a:r>
          </a:p>
          <a:p>
            <a:pPr>
              <a:buFontTx/>
              <a:buChar char="-"/>
            </a:pPr>
            <a:r>
              <a:rPr lang="ru-RU" dirty="0">
                <a:latin typeface="Calibri" pitchFamily="34" charset="0"/>
              </a:rPr>
              <a:t>На сегодняшний день в </a:t>
            </a:r>
            <a:r>
              <a:rPr lang="ru-RU" dirty="0" err="1">
                <a:latin typeface="Calibri" pitchFamily="34" charset="0"/>
              </a:rPr>
              <a:t>НовГУ</a:t>
            </a:r>
            <a:r>
              <a:rPr lang="ru-RU" dirty="0">
                <a:latin typeface="Calibri" pitchFamily="34" charset="0"/>
              </a:rPr>
              <a:t> успешно используются похожие системы принятия врачебных решений "</a:t>
            </a:r>
            <a:r>
              <a:rPr lang="ru-RU" dirty="0" err="1">
                <a:latin typeface="Calibri" pitchFamily="34" charset="0"/>
              </a:rPr>
              <a:t>Кардиодиагноз</a:t>
            </a:r>
            <a:r>
              <a:rPr lang="ru-RU" dirty="0">
                <a:latin typeface="Calibri" pitchFamily="34" charset="0"/>
              </a:rPr>
              <a:t>", "</a:t>
            </a:r>
            <a:r>
              <a:rPr lang="ru-RU" dirty="0" err="1">
                <a:latin typeface="Calibri" pitchFamily="34" charset="0"/>
              </a:rPr>
              <a:t>Аллергодиагноз</a:t>
            </a:r>
            <a:r>
              <a:rPr lang="ru-RU" dirty="0">
                <a:latin typeface="Calibri" pitchFamily="34" charset="0"/>
              </a:rPr>
              <a:t>"</a:t>
            </a:r>
          </a:p>
          <a:p>
            <a:pPr>
              <a:buFontTx/>
              <a:buChar char="-"/>
            </a:pPr>
            <a:endParaRPr lang="ru-RU" dirty="0">
              <a:latin typeface="Calibri" pitchFamily="34" charset="0"/>
            </a:endParaRPr>
          </a:p>
        </p:txBody>
      </p:sp>
      <p:pic>
        <p:nvPicPr>
          <p:cNvPr id="6151" name="Рисунок 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51" y="4643439"/>
            <a:ext cx="8873067" cy="165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113691" y="0"/>
            <a:ext cx="39982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</a:rPr>
              <a:t>Аналоги и конкуренты</a:t>
            </a:r>
            <a:endParaRPr lang="ru-RU" sz="2400" b="1" dirty="0">
              <a:latin typeface="Georgia" pitchFamily="18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3"/>
          <p:cNvGrpSpPr/>
          <p:nvPr/>
        </p:nvGrpSpPr>
        <p:grpSpPr>
          <a:xfrm>
            <a:off x="0" y="691895"/>
            <a:ext cx="2624455" cy="97790"/>
            <a:chOff x="0" y="691895"/>
            <a:chExt cx="2624455" cy="97790"/>
          </a:xfrm>
        </p:grpSpPr>
        <p:sp>
          <p:nvSpPr>
            <p:cNvPr id="4" name="object 4"/>
            <p:cNvSpPr/>
            <p:nvPr/>
          </p:nvSpPr>
          <p:spPr>
            <a:xfrm>
              <a:off x="0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5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AB3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6804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9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73608" y="691895"/>
              <a:ext cx="320040" cy="97790"/>
            </a:xfrm>
            <a:custGeom>
              <a:avLst/>
              <a:gdLst/>
              <a:ahLst/>
              <a:cxnLst/>
              <a:rect l="l" t="t" r="r" b="b"/>
              <a:pathLst>
                <a:path w="320040" h="97790">
                  <a:moveTo>
                    <a:pt x="0" y="97536"/>
                  </a:moveTo>
                  <a:lnTo>
                    <a:pt x="320039" y="97536"/>
                  </a:lnTo>
                  <a:lnTo>
                    <a:pt x="320039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C48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93647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B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30452" y="691895"/>
              <a:ext cx="1294130" cy="97790"/>
            </a:xfrm>
            <a:custGeom>
              <a:avLst/>
              <a:gdLst/>
              <a:ahLst/>
              <a:cxnLst/>
              <a:rect l="l" t="t" r="r" b="b"/>
              <a:pathLst>
                <a:path w="1294130" h="97790">
                  <a:moveTo>
                    <a:pt x="1293875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293875" y="97536"/>
                  </a:lnTo>
                  <a:lnTo>
                    <a:pt x="1293875" y="0"/>
                  </a:lnTo>
                  <a:close/>
                </a:path>
              </a:pathLst>
            </a:custGeom>
            <a:solidFill>
              <a:srgbClr val="B5D7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172821" y="6537909"/>
            <a:ext cx="170815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70"/>
              </a:lnSpc>
            </a:pPr>
            <a:fld id="{81D60167-4931-47E6-BA6A-407CBD079E47}" type="slidenum">
              <a:rPr lang="ru-RU" sz="1200" spc="-15" smtClean="0">
                <a:solidFill>
                  <a:srgbClr val="FFFFFF"/>
                </a:solidFill>
                <a:latin typeface="Arial"/>
                <a:cs typeface="Arial"/>
              </a:rPr>
              <a:pPr marL="38100">
                <a:lnSpc>
                  <a:spcPts val="1270"/>
                </a:lnSpc>
              </a:pPr>
              <a:t>10</a:t>
            </a:fld>
            <a:endParaRPr lang="ru-RU" sz="1200" dirty="0">
              <a:latin typeface="Arial"/>
              <a:cs typeface="Arial"/>
            </a:endParaRPr>
          </a:p>
        </p:txBody>
      </p:sp>
      <p:sp>
        <p:nvSpPr>
          <p:cNvPr id="46" name="Текст 2">
            <a:extLst>
              <a:ext uri="{FF2B5EF4-FFF2-40B4-BE49-F238E27FC236}">
                <a16:creationId xmlns="" xmlns:a16="http://schemas.microsoft.com/office/drawing/2014/main" id="{CAEEE920-113B-4ADD-9442-6DCF7CA6E193}"/>
              </a:ext>
            </a:extLst>
          </p:cNvPr>
          <p:cNvSpPr txBox="1"/>
          <p:nvPr/>
        </p:nvSpPr>
        <p:spPr>
          <a:xfrm>
            <a:off x="264404" y="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>
                <a:latin typeface="Georgia" pitchFamily="18" charset="0"/>
                <a:cs typeface="Tahoma" pitchFamily="34" charset="0"/>
              </a:rPr>
              <a:t>План  реализации проекта</a:t>
            </a:r>
            <a:endParaRPr sz="3600" b="1" dirty="0"/>
          </a:p>
        </p:txBody>
      </p:sp>
      <p:sp>
        <p:nvSpPr>
          <p:cNvPr id="18434" name="AutoShape 2" descr="https://s3.dtln.ru/unti-prod-people/file/pulse/project/0c0480a5-a204-41e1-85a5-6164da8c2322/161dd72b-3979-4669-9872-a5ae5ed9dcf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826264" y="1664167"/>
            <a:ext cx="1053212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Исследование и анализ существующих методов и моделей машинного обучения для работы с данными </a:t>
            </a:r>
            <a:r>
              <a:rPr lang="ru-RU" dirty="0" err="1" smtClean="0"/>
              <a:t>микробиома</a:t>
            </a:r>
            <a:r>
              <a:rPr lang="ru-RU" dirty="0" smtClean="0"/>
              <a:t> и онкологическими заболеваниями.</a:t>
            </a:r>
          </a:p>
          <a:p>
            <a:pPr marL="342900" indent="-342900">
              <a:buAutoNum type="arabicPeriod"/>
            </a:pPr>
            <a:r>
              <a:rPr lang="ru-RU" dirty="0" smtClean="0"/>
              <a:t>Сбор и подготовка данных о </a:t>
            </a:r>
            <a:r>
              <a:rPr lang="ru-RU" dirty="0" err="1" smtClean="0"/>
              <a:t>микробиоме</a:t>
            </a:r>
            <a:r>
              <a:rPr lang="ru-RU" dirty="0" smtClean="0"/>
              <a:t> пациентов с онкологическими заболеваниями.</a:t>
            </a:r>
          </a:p>
          <a:p>
            <a:r>
              <a:rPr lang="ru-RU" dirty="0" smtClean="0"/>
              <a:t>3. Предобработка и агрегация данных для обучения </a:t>
            </a:r>
            <a:r>
              <a:rPr lang="ru-RU" dirty="0" err="1" smtClean="0"/>
              <a:t>нейросетевой</a:t>
            </a:r>
            <a:r>
              <a:rPr lang="ru-RU" dirty="0" smtClean="0"/>
              <a:t> модели.</a:t>
            </a:r>
          </a:p>
          <a:p>
            <a:r>
              <a:rPr lang="ru-RU" dirty="0" smtClean="0"/>
              <a:t>3. Разработка </a:t>
            </a:r>
            <a:r>
              <a:rPr lang="ru-RU" dirty="0" err="1" smtClean="0"/>
              <a:t>нейросетевой</a:t>
            </a:r>
            <a:r>
              <a:rPr lang="ru-RU" dirty="0" smtClean="0"/>
              <a:t> модели</a:t>
            </a:r>
          </a:p>
          <a:p>
            <a:pPr>
              <a:buFontTx/>
              <a:buChar char="-"/>
            </a:pPr>
            <a:r>
              <a:rPr lang="ru-RU" dirty="0" smtClean="0"/>
              <a:t>Создание архитектуры </a:t>
            </a:r>
            <a:r>
              <a:rPr lang="ru-RU" dirty="0" err="1" smtClean="0"/>
              <a:t>нейросети</a:t>
            </a:r>
            <a:r>
              <a:rPr lang="ru-RU" dirty="0" smtClean="0"/>
              <a:t>, способной анализировать данные о </a:t>
            </a:r>
            <a:r>
              <a:rPr lang="ru-RU" dirty="0" err="1" smtClean="0"/>
              <a:t>микробиоме</a:t>
            </a:r>
            <a:r>
              <a:rPr lang="ru-RU" dirty="0" smtClean="0"/>
              <a:t> пациентов и предсказывать связь с раком.</a:t>
            </a:r>
          </a:p>
          <a:p>
            <a:pPr>
              <a:buFontTx/>
              <a:buChar char="-"/>
            </a:pPr>
            <a:r>
              <a:rPr lang="ru-RU" dirty="0" smtClean="0"/>
              <a:t>- Обучение модели на подготовленных данных и проведение тестирования.</a:t>
            </a:r>
          </a:p>
          <a:p>
            <a:r>
              <a:rPr lang="ru-RU" dirty="0" smtClean="0"/>
              <a:t>4. Интеграция системы в медицинскую практику</a:t>
            </a:r>
          </a:p>
          <a:p>
            <a:pPr>
              <a:buFontTx/>
              <a:buChar char="-"/>
            </a:pPr>
            <a:r>
              <a:rPr lang="ru-RU" dirty="0" smtClean="0"/>
              <a:t>Разработка </a:t>
            </a:r>
            <a:r>
              <a:rPr lang="ru-RU" dirty="0" err="1" smtClean="0"/>
              <a:t>веб-интерфейса</a:t>
            </a:r>
            <a:r>
              <a:rPr lang="ru-RU" dirty="0" smtClean="0"/>
              <a:t> системы для взаимодействия врачей с результатами анализа.</a:t>
            </a:r>
          </a:p>
          <a:p>
            <a:pPr>
              <a:buFontTx/>
              <a:buChar char="-"/>
            </a:pPr>
            <a:r>
              <a:rPr lang="ru-RU" dirty="0" smtClean="0"/>
              <a:t>Тестирование системы на практике с участием онкологов и исследователей.</a:t>
            </a:r>
          </a:p>
          <a:p>
            <a:pPr>
              <a:buFontTx/>
              <a:buChar char="-"/>
            </a:pPr>
            <a:r>
              <a:rPr lang="ru-RU" dirty="0" smtClean="0"/>
              <a:t>5. Оценка результатов и дальнейшее развитие</a:t>
            </a:r>
          </a:p>
          <a:p>
            <a:r>
              <a:rPr lang="ru-RU" dirty="0" smtClean="0"/>
              <a:t>6. Распространение и внедрение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81918" y="154236"/>
            <a:ext cx="6981022" cy="511175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/>
              <a:t>Расчет затрат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920" y="1211856"/>
          <a:ext cx="11239579" cy="4457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13172">
                  <a:extLst>
                    <a:ext uri="{9D8B030D-6E8A-4147-A177-3AD203B41FA5}"/>
                  </a:extLst>
                </a:gridCol>
                <a:gridCol w="2126407">
                  <a:extLst>
                    <a:ext uri="{9D8B030D-6E8A-4147-A177-3AD203B41FA5}"/>
                  </a:extLst>
                </a:gridCol>
              </a:tblGrid>
              <a:tr h="4467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514662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Закупка реактивов и расходных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материалов</a:t>
                      </a:r>
                      <a:endParaRPr lang="ru-RU" sz="1400" dirty="0"/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100000</a:t>
                      </a:r>
                      <a:endParaRPr lang="ru-RU" sz="1400" dirty="0"/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51466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Закупка компьютеров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50000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51466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Разработка </a:t>
                      </a:r>
                      <a:r>
                        <a:rPr lang="ru-RU" sz="1400" dirty="0" err="1" smtClean="0"/>
                        <a:t>нейросетевой</a:t>
                      </a:r>
                      <a:r>
                        <a:rPr lang="ru-RU" sz="1400" dirty="0" smtClean="0"/>
                        <a:t> модели</a:t>
                      </a:r>
                      <a:endParaRPr lang="ru-RU" sz="1400" dirty="0"/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200000</a:t>
                      </a:r>
                      <a:endParaRPr lang="ru-RU" sz="1400" dirty="0"/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449971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архитектуры</a:t>
                      </a:r>
                      <a:endParaRPr lang="ru-RU" sz="1400" dirty="0"/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500000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784669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Интеграция системы в медицинскую практику</a:t>
                      </a:r>
                      <a:endParaRPr lang="ru-RU" sz="1400" dirty="0"/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150000</a:t>
                      </a:r>
                      <a:endParaRPr lang="ru-RU" sz="1400" dirty="0"/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781833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Услуги сторонних</a:t>
                      </a:r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организаций</a:t>
                      </a:r>
                      <a:endParaRPr lang="ru-RU" sz="1400" dirty="0"/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140000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44997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Прочие расходы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10000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grpSp>
        <p:nvGrpSpPr>
          <p:cNvPr id="5" name="object 3"/>
          <p:cNvGrpSpPr/>
          <p:nvPr/>
        </p:nvGrpSpPr>
        <p:grpSpPr>
          <a:xfrm>
            <a:off x="0" y="691895"/>
            <a:ext cx="2624455" cy="97790"/>
            <a:chOff x="0" y="691895"/>
            <a:chExt cx="2624455" cy="97790"/>
          </a:xfrm>
        </p:grpSpPr>
        <p:sp>
          <p:nvSpPr>
            <p:cNvPr id="6" name="object 4"/>
            <p:cNvSpPr/>
            <p:nvPr/>
          </p:nvSpPr>
          <p:spPr>
            <a:xfrm>
              <a:off x="0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5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AB3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/>
            <p:cNvSpPr/>
            <p:nvPr/>
          </p:nvSpPr>
          <p:spPr>
            <a:xfrm>
              <a:off x="336804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9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6"/>
            <p:cNvSpPr/>
            <p:nvPr/>
          </p:nvSpPr>
          <p:spPr>
            <a:xfrm>
              <a:off x="673608" y="691895"/>
              <a:ext cx="320040" cy="97790"/>
            </a:xfrm>
            <a:custGeom>
              <a:avLst/>
              <a:gdLst/>
              <a:ahLst/>
              <a:cxnLst/>
              <a:rect l="l" t="t" r="r" b="b"/>
              <a:pathLst>
                <a:path w="320040" h="97790">
                  <a:moveTo>
                    <a:pt x="0" y="97536"/>
                  </a:moveTo>
                  <a:lnTo>
                    <a:pt x="320039" y="97536"/>
                  </a:lnTo>
                  <a:lnTo>
                    <a:pt x="320039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C48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7"/>
            <p:cNvSpPr/>
            <p:nvPr/>
          </p:nvSpPr>
          <p:spPr>
            <a:xfrm>
              <a:off x="993647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B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8"/>
            <p:cNvSpPr/>
            <p:nvPr/>
          </p:nvSpPr>
          <p:spPr>
            <a:xfrm>
              <a:off x="1330452" y="691895"/>
              <a:ext cx="1294130" cy="97790"/>
            </a:xfrm>
            <a:custGeom>
              <a:avLst/>
              <a:gdLst/>
              <a:ahLst/>
              <a:cxnLst/>
              <a:rect l="l" t="t" r="r" b="b"/>
              <a:pathLst>
                <a:path w="1294130" h="97790">
                  <a:moveTo>
                    <a:pt x="1293875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293875" y="97536"/>
                  </a:lnTo>
                  <a:lnTo>
                    <a:pt x="1293875" y="0"/>
                  </a:lnTo>
                  <a:close/>
                </a:path>
              </a:pathLst>
            </a:custGeom>
            <a:solidFill>
              <a:srgbClr val="B5D7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2"/>
          <p:cNvSpPr>
            <a:spLocks noChangeArrowheads="1"/>
          </p:cNvSpPr>
          <p:nvPr/>
        </p:nvSpPr>
        <p:spPr bwMode="auto">
          <a:xfrm>
            <a:off x="571501" y="2714625"/>
            <a:ext cx="5143500" cy="1570038"/>
          </a:xfrm>
          <a:prstGeom prst="rect">
            <a:avLst/>
          </a:prstGeom>
          <a:solidFill>
            <a:srgbClr val="FBB3C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1600"/>
          </a:p>
          <a:p>
            <a:pPr algn="ctr"/>
            <a:r>
              <a:rPr lang="ru-RU" sz="1600" b="1"/>
              <a:t>Лицензия </a:t>
            </a:r>
            <a:r>
              <a:rPr lang="ru-RU" sz="1600"/>
              <a:t>на доступ к базе СППВР и вычислительным ресурсам с оплатой по потреблению</a:t>
            </a:r>
            <a:endParaRPr lang="ru-RU" sz="1600" b="1"/>
          </a:p>
          <a:p>
            <a:pPr algn="ctr"/>
            <a:endParaRPr lang="ru-RU" sz="1600" b="1"/>
          </a:p>
          <a:p>
            <a:pPr algn="ctr"/>
            <a:r>
              <a:rPr lang="ru-RU" sz="1600" b="1"/>
              <a:t>1000000 рублей</a:t>
            </a:r>
            <a:endParaRPr lang="ru-RU" sz="1600"/>
          </a:p>
        </p:txBody>
      </p:sp>
      <p:sp>
        <p:nvSpPr>
          <p:cNvPr id="11267" name="Прямоугольник 3"/>
          <p:cNvSpPr>
            <a:spLocks noChangeArrowheads="1"/>
          </p:cNvSpPr>
          <p:nvPr/>
        </p:nvSpPr>
        <p:spPr bwMode="auto">
          <a:xfrm>
            <a:off x="476252" y="1000126"/>
            <a:ext cx="5429249" cy="1077218"/>
          </a:xfrm>
          <a:prstGeom prst="rect">
            <a:avLst/>
          </a:prstGeom>
          <a:solidFill>
            <a:srgbClr val="FF7C8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/>
              <a:t>Подписка на доступ к базе СППВР и вычислительным ресурсам с оплатой по потреблению</a:t>
            </a:r>
          </a:p>
          <a:p>
            <a:pPr algn="ctr"/>
            <a:endParaRPr lang="ru-RU" sz="1600" b="1"/>
          </a:p>
          <a:p>
            <a:pPr algn="ctr"/>
            <a:r>
              <a:rPr lang="ru-RU" sz="1600" b="1"/>
              <a:t>200000 рублей</a:t>
            </a:r>
            <a:endParaRPr lang="ru-RU" sz="1600"/>
          </a:p>
        </p:txBody>
      </p:sp>
      <p:graphicFrame>
        <p:nvGraphicFramePr>
          <p:cNvPr id="9" name="Содержимое 3"/>
          <p:cNvGraphicFramePr>
            <a:graphicFrameLocks/>
          </p:cNvGraphicFramePr>
          <p:nvPr/>
        </p:nvGraphicFramePr>
        <p:xfrm>
          <a:off x="285751" y="4643438"/>
          <a:ext cx="11239579" cy="1250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13172"/>
                <a:gridCol w="2126407"/>
              </a:tblGrid>
              <a:tr h="3215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Предполагаемые источники 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Arial Black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 Black" pitchFamily="34" charset="0"/>
                        </a:rPr>
                        <a:t>УМНИК</a:t>
                      </a:r>
                      <a:endParaRPr lang="ru-RU" sz="1400" b="1" dirty="0">
                        <a:latin typeface="Arial Black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Arial Black" pitchFamily="34" charset="0"/>
                        </a:rPr>
                        <a:t>500000</a:t>
                      </a:r>
                      <a:endParaRPr lang="ru-RU" sz="1400" b="1" dirty="0">
                        <a:latin typeface="Arial Black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</a:tr>
              <a:tr h="19526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 Black" pitchFamily="34" charset="0"/>
                        </a:rPr>
                        <a:t>Студенческий </a:t>
                      </a:r>
                      <a:r>
                        <a:rPr lang="ru-RU" sz="1400" b="1" dirty="0" err="1" smtClean="0">
                          <a:latin typeface="Arial Black" pitchFamily="34" charset="0"/>
                        </a:rPr>
                        <a:t>стартап</a:t>
                      </a:r>
                      <a:endParaRPr lang="ru-RU" sz="1400" b="1" dirty="0">
                        <a:latin typeface="Arial Black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Arial Black" pitchFamily="34" charset="0"/>
                        </a:rPr>
                        <a:t>1000000</a:t>
                      </a:r>
                      <a:endParaRPr lang="ru-RU" sz="1400" b="1" dirty="0">
                        <a:latin typeface="Arial Black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</a:tr>
              <a:tr h="3190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Arial Black" pitchFamily="34" charset="0"/>
                        </a:rPr>
                        <a:t>Старт - 1</a:t>
                      </a:r>
                      <a:endParaRPr lang="ru-RU" sz="1400" b="1" dirty="0">
                        <a:latin typeface="Arial Black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Arial Black" pitchFamily="34" charset="0"/>
                        </a:rPr>
                        <a:t>4000000</a:t>
                      </a:r>
                      <a:endParaRPr lang="ru-RU" sz="1400" b="1" dirty="0">
                        <a:latin typeface="Arial Black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65520" y="0"/>
            <a:ext cx="68932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  <a:cs typeface="Tahoma" pitchFamily="34" charset="0"/>
              </a:rPr>
              <a:t>Бизнес - план </a:t>
            </a:r>
            <a:r>
              <a:rPr lang="ru-RU" sz="2800" b="1" dirty="0" smtClean="0">
                <a:latin typeface="Georgia" pitchFamily="18" charset="0"/>
                <a:cs typeface="Tahoma" pitchFamily="34" charset="0"/>
              </a:rPr>
              <a:t>реализации проекта</a:t>
            </a:r>
            <a:endParaRPr lang="ru-RU" sz="2800" b="1" dirty="0">
              <a:latin typeface="Georgia" pitchFamily="18" charset="0"/>
              <a:cs typeface="Tahoma" pitchFamily="34" charset="0"/>
            </a:endParaRPr>
          </a:p>
        </p:txBody>
      </p:sp>
      <p:grpSp>
        <p:nvGrpSpPr>
          <p:cNvPr id="6" name="object 3"/>
          <p:cNvGrpSpPr/>
          <p:nvPr/>
        </p:nvGrpSpPr>
        <p:grpSpPr>
          <a:xfrm>
            <a:off x="0" y="691895"/>
            <a:ext cx="2624455" cy="97790"/>
            <a:chOff x="0" y="691895"/>
            <a:chExt cx="2624455" cy="97790"/>
          </a:xfrm>
        </p:grpSpPr>
        <p:sp>
          <p:nvSpPr>
            <p:cNvPr id="7" name="object 4"/>
            <p:cNvSpPr/>
            <p:nvPr/>
          </p:nvSpPr>
          <p:spPr>
            <a:xfrm>
              <a:off x="0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5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AB3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/>
            <p:cNvSpPr/>
            <p:nvPr/>
          </p:nvSpPr>
          <p:spPr>
            <a:xfrm>
              <a:off x="336804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9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/>
            <p:cNvSpPr/>
            <p:nvPr/>
          </p:nvSpPr>
          <p:spPr>
            <a:xfrm>
              <a:off x="673608" y="691895"/>
              <a:ext cx="320040" cy="97790"/>
            </a:xfrm>
            <a:custGeom>
              <a:avLst/>
              <a:gdLst/>
              <a:ahLst/>
              <a:cxnLst/>
              <a:rect l="l" t="t" r="r" b="b"/>
              <a:pathLst>
                <a:path w="320040" h="97790">
                  <a:moveTo>
                    <a:pt x="0" y="97536"/>
                  </a:moveTo>
                  <a:lnTo>
                    <a:pt x="320039" y="97536"/>
                  </a:lnTo>
                  <a:lnTo>
                    <a:pt x="320039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C48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/>
            <p:cNvSpPr/>
            <p:nvPr/>
          </p:nvSpPr>
          <p:spPr>
            <a:xfrm>
              <a:off x="993647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B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/>
            <p:cNvSpPr/>
            <p:nvPr/>
          </p:nvSpPr>
          <p:spPr>
            <a:xfrm>
              <a:off x="1330452" y="691895"/>
              <a:ext cx="1294130" cy="97790"/>
            </a:xfrm>
            <a:custGeom>
              <a:avLst/>
              <a:gdLst/>
              <a:ahLst/>
              <a:cxnLst/>
              <a:rect l="l" t="t" r="r" b="b"/>
              <a:pathLst>
                <a:path w="1294130" h="97790">
                  <a:moveTo>
                    <a:pt x="1293875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293875" y="97536"/>
                  </a:lnTo>
                  <a:lnTo>
                    <a:pt x="1293875" y="0"/>
                  </a:lnTo>
                  <a:close/>
                </a:path>
              </a:pathLst>
            </a:custGeom>
            <a:solidFill>
              <a:srgbClr val="B5D7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8" y="995119"/>
            <a:ext cx="5538286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lang="ru-RU" sz="6900" dirty="0"/>
              <a:t> ЗА ВНИМАНИЕ</a:t>
            </a:r>
            <a:r>
              <a:rPr dirty="0"/>
              <a:t>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770</Words>
  <Application>Microsoft Office PowerPoint</Application>
  <PresentationFormat>Произвольный</PresentationFormat>
  <Paragraphs>124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Актуальность проекта </vt:lpstr>
      <vt:lpstr>Слайд 4</vt:lpstr>
      <vt:lpstr>Слайд 5</vt:lpstr>
      <vt:lpstr> </vt:lpstr>
      <vt:lpstr> </vt:lpstr>
      <vt:lpstr> </vt:lpstr>
      <vt:lpstr> </vt:lpstr>
      <vt:lpstr>Слайд 10</vt:lpstr>
      <vt:lpstr>Расчет затрат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25</cp:revision>
  <dcterms:modified xsi:type="dcterms:W3CDTF">2024-05-10T20:15:14Z</dcterms:modified>
</cp:coreProperties>
</file>