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TT Fors" charset="1" panose="020B0003030001020000"/>
      <p:regular r:id="rId10"/>
    </p:embeddedFont>
    <p:embeddedFont>
      <p:font typeface="TT Fors Bold" charset="1" panose="020B0003030001020000"/>
      <p:regular r:id="rId11"/>
    </p:embeddedFont>
    <p:embeddedFont>
      <p:font typeface="TT Fors Italics" charset="1" panose="020B0003030001020000"/>
      <p:regular r:id="rId12"/>
    </p:embeddedFont>
    <p:embeddedFont>
      <p:font typeface="TT Fors Bold Italics" charset="1" panose="020B0003030001020000"/>
      <p:regular r:id="rId13"/>
    </p:embeddedFont>
    <p:embeddedFont>
      <p:font typeface="TT Norms" charset="1" panose="02000503030000020003"/>
      <p:regular r:id="rId14"/>
    </p:embeddedFont>
    <p:embeddedFont>
      <p:font typeface="TT Norms Bold" charset="1" panose="02000803030000020004"/>
      <p:regular r:id="rId15"/>
    </p:embeddedFont>
    <p:embeddedFont>
      <p:font typeface="TT Norms Italics" charset="1" panose="02000503030000090003"/>
      <p:regular r:id="rId16"/>
    </p:embeddedFont>
    <p:embeddedFont>
      <p:font typeface="TT Norms Bold Italics" charset="1" panose="02000803020000090004"/>
      <p:regular r:id="rId17"/>
    </p:embeddedFont>
    <p:embeddedFont>
      <p:font typeface="TT Norms Light" charset="1" panose="02000503020000020003"/>
      <p:regular r:id="rId18"/>
    </p:embeddedFont>
    <p:embeddedFont>
      <p:font typeface="TT Norms Light Italics" charset="1" panose="02000503020000090003"/>
      <p:regular r:id="rId19"/>
    </p:embeddedFont>
    <p:embeddedFont>
      <p:font typeface="TT Norms Ultra-Bold" charset="1" panose="02000503040000020004"/>
      <p:regular r:id="rId20"/>
    </p:embeddedFont>
    <p:embeddedFont>
      <p:font typeface="TT Norms Ultra-Bold Italics" charset="1" panose="02000503020000090004"/>
      <p:regular r:id="rId21"/>
    </p:embeddedFont>
    <p:embeddedFont>
      <p:font typeface="TT Norms Heavy" charset="1" panose="02000503050000020004"/>
      <p:regular r:id="rId22"/>
    </p:embeddedFont>
    <p:embeddedFont>
      <p:font typeface="TT Norms Heavy Italics" charset="1" panose="020005030200000900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slides/slide1.xml" Type="http://schemas.openxmlformats.org/officeDocument/2006/relationships/slide"/><Relationship Id="rId25" Target="slides/slide2.xml" Type="http://schemas.openxmlformats.org/officeDocument/2006/relationships/slide"/><Relationship Id="rId26" Target="slides/slide3.xml" Type="http://schemas.openxmlformats.org/officeDocument/2006/relationships/slide"/><Relationship Id="rId27" Target="slides/slide4.xml" Type="http://schemas.openxmlformats.org/officeDocument/2006/relationships/slide"/><Relationship Id="rId28" Target="slides/slide5.xml" Type="http://schemas.openxmlformats.org/officeDocument/2006/relationships/slide"/><Relationship Id="rId29" Target="slides/slide6.xml" Type="http://schemas.openxmlformats.org/officeDocument/2006/relationships/slide"/><Relationship Id="rId3" Target="viewProps.xml" Type="http://schemas.openxmlformats.org/officeDocument/2006/relationships/viewProps"/><Relationship Id="rId30" Target="slides/slide7.xml" Type="http://schemas.openxmlformats.org/officeDocument/2006/relationships/slide"/><Relationship Id="rId31" Target="slides/slide8.xml" Type="http://schemas.openxmlformats.org/officeDocument/2006/relationships/slide"/><Relationship Id="rId32" Target="slides/slide9.xml" Type="http://schemas.openxmlformats.org/officeDocument/2006/relationships/slide"/><Relationship Id="rId33" Target="slides/slide10.xml" Type="http://schemas.openxmlformats.org/officeDocument/2006/relationships/slide"/><Relationship Id="rId34" Target="slides/slide11.xml" Type="http://schemas.openxmlformats.org/officeDocument/2006/relationships/slide"/><Relationship Id="rId35" Target="slides/slide12.xml" Type="http://schemas.openxmlformats.org/officeDocument/2006/relationships/slide"/><Relationship Id="rId36" Target="slides/slide13.xml" Type="http://schemas.openxmlformats.org/officeDocument/2006/relationships/slide"/><Relationship Id="rId37" Target="slides/slide14.xml" Type="http://schemas.openxmlformats.org/officeDocument/2006/relationships/slide"/><Relationship Id="rId38" Target="slides/slide15.xml" Type="http://schemas.openxmlformats.org/officeDocument/2006/relationships/slide"/><Relationship Id="rId39" Target="slides/slide1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gif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832728" y="4425336"/>
            <a:ext cx="8139421" cy="5168533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329670" y="1479658"/>
            <a:ext cx="13635938" cy="233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Цифровой тренажёр для отработки навыков по работе с клиентами “CustSkills”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921777" y="7713980"/>
            <a:ext cx="6337523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TT Fors Bold"/>
              </a:rPr>
              <a:t>РАБОТУ ВЫПОЛНИЛИ СТУДЕНТЫ “ПГТУ” ФУП МТ-41 СКОРОХОДОВА ТАТЬЯНА, ПИ-34 ЗУЛКАРОВ АЙРАТ 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TT Fors Bold"/>
              </a:rPr>
              <a:t>НАСТАВНИК: СБОЕВА ИРИНА АЛЕКСЕЕВНА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76935" y="1550903"/>
            <a:ext cx="12134130" cy="6213475"/>
            <a:chOff x="0" y="0"/>
            <a:chExt cx="16178840" cy="8284633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2190218" y="1904999"/>
              <a:ext cx="11798404" cy="6379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499"/>
                </a:lnSpc>
              </a:pPr>
              <a:r>
                <a:rPr lang="en-US" sz="2499">
                  <a:solidFill>
                    <a:srgbClr val="020202"/>
                  </a:solidFill>
                  <a:latin typeface="TT Fors"/>
                </a:rPr>
                <a:t>         Высокая конкуренция на современном рынке требует от компаний больших усилий, направленных не только на поиск новых, но и на удержание существующих клиентов. </a:t>
              </a:r>
            </a:p>
            <a:p>
              <a:pPr algn="just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20202"/>
                  </a:solidFill>
                  <a:latin typeface="TT Fors"/>
                </a:rPr>
                <a:t>         Клиенты различных компаний часто жалуются и оставляют негативные отзывы на сотрудников (консультантов) из-за их недостаточных знаний, грубого общения и др. Это оказывает значительное влияние на объемы продаж компаний и на количество их клиентов. Поэтому большинство руководителей уделяют много времени обучению персонала.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14300"/>
              <a:ext cx="16178840" cy="10921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999"/>
                </a:lnSpc>
              </a:pPr>
              <a:r>
                <a:rPr lang="en-US" sz="5999" spc="-299">
                  <a:solidFill>
                    <a:srgbClr val="000000"/>
                  </a:solidFill>
                  <a:latin typeface="TT Norms Bold"/>
                </a:rPr>
                <a:t>Проблема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96664" y="439653"/>
            <a:ext cx="2669477" cy="4114800"/>
          </a:xfrm>
          <a:custGeom>
            <a:avLst/>
            <a:gdLst/>
            <a:ahLst/>
            <a:cxnLst/>
            <a:rect r="r" b="b" t="t" l="l"/>
            <a:pathLst>
              <a:path h="4114800" w="2669477">
                <a:moveTo>
                  <a:pt x="0" y="0"/>
                </a:moveTo>
                <a:lnTo>
                  <a:pt x="2669476" y="0"/>
                </a:lnTo>
                <a:lnTo>
                  <a:pt x="26694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54541" y="6623449"/>
            <a:ext cx="3408447" cy="3234926"/>
          </a:xfrm>
          <a:custGeom>
            <a:avLst/>
            <a:gdLst/>
            <a:ahLst/>
            <a:cxnLst/>
            <a:rect r="r" b="b" t="t" l="l"/>
            <a:pathLst>
              <a:path h="3234926" w="3408447">
                <a:moveTo>
                  <a:pt x="0" y="0"/>
                </a:moveTo>
                <a:lnTo>
                  <a:pt x="3408448" y="0"/>
                </a:lnTo>
                <a:lnTo>
                  <a:pt x="3408448" y="3234926"/>
                </a:lnTo>
                <a:lnTo>
                  <a:pt x="0" y="32349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58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68662" y="2946400"/>
            <a:ext cx="8349564" cy="435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20202"/>
                </a:solidFill>
                <a:latin typeface="TT Norms Bold"/>
              </a:rPr>
              <a:t>Обучение сотрудников через мобильное приложение значительно сократит время руководителей на проверку их знаний и бюджет компании.</a:t>
            </a:r>
          </a:p>
          <a:p>
            <a:pPr>
              <a:lnSpc>
                <a:spcPts val="3499"/>
              </a:lnSpc>
            </a:p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20202"/>
                </a:solidFill>
                <a:latin typeface="TT Norms Bold"/>
              </a:rPr>
              <a:t>Налаживание взаимоотношений с покупателями позволит компаниям снизить расходы на их привлечение и удержание, более рационально распределить между ними маркетинговый бюджет, укрепляя тем самым свои позиции на рынке и увеличивая в долгосрочной перспективе прибыль.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717596" y="361887"/>
            <a:ext cx="3079296" cy="3118992"/>
          </a:xfrm>
          <a:custGeom>
            <a:avLst/>
            <a:gdLst/>
            <a:ahLst/>
            <a:cxnLst/>
            <a:rect r="r" b="b" t="t" l="l"/>
            <a:pathLst>
              <a:path h="3118992" w="3079296">
                <a:moveTo>
                  <a:pt x="0" y="0"/>
                </a:moveTo>
                <a:lnTo>
                  <a:pt x="3079295" y="0"/>
                </a:lnTo>
                <a:lnTo>
                  <a:pt x="3079295" y="3118992"/>
                </a:lnTo>
                <a:lnTo>
                  <a:pt x="0" y="3118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65164" y="29845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68662" y="1751143"/>
            <a:ext cx="8188332" cy="80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Решение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65412" y="5143500"/>
            <a:ext cx="7327822" cy="4343400"/>
          </a:xfrm>
          <a:custGeom>
            <a:avLst/>
            <a:gdLst/>
            <a:ahLst/>
            <a:cxnLst/>
            <a:rect r="r" b="b" t="t" l="l"/>
            <a:pathLst>
              <a:path h="4343400" w="7327822">
                <a:moveTo>
                  <a:pt x="0" y="0"/>
                </a:moveTo>
                <a:lnTo>
                  <a:pt x="7327822" y="0"/>
                </a:lnTo>
                <a:lnTo>
                  <a:pt x="7327822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641021"/>
            <a:ext cx="12134130" cy="3146425"/>
            <a:chOff x="0" y="0"/>
            <a:chExt cx="16178840" cy="4195233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2190218" y="1904999"/>
              <a:ext cx="11798404" cy="229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20202"/>
                  </a:solidFill>
                  <a:latin typeface="TT Fors"/>
                </a:rPr>
                <a:t>Разработка мобильного приложения, совмещающего в себе сразу несколького блоков обучения сотрудников по совершенствованию работы с клиентами: вебинары, тренинги, тестирование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14300"/>
              <a:ext cx="16178840" cy="10921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999"/>
                </a:lnSpc>
              </a:pPr>
              <a:r>
                <a:rPr lang="en-US" sz="5999" spc="-299">
                  <a:solidFill>
                    <a:srgbClr val="000000"/>
                  </a:solidFill>
                  <a:latin typeface="TT Norms Bold"/>
                </a:rPr>
                <a:t>Цель проекта: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771641" y="7222855"/>
            <a:ext cx="748765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771641" y="4763929"/>
            <a:ext cx="748765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9771641" y="2303623"/>
            <a:ext cx="748765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11870443" y="1871167"/>
            <a:ext cx="186732" cy="186732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FFBD59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870443" y="4331473"/>
            <a:ext cx="186732" cy="186732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D957"/>
            </a:solidFill>
            <a:ln w="28575" cap="sq">
              <a:solidFill>
                <a:srgbClr val="008037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870443" y="6791779"/>
            <a:ext cx="186732" cy="18673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  <a:ln w="28575" cap="sq">
              <a:solidFill>
                <a:srgbClr val="FF1616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7158668" y="1357733"/>
            <a:ext cx="3809266" cy="7618531"/>
          </a:xfrm>
          <a:custGeom>
            <a:avLst/>
            <a:gdLst/>
            <a:ahLst/>
            <a:cxnLst/>
            <a:rect r="r" b="b" t="t" l="l"/>
            <a:pathLst>
              <a:path h="7618531" w="3809266">
                <a:moveTo>
                  <a:pt x="0" y="0"/>
                </a:moveTo>
                <a:lnTo>
                  <a:pt x="3809266" y="0"/>
                </a:lnTo>
                <a:lnTo>
                  <a:pt x="3809266" y="7618531"/>
                </a:lnTo>
                <a:lnTo>
                  <a:pt x="0" y="76185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381685" y="4424839"/>
            <a:ext cx="3363233" cy="4396464"/>
          </a:xfrm>
          <a:custGeom>
            <a:avLst/>
            <a:gdLst/>
            <a:ahLst/>
            <a:cxnLst/>
            <a:rect r="r" b="b" t="t" l="l"/>
            <a:pathLst>
              <a:path h="4396464" w="3363233">
                <a:moveTo>
                  <a:pt x="0" y="0"/>
                </a:moveTo>
                <a:lnTo>
                  <a:pt x="3363233" y="0"/>
                </a:lnTo>
                <a:lnTo>
                  <a:pt x="3363233" y="4396465"/>
                </a:lnTo>
                <a:lnTo>
                  <a:pt x="0" y="4396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82" t="-15110" r="-2582" b="-63667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381685" y="2240779"/>
            <a:ext cx="3333241" cy="2277426"/>
          </a:xfrm>
          <a:custGeom>
            <a:avLst/>
            <a:gdLst/>
            <a:ahLst/>
            <a:cxnLst/>
            <a:rect r="r" b="b" t="t" l="l"/>
            <a:pathLst>
              <a:path h="2277426" w="3333241">
                <a:moveTo>
                  <a:pt x="0" y="0"/>
                </a:moveTo>
                <a:lnTo>
                  <a:pt x="3333241" y="0"/>
                </a:lnTo>
                <a:lnTo>
                  <a:pt x="3333241" y="2277426"/>
                </a:lnTo>
                <a:lnTo>
                  <a:pt x="0" y="2277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53" t="-235177" r="-4436" b="-17354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2227440" y="7326677"/>
            <a:ext cx="5031860" cy="37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-10">
                <a:solidFill>
                  <a:srgbClr val="545454"/>
                </a:solidFill>
                <a:latin typeface="TT Fors"/>
              </a:rPr>
              <a:t>Проверка знаний сотрудников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00049" y="6624686"/>
            <a:ext cx="5059251" cy="441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TT Norms Bold"/>
              </a:rPr>
              <a:t>Тестирование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27440" y="4867752"/>
            <a:ext cx="5031860" cy="777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-10">
                <a:solidFill>
                  <a:srgbClr val="545454"/>
                </a:solidFill>
                <a:latin typeface="TT Fors"/>
              </a:rPr>
              <a:t>Практические задания, отработки диалогов с клиентами и т.д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200049" y="4165760"/>
            <a:ext cx="5059251" cy="441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TT Norms Bold"/>
              </a:rPr>
              <a:t>Тренинги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091884" y="2408398"/>
            <a:ext cx="5031860" cy="777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-10">
                <a:solidFill>
                  <a:srgbClr val="545454"/>
                </a:solidFill>
                <a:latin typeface="TT Fors"/>
              </a:rPr>
              <a:t>Видео-уроки, онлайн семинары в режиме реального времени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200049" y="1705454"/>
            <a:ext cx="5059251" cy="441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TT Norms Bold"/>
              </a:rPr>
              <a:t>Вебинары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6334" y="4255289"/>
            <a:ext cx="5227460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О продукте 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7381685" y="1871167"/>
            <a:ext cx="3333241" cy="407790"/>
          </a:xfrm>
          <a:custGeom>
            <a:avLst/>
            <a:gdLst/>
            <a:ahLst/>
            <a:cxnLst/>
            <a:rect r="r" b="b" t="t" l="l"/>
            <a:pathLst>
              <a:path h="407790" w="3333241">
                <a:moveTo>
                  <a:pt x="0" y="0"/>
                </a:moveTo>
                <a:lnTo>
                  <a:pt x="3333241" y="0"/>
                </a:lnTo>
                <a:lnTo>
                  <a:pt x="3333241" y="407790"/>
                </a:lnTo>
                <a:lnTo>
                  <a:pt x="0" y="4077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2577" r="0" b="-1653849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C5B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88464" y="2620983"/>
            <a:ext cx="4152361" cy="5340657"/>
          </a:xfrm>
          <a:custGeom>
            <a:avLst/>
            <a:gdLst/>
            <a:ahLst/>
            <a:cxnLst/>
            <a:rect r="r" b="b" t="t" l="l"/>
            <a:pathLst>
              <a:path h="5340657" w="4152361">
                <a:moveTo>
                  <a:pt x="0" y="0"/>
                </a:moveTo>
                <a:lnTo>
                  <a:pt x="4152361" y="0"/>
                </a:lnTo>
                <a:lnTo>
                  <a:pt x="4152361" y="5340658"/>
                </a:lnTo>
                <a:lnTo>
                  <a:pt x="0" y="53406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14653" y="1367523"/>
            <a:ext cx="8115300" cy="157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Конкурентные преимущества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14653" y="3418216"/>
            <a:ext cx="6440419" cy="454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2" indent="-323851" lvl="1">
              <a:lnSpc>
                <a:spcPts val="4500"/>
              </a:lnSpc>
              <a:buFont typeface="Arial"/>
              <a:buChar char="•"/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Экономия времени </a:t>
            </a:r>
          </a:p>
          <a:p>
            <a:pPr marL="647702" indent="-323851" lvl="1">
              <a:lnSpc>
                <a:spcPts val="4500"/>
              </a:lnSpc>
              <a:buFont typeface="Arial"/>
              <a:buChar char="•"/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Высокая скорость работы </a:t>
            </a:r>
          </a:p>
          <a:p>
            <a:pPr marL="647702" indent="-323851" lvl="1">
              <a:lnSpc>
                <a:spcPts val="4500"/>
              </a:lnSpc>
              <a:buFont typeface="Arial"/>
              <a:buChar char="•"/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Оплата только в день покупки (бесплатные обновления)</a:t>
            </a:r>
          </a:p>
          <a:p>
            <a:pPr marL="647702" indent="-323851" lvl="1">
              <a:lnSpc>
                <a:spcPts val="4500"/>
              </a:lnSpc>
              <a:buFont typeface="Arial"/>
              <a:buChar char="•"/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Быстрый доступ для руководителя к результатам обучения сотрудников</a:t>
            </a:r>
          </a:p>
          <a:p>
            <a:pPr marL="647702" indent="-323851" lvl="1">
              <a:lnSpc>
                <a:spcPts val="4500"/>
              </a:lnSpc>
              <a:buFont typeface="Arial"/>
              <a:buChar char="•"/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Доступность на IOS и Android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71655" y="2564907"/>
            <a:ext cx="7944690" cy="3942553"/>
          </a:xfrm>
          <a:custGeom>
            <a:avLst/>
            <a:gdLst/>
            <a:ahLst/>
            <a:cxnLst/>
            <a:rect r="r" b="b" t="t" l="l"/>
            <a:pathLst>
              <a:path h="3942553" w="7944690">
                <a:moveTo>
                  <a:pt x="0" y="0"/>
                </a:moveTo>
                <a:lnTo>
                  <a:pt x="7944690" y="0"/>
                </a:lnTo>
                <a:lnTo>
                  <a:pt x="7944690" y="3942553"/>
                </a:lnTo>
                <a:lnTo>
                  <a:pt x="0" y="394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35784" y="6696552"/>
            <a:ext cx="12216432" cy="2257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Коммерческие организации (B2B) сферы услуг, стремящиеся к совершенствованию качества обслуживания клиентов, повышению удовлетворенности клиентов, улучшению работы персонала. География потребителей - Россия.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44395" y="1133475"/>
            <a:ext cx="7799210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Целевая аудитория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1607" y="2865875"/>
            <a:ext cx="2277625" cy="2277625"/>
          </a:xfrm>
          <a:custGeom>
            <a:avLst/>
            <a:gdLst/>
            <a:ahLst/>
            <a:cxnLst/>
            <a:rect r="r" b="b" t="t" l="l"/>
            <a:pathLst>
              <a:path h="2277625" w="2277625">
                <a:moveTo>
                  <a:pt x="0" y="0"/>
                </a:moveTo>
                <a:lnTo>
                  <a:pt x="2277625" y="0"/>
                </a:lnTo>
                <a:lnTo>
                  <a:pt x="2277625" y="2277625"/>
                </a:lnTo>
                <a:lnTo>
                  <a:pt x="0" y="227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84150" y="3218297"/>
            <a:ext cx="4288355" cy="1596531"/>
          </a:xfrm>
          <a:custGeom>
            <a:avLst/>
            <a:gdLst/>
            <a:ahLst/>
            <a:cxnLst/>
            <a:rect r="r" b="b" t="t" l="l"/>
            <a:pathLst>
              <a:path h="1596531" w="4288355">
                <a:moveTo>
                  <a:pt x="0" y="0"/>
                </a:moveTo>
                <a:lnTo>
                  <a:pt x="4288355" y="0"/>
                </a:lnTo>
                <a:lnTo>
                  <a:pt x="4288355" y="1596530"/>
                </a:lnTo>
                <a:lnTo>
                  <a:pt x="0" y="1596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79" t="-57661" r="-19098" b="-9370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91743" y="3294389"/>
            <a:ext cx="4513579" cy="1444345"/>
          </a:xfrm>
          <a:custGeom>
            <a:avLst/>
            <a:gdLst/>
            <a:ahLst/>
            <a:cxnLst/>
            <a:rect r="r" b="b" t="t" l="l"/>
            <a:pathLst>
              <a:path h="1444345" w="4513579">
                <a:moveTo>
                  <a:pt x="0" y="0"/>
                </a:moveTo>
                <a:lnTo>
                  <a:pt x="4513579" y="0"/>
                </a:lnTo>
                <a:lnTo>
                  <a:pt x="4513579" y="1444346"/>
                </a:lnTo>
                <a:lnTo>
                  <a:pt x="0" y="1444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05322" y="3294389"/>
            <a:ext cx="2994511" cy="1849111"/>
          </a:xfrm>
          <a:custGeom>
            <a:avLst/>
            <a:gdLst/>
            <a:ahLst/>
            <a:cxnLst/>
            <a:rect r="r" b="b" t="t" l="l"/>
            <a:pathLst>
              <a:path h="1849111" w="2994511">
                <a:moveTo>
                  <a:pt x="0" y="0"/>
                </a:moveTo>
                <a:lnTo>
                  <a:pt x="2994511" y="0"/>
                </a:lnTo>
                <a:lnTo>
                  <a:pt x="2994511" y="1849111"/>
                </a:lnTo>
                <a:lnTo>
                  <a:pt x="0" y="1849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86350" y="1133475"/>
            <a:ext cx="8115300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Конкуренты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43310" y="5799188"/>
            <a:ext cx="522746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TT Norms Bold"/>
              </a:rPr>
              <a:t>EdApp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490" y="6547853"/>
            <a:ext cx="5031860" cy="1895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10">
                <a:solidFill>
                  <a:srgbClr val="000000"/>
                </a:solidFill>
                <a:latin typeface="TT Fors"/>
              </a:rPr>
              <a:t>Мобильная система управления обучением (LMS), разработанная специально для преподавателей. Конструктор мини-курсов, онлайн-уроков и обучающих приложений.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86350" y="5742038"/>
            <a:ext cx="5227460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TT Norms Bold"/>
              </a:rPr>
              <a:t>Тренажер Переговоров XSKILL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86350" y="6799313"/>
            <a:ext cx="5031860" cy="1514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10">
                <a:solidFill>
                  <a:srgbClr val="000000"/>
                </a:solidFill>
                <a:latin typeface="TT Fors"/>
              </a:rPr>
              <a:t>Виртуальный тренер, который общается голосом, как Siri или Алиса. Погружает в реальные ситуации и ведет себя как настоящий клиент.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928413" y="5799188"/>
            <a:ext cx="522746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TT Norms Bold"/>
              </a:rPr>
              <a:t>ПораРасти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087569" y="6675488"/>
            <a:ext cx="2909146" cy="1577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 spc="-10">
                <a:solidFill>
                  <a:srgbClr val="000000"/>
                </a:solidFill>
                <a:latin typeface="TT Fors"/>
              </a:rPr>
              <a:t>Мобильное приложение для обучения холодным звонкам.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34802" y="5799188"/>
            <a:ext cx="522746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TT Norms Bold"/>
              </a:rPr>
              <a:t>StartExam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42870" y="6702158"/>
            <a:ext cx="4011325" cy="1514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spc="-10">
                <a:solidFill>
                  <a:srgbClr val="000000"/>
                </a:solidFill>
                <a:latin typeface="TT Fors"/>
              </a:rPr>
              <a:t>Онлайн-платформа оценки персонала в организации, система оценки и развития сотрудников.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AB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7726" y="2173108"/>
            <a:ext cx="3674450" cy="6920065"/>
          </a:xfrm>
          <a:custGeom>
            <a:avLst/>
            <a:gdLst/>
            <a:ahLst/>
            <a:cxnLst/>
            <a:rect r="r" b="b" t="t" l="l"/>
            <a:pathLst>
              <a:path h="6920065" w="3674450">
                <a:moveTo>
                  <a:pt x="0" y="0"/>
                </a:moveTo>
                <a:lnTo>
                  <a:pt x="3674450" y="0"/>
                </a:lnTo>
                <a:lnTo>
                  <a:pt x="3674450" y="6920066"/>
                </a:lnTo>
                <a:lnTo>
                  <a:pt x="0" y="692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948" r="0" b="-80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46501" y="2184689"/>
            <a:ext cx="4101244" cy="2560674"/>
          </a:xfrm>
          <a:custGeom>
            <a:avLst/>
            <a:gdLst/>
            <a:ahLst/>
            <a:cxnLst/>
            <a:rect r="r" b="b" t="t" l="l"/>
            <a:pathLst>
              <a:path h="2560674" w="4101244">
                <a:moveTo>
                  <a:pt x="0" y="0"/>
                </a:moveTo>
                <a:lnTo>
                  <a:pt x="4101244" y="0"/>
                </a:lnTo>
                <a:lnTo>
                  <a:pt x="4101244" y="2560674"/>
                </a:lnTo>
                <a:lnTo>
                  <a:pt x="0" y="25606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76" r="0" b="-24724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46501" y="4748894"/>
            <a:ext cx="4101244" cy="4344280"/>
          </a:xfrm>
          <a:custGeom>
            <a:avLst/>
            <a:gdLst/>
            <a:ahLst/>
            <a:cxnLst/>
            <a:rect r="r" b="b" t="t" l="l"/>
            <a:pathLst>
              <a:path h="4344280" w="4101244">
                <a:moveTo>
                  <a:pt x="0" y="0"/>
                </a:moveTo>
                <a:lnTo>
                  <a:pt x="4101244" y="0"/>
                </a:lnTo>
                <a:lnTo>
                  <a:pt x="4101244" y="4344280"/>
                </a:lnTo>
                <a:lnTo>
                  <a:pt x="0" y="4344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0" t="-115668" r="-140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239605" y="1451259"/>
            <a:ext cx="7739397" cy="157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Стадия проекта - прототип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959308" y="3520609"/>
            <a:ext cx="8299992" cy="340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Проект находится на стадии разработки. Для подтверждения реализуемости идеи разработан макетный образец приложения-тренажера отработки навыков работы с клиентами, чтобы продемонстрировать ее ключевые характеристики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5251" y="3084742"/>
            <a:ext cx="15937498" cy="6173558"/>
          </a:xfrm>
          <a:custGeom>
            <a:avLst/>
            <a:gdLst/>
            <a:ahLst/>
            <a:cxnLst/>
            <a:rect r="r" b="b" t="t" l="l"/>
            <a:pathLst>
              <a:path h="6173558" w="15937498">
                <a:moveTo>
                  <a:pt x="0" y="0"/>
                </a:moveTo>
                <a:lnTo>
                  <a:pt x="15937498" y="0"/>
                </a:lnTo>
                <a:lnTo>
                  <a:pt x="15937498" y="6173558"/>
                </a:lnTo>
                <a:lnTo>
                  <a:pt x="0" y="6173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66" t="-40172" r="0" b="-7545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47457" y="1446439"/>
            <a:ext cx="9993086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20202"/>
                </a:solidFill>
                <a:latin typeface="TT Norms Bold"/>
              </a:rPr>
              <a:t>План реализации (этапы)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23746" y="3385450"/>
            <a:ext cx="4222390" cy="3516100"/>
          </a:xfrm>
          <a:custGeom>
            <a:avLst/>
            <a:gdLst/>
            <a:ahLst/>
            <a:cxnLst/>
            <a:rect r="r" b="b" t="t" l="l"/>
            <a:pathLst>
              <a:path h="3516100" w="4222390">
                <a:moveTo>
                  <a:pt x="0" y="0"/>
                </a:moveTo>
                <a:lnTo>
                  <a:pt x="4222390" y="0"/>
                </a:lnTo>
                <a:lnTo>
                  <a:pt x="4222390" y="3516100"/>
                </a:lnTo>
                <a:lnTo>
                  <a:pt x="0" y="351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84222" y="3385450"/>
            <a:ext cx="2834855" cy="3516100"/>
          </a:xfrm>
          <a:custGeom>
            <a:avLst/>
            <a:gdLst/>
            <a:ahLst/>
            <a:cxnLst/>
            <a:rect r="r" b="b" t="t" l="l"/>
            <a:pathLst>
              <a:path h="3516100" w="2834855">
                <a:moveTo>
                  <a:pt x="0" y="0"/>
                </a:moveTo>
                <a:lnTo>
                  <a:pt x="2834856" y="0"/>
                </a:lnTo>
                <a:lnTo>
                  <a:pt x="2834856" y="3516100"/>
                </a:lnTo>
                <a:lnTo>
                  <a:pt x="0" y="3516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86350" y="483044"/>
            <a:ext cx="8115300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Команда проекта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13175" y="1835602"/>
            <a:ext cx="6043532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Менеджер проекта, маркетолог</a:t>
            </a:r>
          </a:p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Скороходова Татьяна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685009" y="1835602"/>
            <a:ext cx="5033282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Разработчик, тестировщик</a:t>
            </a:r>
          </a:p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Зулкаров Айрат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6675" y="7087975"/>
            <a:ext cx="8176532" cy="2257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Функции: Разработка плана проекта и его реализация. Поиск, обработка информации, связь с внешними субъектами. Изучение рынка потребителей.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40080" y="7087975"/>
            <a:ext cx="5523139" cy="168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Функции: Разработка продукта, тестирование, исправление ошибок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765402" y="2663871"/>
          <a:ext cx="11091182" cy="5694045"/>
        </p:xfrm>
        <a:graphic>
          <a:graphicData uri="http://schemas.openxmlformats.org/drawingml/2006/table">
            <a:tbl>
              <a:tblPr/>
              <a:tblGrid>
                <a:gridCol w="7225039"/>
                <a:gridCol w="3866143"/>
              </a:tblGrid>
              <a:tr h="102604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 Bold"/>
                        </a:rPr>
                        <a:t>Виды затрат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AB9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 Bold"/>
                        </a:rPr>
                        <a:t>Сумма, тыс. руб.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AB9B"/>
                    </a:solidFill>
                  </a:tcPr>
                </a:tc>
              </a:tr>
              <a:tr h="1245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Разработка мобильного приложения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500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1245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Оборудование и ПК для разработки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1245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Затраты на рекламу (в месяц)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93014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Обновление приложения (в месяц)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TT Fors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B7A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988004" y="1010443"/>
            <a:ext cx="13707836" cy="8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Финансовые показатели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226018" y="3933825"/>
            <a:ext cx="5033282" cy="2352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50"/>
              </a:lnSpc>
            </a:pPr>
            <a:r>
              <a:rPr lang="en-US" sz="2500" spc="-12">
                <a:solidFill>
                  <a:srgbClr val="000000"/>
                </a:solidFill>
                <a:latin typeface="TT Fors"/>
              </a:rPr>
              <a:t>Размещение приложения в App Store - 30% с продажи</a:t>
            </a:r>
          </a:p>
          <a:p>
            <a:pPr>
              <a:lnSpc>
                <a:spcPts val="3750"/>
              </a:lnSpc>
            </a:pPr>
          </a:p>
          <a:p>
            <a:pPr>
              <a:lnSpc>
                <a:spcPts val="3750"/>
              </a:lnSpc>
            </a:pPr>
            <a:r>
              <a:rPr lang="en-US" sz="2500" spc="-12">
                <a:solidFill>
                  <a:srgbClr val="000000"/>
                </a:solidFill>
                <a:latin typeface="TT Fors"/>
              </a:rPr>
              <a:t>Размещение приложения в Google Play - 15% с продажи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AB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60044" y="3176586"/>
            <a:ext cx="3423670" cy="3519661"/>
          </a:xfrm>
          <a:custGeom>
            <a:avLst/>
            <a:gdLst/>
            <a:ahLst/>
            <a:cxnLst/>
            <a:rect r="r" b="b" t="t" l="l"/>
            <a:pathLst>
              <a:path h="3519661" w="3423670">
                <a:moveTo>
                  <a:pt x="0" y="0"/>
                </a:moveTo>
                <a:lnTo>
                  <a:pt x="3423670" y="0"/>
                </a:lnTo>
                <a:lnTo>
                  <a:pt x="3423670" y="3519661"/>
                </a:lnTo>
                <a:lnTo>
                  <a:pt x="0" y="3519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16012" y="3230116"/>
            <a:ext cx="4780870" cy="3466131"/>
          </a:xfrm>
          <a:custGeom>
            <a:avLst/>
            <a:gdLst/>
            <a:ahLst/>
            <a:cxnLst/>
            <a:rect r="r" b="b" t="t" l="l"/>
            <a:pathLst>
              <a:path h="3466131" w="4780870">
                <a:moveTo>
                  <a:pt x="0" y="0"/>
                </a:moveTo>
                <a:lnTo>
                  <a:pt x="4780869" y="0"/>
                </a:lnTo>
                <a:lnTo>
                  <a:pt x="4780869" y="3466131"/>
                </a:lnTo>
                <a:lnTo>
                  <a:pt x="0" y="346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039278" y="1480457"/>
            <a:ext cx="12209443" cy="80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Каналы продвижения</a:t>
            </a:r>
            <a:r>
              <a:rPr lang="en-US" sz="6000" spc="-300">
                <a:solidFill>
                  <a:srgbClr val="000000"/>
                </a:solidFill>
                <a:latin typeface="TT Norms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695677" y="7020268"/>
            <a:ext cx="5352405" cy="168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Проведение семинаров, презентаций продукта для целевой аудитории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16012" y="7020268"/>
            <a:ext cx="47808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-15">
                <a:solidFill>
                  <a:srgbClr val="000000"/>
                </a:solidFill>
                <a:latin typeface="TT Fors"/>
              </a:rPr>
              <a:t>Реклама в СМИ, социальных сетях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59780" y="3909539"/>
            <a:ext cx="3980109" cy="3980109"/>
          </a:xfrm>
          <a:custGeom>
            <a:avLst/>
            <a:gdLst/>
            <a:ahLst/>
            <a:cxnLst/>
            <a:rect r="r" b="b" t="t" l="l"/>
            <a:pathLst>
              <a:path h="3980109" w="3980109">
                <a:moveTo>
                  <a:pt x="0" y="0"/>
                </a:moveTo>
                <a:lnTo>
                  <a:pt x="3980108" y="0"/>
                </a:lnTo>
                <a:lnTo>
                  <a:pt x="3980108" y="3980108"/>
                </a:lnTo>
                <a:lnTo>
                  <a:pt x="0" y="3980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76226" y="3909539"/>
            <a:ext cx="3980109" cy="3980109"/>
          </a:xfrm>
          <a:custGeom>
            <a:avLst/>
            <a:gdLst/>
            <a:ahLst/>
            <a:cxnLst/>
            <a:rect r="r" b="b" t="t" l="l"/>
            <a:pathLst>
              <a:path h="3980109" w="3980109">
                <a:moveTo>
                  <a:pt x="0" y="0"/>
                </a:moveTo>
                <a:lnTo>
                  <a:pt x="3980109" y="0"/>
                </a:lnTo>
                <a:lnTo>
                  <a:pt x="3980109" y="3980108"/>
                </a:lnTo>
                <a:lnTo>
                  <a:pt x="0" y="3980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49834" y="1730285"/>
            <a:ext cx="8188332" cy="80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Каналы сбыта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59019" y="8296275"/>
            <a:ext cx="478087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Google Play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75845" y="8296275"/>
            <a:ext cx="478087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App Store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469862">
            <a:off x="5309015" y="7228855"/>
            <a:ext cx="2400776" cy="681220"/>
          </a:xfrm>
          <a:custGeom>
            <a:avLst/>
            <a:gdLst/>
            <a:ahLst/>
            <a:cxnLst/>
            <a:rect r="r" b="b" t="t" l="l"/>
            <a:pathLst>
              <a:path h="681220" w="2400776">
                <a:moveTo>
                  <a:pt x="0" y="0"/>
                </a:moveTo>
                <a:lnTo>
                  <a:pt x="2400777" y="0"/>
                </a:lnTo>
                <a:lnTo>
                  <a:pt x="2400777" y="681221"/>
                </a:lnTo>
                <a:lnTo>
                  <a:pt x="0" y="6812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87142">
            <a:off x="11422221" y="4926613"/>
            <a:ext cx="2285637" cy="648550"/>
          </a:xfrm>
          <a:custGeom>
            <a:avLst/>
            <a:gdLst/>
            <a:ahLst/>
            <a:cxnLst/>
            <a:rect r="r" b="b" t="t" l="l"/>
            <a:pathLst>
              <a:path h="648550" w="2285637">
                <a:moveTo>
                  <a:pt x="0" y="0"/>
                </a:moveTo>
                <a:lnTo>
                  <a:pt x="2285638" y="0"/>
                </a:lnTo>
                <a:lnTo>
                  <a:pt x="2285638" y="648550"/>
                </a:lnTo>
                <a:lnTo>
                  <a:pt x="0" y="648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6033" y="2795516"/>
            <a:ext cx="3241804" cy="3363740"/>
          </a:xfrm>
          <a:custGeom>
            <a:avLst/>
            <a:gdLst/>
            <a:ahLst/>
            <a:cxnLst/>
            <a:rect r="r" b="b" t="t" l="l"/>
            <a:pathLst>
              <a:path h="3363740" w="3241804">
                <a:moveTo>
                  <a:pt x="0" y="0"/>
                </a:moveTo>
                <a:lnTo>
                  <a:pt x="3241804" y="0"/>
                </a:lnTo>
                <a:lnTo>
                  <a:pt x="3241804" y="3363739"/>
                </a:lnTo>
                <a:lnTo>
                  <a:pt x="0" y="3363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46507" y="1223886"/>
            <a:ext cx="9194987" cy="157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План дальнейшего развития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86500" y="7839171"/>
            <a:ext cx="4780870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Расширение штата разработчиков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83984" y="5929140"/>
            <a:ext cx="5781056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Разработка мобильного приложения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20630" y="3858260"/>
            <a:ext cx="478087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Старт продаж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73202" y="2137961"/>
            <a:ext cx="4244744" cy="5323922"/>
          </a:xfrm>
          <a:custGeom>
            <a:avLst/>
            <a:gdLst/>
            <a:ahLst/>
            <a:cxnLst/>
            <a:rect r="r" b="b" t="t" l="l"/>
            <a:pathLst>
              <a:path h="5323922" w="4244744">
                <a:moveTo>
                  <a:pt x="0" y="0"/>
                </a:moveTo>
                <a:lnTo>
                  <a:pt x="4244744" y="0"/>
                </a:lnTo>
                <a:lnTo>
                  <a:pt x="4244744" y="5323922"/>
                </a:lnTo>
                <a:lnTo>
                  <a:pt x="0" y="5323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542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98291" y="2137961"/>
            <a:ext cx="4049616" cy="5323922"/>
          </a:xfrm>
          <a:custGeom>
            <a:avLst/>
            <a:gdLst/>
            <a:ahLst/>
            <a:cxnLst/>
            <a:rect r="r" b="b" t="t" l="l"/>
            <a:pathLst>
              <a:path h="5323922" w="4049616">
                <a:moveTo>
                  <a:pt x="0" y="0"/>
                </a:moveTo>
                <a:lnTo>
                  <a:pt x="4049616" y="0"/>
                </a:lnTo>
                <a:lnTo>
                  <a:pt x="4049616" y="5323922"/>
                </a:lnTo>
                <a:lnTo>
                  <a:pt x="0" y="5323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987" r="0" b="-710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05139" y="7767053"/>
            <a:ext cx="4780870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89996096243</a:t>
            </a:r>
          </a:p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A.zulkarov@yandex.ru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2664" y="7767053"/>
            <a:ext cx="4780870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89024318606</a:t>
            </a:r>
          </a:p>
          <a:p>
            <a:pPr algn="ctr">
              <a:lnSpc>
                <a:spcPts val="5249"/>
              </a:lnSpc>
            </a:pPr>
            <a:r>
              <a:rPr lang="en-US" sz="3499" spc="-17">
                <a:solidFill>
                  <a:srgbClr val="000000"/>
                </a:solidFill>
                <a:latin typeface="TT Fors"/>
              </a:rPr>
              <a:t>ctany@mail.ru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49834" y="676270"/>
            <a:ext cx="8188332" cy="80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spc="-300">
                <a:solidFill>
                  <a:srgbClr val="000000"/>
                </a:solidFill>
                <a:latin typeface="TT Norms Bold"/>
              </a:rPr>
              <a:t>Контакты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DAFx4l2OPl4</dc:identifier>
  <dcterms:modified xsi:type="dcterms:W3CDTF">2011-08-01T06:04:30Z</dcterms:modified>
  <cp:revision>1</cp:revision>
  <dc:title>Цифровой тренажёр для отработки навыков по работе с клиентами “CustSkills”</dc:title>
</cp:coreProperties>
</file>