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04A25-6469-49C1-A5C3-0BC82202312C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EABD-F9B7-41E1-B182-74BBF33234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4EABD-F9B7-41E1-B182-74BBF332342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2085D-CA04-43DA-8BB9-8E779D797141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E42A4F-50F8-43C5-9B6B-B52604E9D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География России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81328"/>
            <a:ext cx="9144000" cy="2767518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FFFFFF"/>
                </a:solidFill>
              </a:rPr>
              <a:t>Герои Нашего Времени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9082"/>
            <a:ext cx="9144000" cy="1060314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FFFFFF"/>
                </a:solidFill>
              </a:rPr>
              <a:t>Инновационная компьютерная игра для патриотического воспитания</a:t>
            </a:r>
            <a:br>
              <a:rPr lang="ru-RU" dirty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2149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География России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69268"/>
            <a:ext cx="9144000" cy="125973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Герои Нашего Времени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ru-RU" i="1">
                <a:solidFill>
                  <a:srgbClr val="FFFFFF"/>
                </a:solidFill>
              </a:rPr>
              <a:t>Инновационная компьютерная игра для патриотического воспитания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Slide Background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7" name="Rectangle 308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ПРОБЛЕМА И ЦЕЛЕВАЯ АУДИТОРИЯ</a:t>
            </a:r>
            <a:endParaRPr lang="en-US" sz="37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1802" y="2441542"/>
            <a:ext cx="4646905" cy="3914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 dirty="0"/>
              <a:t>🌪️ ПРОБЛЕМАТИКА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dirty="0" err="1"/>
              <a:t>Историческое</a:t>
            </a:r>
            <a:r>
              <a:rPr lang="en-US" sz="1400" b="1" dirty="0"/>
              <a:t> </a:t>
            </a:r>
            <a:r>
              <a:rPr lang="en-US" sz="1400" b="1" dirty="0" err="1"/>
              <a:t>просвещение</a:t>
            </a:r>
            <a:r>
              <a:rPr lang="en-US" sz="1400" b="1" dirty="0"/>
              <a:t> в </a:t>
            </a:r>
            <a:r>
              <a:rPr lang="en-US" sz="1400" b="1" dirty="0" err="1"/>
              <a:t>кризисе</a:t>
            </a:r>
            <a:br>
              <a:rPr lang="en-US" sz="1400" dirty="0"/>
            </a:br>
            <a:r>
              <a:rPr lang="en-US" sz="1400" dirty="0"/>
              <a:t>• </a:t>
            </a:r>
            <a:r>
              <a:rPr lang="en-US" sz="1400" dirty="0" err="1"/>
              <a:t>Молодежь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воспринимает</a:t>
            </a:r>
            <a:r>
              <a:rPr lang="en-US" sz="1400" dirty="0"/>
              <a:t> </a:t>
            </a:r>
            <a:r>
              <a:rPr lang="en-US" sz="1400" dirty="0" err="1"/>
              <a:t>традиционные</a:t>
            </a:r>
            <a:r>
              <a:rPr lang="en-US" sz="1400" dirty="0"/>
              <a:t> </a:t>
            </a:r>
            <a:r>
              <a:rPr lang="en-US" sz="1400" dirty="0" err="1"/>
              <a:t>форматы</a:t>
            </a:r>
            <a:br>
              <a:rPr lang="en-US" sz="1400" dirty="0"/>
            </a:br>
            <a:r>
              <a:rPr lang="en-US" sz="1400" dirty="0"/>
              <a:t>• </a:t>
            </a:r>
            <a:r>
              <a:rPr lang="en-US" sz="1400" dirty="0" err="1"/>
              <a:t>Методы</a:t>
            </a:r>
            <a:r>
              <a:rPr lang="en-US" sz="1400" dirty="0"/>
              <a:t> </a:t>
            </a:r>
            <a:r>
              <a:rPr lang="en-US" sz="1400" dirty="0" err="1"/>
              <a:t>патриотического</a:t>
            </a:r>
            <a:r>
              <a:rPr lang="en-US" sz="1400" dirty="0"/>
              <a:t> </a:t>
            </a:r>
            <a:r>
              <a:rPr lang="en-US" sz="1400" dirty="0" err="1"/>
              <a:t>воспитания</a:t>
            </a:r>
            <a:r>
              <a:rPr lang="en-US" sz="1400" dirty="0"/>
              <a:t> </a:t>
            </a:r>
            <a:r>
              <a:rPr lang="en-US" sz="1400" dirty="0" err="1"/>
              <a:t>устарели</a:t>
            </a:r>
            <a:br>
              <a:rPr lang="en-US" sz="1400" dirty="0"/>
            </a:br>
            <a:r>
              <a:rPr lang="en-US" sz="1400" dirty="0"/>
              <a:t>• </a:t>
            </a:r>
            <a:r>
              <a:rPr lang="en-US" sz="1400" dirty="0" err="1"/>
              <a:t>Нарастает</a:t>
            </a:r>
            <a:r>
              <a:rPr lang="en-US" sz="1400" dirty="0"/>
              <a:t> </a:t>
            </a:r>
            <a:r>
              <a:rPr lang="en-US" sz="1400" dirty="0" err="1"/>
              <a:t>разрыв</a:t>
            </a:r>
            <a:r>
              <a:rPr lang="en-US" sz="1400" dirty="0"/>
              <a:t> </a:t>
            </a:r>
            <a:r>
              <a:rPr lang="en-US" sz="1400" dirty="0" err="1"/>
              <a:t>между</a:t>
            </a:r>
            <a:r>
              <a:rPr lang="en-US" sz="1400" dirty="0"/>
              <a:t> </a:t>
            </a:r>
            <a:r>
              <a:rPr lang="en-US" sz="1400" dirty="0" err="1"/>
              <a:t>поколениями</a:t>
            </a:r>
            <a:endParaRPr lang="en-US" sz="1400" dirty="0"/>
          </a:p>
          <a:p>
            <a:r>
              <a:rPr lang="en-US" sz="1400" b="1" dirty="0"/>
              <a:t>🎯 КТО НУЖДАЕТСЯ В РЕШЕНИИ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dirty="0"/>
              <a:t>👨‍🎓 МОЛОДЕЖЬ 14-30 ЛЕТ</a:t>
            </a:r>
            <a:br>
              <a:rPr lang="en-US" sz="1400" dirty="0"/>
            </a:br>
            <a:r>
              <a:rPr lang="en-US" sz="1400" dirty="0" err="1"/>
              <a:t>Цифровое</a:t>
            </a:r>
            <a:r>
              <a:rPr lang="en-US" sz="1400" dirty="0"/>
              <a:t> </a:t>
            </a:r>
            <a:r>
              <a:rPr lang="en-US" sz="1400" dirty="0" err="1"/>
              <a:t>поколение</a:t>
            </a:r>
            <a:r>
              <a:rPr lang="en-US" sz="1400" dirty="0"/>
              <a:t>, </a:t>
            </a:r>
            <a:r>
              <a:rPr lang="en-US" sz="1400" dirty="0" err="1"/>
              <a:t>требующее</a:t>
            </a:r>
            <a:r>
              <a:rPr lang="en-US" sz="1400" dirty="0"/>
              <a:t> </a:t>
            </a:r>
            <a:r>
              <a:rPr lang="en-US" sz="1400" dirty="0" err="1"/>
              <a:t>интерактивных</a:t>
            </a:r>
            <a:r>
              <a:rPr lang="en-US" sz="1400" dirty="0"/>
              <a:t> </a:t>
            </a:r>
            <a:r>
              <a:rPr lang="en-US" sz="1400" dirty="0" err="1"/>
              <a:t>форматов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dirty="0"/>
              <a:t>🏫 ОБРАЗОВАТЕЛЬНЫЕ УЧРЕЖДЕНИЯ</a:t>
            </a:r>
            <a:br>
              <a:rPr lang="en-US" sz="1400" dirty="0"/>
            </a:br>
            <a:r>
              <a:rPr lang="en-US" sz="1400" dirty="0" err="1"/>
              <a:t>Ищут</a:t>
            </a:r>
            <a:r>
              <a:rPr lang="en-US" sz="1400" dirty="0"/>
              <a:t> </a:t>
            </a:r>
            <a:r>
              <a:rPr lang="en-US" sz="1400" dirty="0" err="1"/>
              <a:t>современные</a:t>
            </a:r>
            <a:r>
              <a:rPr lang="en-US" sz="1400" dirty="0"/>
              <a:t> </a:t>
            </a:r>
            <a:r>
              <a:rPr lang="en-US" sz="1400" dirty="0" err="1"/>
              <a:t>инструменты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вовлечения</a:t>
            </a:r>
            <a:r>
              <a:rPr lang="en-US" sz="1400" dirty="0"/>
              <a:t> </a:t>
            </a:r>
            <a:r>
              <a:rPr lang="en-US" sz="1400" dirty="0" err="1"/>
              <a:t>студентов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dirty="0"/>
              <a:t>🇷🇺 ГОСУДАРСТВЕННЫЕ СТРУКТУРЫ</a:t>
            </a:r>
            <a:br>
              <a:rPr lang="en-US" sz="1400" dirty="0"/>
            </a:br>
            <a:r>
              <a:rPr lang="en-US" sz="1400" dirty="0" err="1"/>
              <a:t>Заинтересованы</a:t>
            </a:r>
            <a:r>
              <a:rPr lang="en-US" sz="1400" dirty="0"/>
              <a:t> в </a:t>
            </a:r>
            <a:r>
              <a:rPr lang="en-US" sz="1400" dirty="0" err="1"/>
              <a:t>укреплении</a:t>
            </a:r>
            <a:r>
              <a:rPr lang="en-US" sz="1400" dirty="0"/>
              <a:t> </a:t>
            </a:r>
            <a:r>
              <a:rPr lang="en-US" sz="1400" dirty="0" err="1"/>
              <a:t>национальной</a:t>
            </a:r>
            <a:r>
              <a:rPr lang="en-US" sz="1400" dirty="0"/>
              <a:t> </a:t>
            </a:r>
            <a:r>
              <a:rPr lang="en-US" sz="1400" dirty="0" err="1"/>
              <a:t>идентичности</a:t>
            </a: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080" name="Picture 8" descr="Pictur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21968" b="1"/>
          <a:stretch>
            <a:fillRect/>
          </a:stretch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93" y="254237"/>
            <a:ext cx="5330656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/>
              <a:t>Наше</a:t>
            </a:r>
            <a:r>
              <a:rPr lang="en-US" sz="4000" b="1" dirty="0"/>
              <a:t> </a:t>
            </a:r>
            <a:r>
              <a:rPr lang="en-US" sz="4000" b="1" dirty="0" err="1"/>
              <a:t>решение</a:t>
            </a:r>
            <a:endParaRPr lang="en-US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7710" y="1602556"/>
            <a:ext cx="5330657" cy="477939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900" b="1" dirty="0"/>
              <a:t>💥 </a:t>
            </a:r>
            <a:r>
              <a:rPr lang="en-US" sz="1900" b="1" dirty="0" err="1"/>
              <a:t>История</a:t>
            </a:r>
            <a:r>
              <a:rPr lang="en-US" sz="1900" b="1" dirty="0"/>
              <a:t>, </a:t>
            </a:r>
            <a:r>
              <a:rPr lang="en-US" sz="1900" b="1" dirty="0" err="1"/>
              <a:t>которую</a:t>
            </a:r>
            <a:r>
              <a:rPr lang="en-US" sz="1900" b="1" dirty="0"/>
              <a:t> </a:t>
            </a:r>
            <a:r>
              <a:rPr lang="en-US" sz="1900" b="1" dirty="0" err="1"/>
              <a:t>не</a:t>
            </a:r>
            <a:r>
              <a:rPr lang="en-US" sz="1900" b="1" dirty="0"/>
              <a:t> </a:t>
            </a:r>
            <a:r>
              <a:rPr lang="en-US" sz="1900" b="1" dirty="0" err="1"/>
              <a:t>прочитаешь</a:t>
            </a:r>
            <a:r>
              <a:rPr lang="en-US" sz="1900" b="1" dirty="0"/>
              <a:t> в </a:t>
            </a:r>
            <a:r>
              <a:rPr lang="en-US" sz="1900" b="1" dirty="0" err="1"/>
              <a:t>учебнике</a:t>
            </a:r>
            <a:endParaRPr lang="en-US" sz="1900" b="1" dirty="0"/>
          </a:p>
          <a:p>
            <a:r>
              <a:rPr lang="en-US" sz="1700" b="1" dirty="0" err="1"/>
              <a:t>Мы</a:t>
            </a:r>
            <a:r>
              <a:rPr lang="en-US" sz="1700" b="1" dirty="0"/>
              <a:t> </a:t>
            </a:r>
            <a:r>
              <a:rPr lang="en-US" sz="1700" b="1" dirty="0" err="1"/>
              <a:t>превращаем</a:t>
            </a:r>
            <a:r>
              <a:rPr lang="en-US" sz="1700" b="1" dirty="0"/>
              <a:t> </a:t>
            </a:r>
            <a:r>
              <a:rPr lang="en-US" sz="1700" b="1" dirty="0" err="1"/>
              <a:t>архивные</a:t>
            </a:r>
            <a:r>
              <a:rPr lang="en-US" sz="1700" b="1" dirty="0"/>
              <a:t> </a:t>
            </a:r>
            <a:r>
              <a:rPr lang="en-US" sz="1700" b="1" dirty="0" err="1"/>
              <a:t>документы</a:t>
            </a:r>
            <a:r>
              <a:rPr lang="en-US" sz="1700" b="1" dirty="0"/>
              <a:t> в </a:t>
            </a:r>
            <a:r>
              <a:rPr lang="en-US" sz="1700" b="1" dirty="0" err="1"/>
              <a:t>личный</a:t>
            </a:r>
            <a:r>
              <a:rPr lang="en-US" sz="1700" b="1" dirty="0"/>
              <a:t> </a:t>
            </a:r>
            <a:r>
              <a:rPr lang="en-US" sz="1700" b="1" dirty="0" err="1"/>
              <a:t>опыт</a:t>
            </a:r>
            <a:endParaRPr lang="en-US" sz="1700" dirty="0"/>
          </a:p>
          <a:p>
            <a:r>
              <a:rPr lang="en-US" sz="1700" b="1" dirty="0" err="1"/>
              <a:t>Вы</a:t>
            </a:r>
            <a:r>
              <a:rPr lang="en-US" sz="1700" b="1" dirty="0"/>
              <a:t> </a:t>
            </a:r>
            <a:r>
              <a:rPr lang="en-US" sz="1700" b="1" dirty="0" err="1"/>
              <a:t>не</a:t>
            </a:r>
            <a:r>
              <a:rPr lang="en-US" sz="1700" b="1" dirty="0"/>
              <a:t> </a:t>
            </a:r>
            <a:r>
              <a:rPr lang="en-US" sz="1700" b="1" dirty="0" err="1"/>
              <a:t>читаете</a:t>
            </a:r>
            <a:r>
              <a:rPr lang="en-US" sz="1700" b="1" dirty="0"/>
              <a:t> — </a:t>
            </a:r>
            <a:r>
              <a:rPr lang="en-US" sz="1700" b="1" dirty="0" err="1"/>
              <a:t>вы</a:t>
            </a:r>
            <a:r>
              <a:rPr lang="en-US" sz="1700" b="1" dirty="0"/>
              <a:t> </a:t>
            </a:r>
            <a:r>
              <a:rPr lang="en-US" sz="1700" b="1" dirty="0" err="1"/>
              <a:t>действуете</a:t>
            </a:r>
            <a:br>
              <a:rPr lang="en-US" sz="1700" dirty="0"/>
            </a:br>
            <a:r>
              <a:rPr lang="en-US" sz="1700" dirty="0" err="1"/>
              <a:t>Лично</a:t>
            </a:r>
            <a:r>
              <a:rPr lang="en-US" sz="1700" dirty="0"/>
              <a:t> </a:t>
            </a:r>
            <a:r>
              <a:rPr lang="en-US" sz="1700" dirty="0" err="1"/>
              <a:t>выполняете</a:t>
            </a:r>
            <a:r>
              <a:rPr lang="en-US" sz="1700" dirty="0"/>
              <a:t> </a:t>
            </a:r>
            <a:r>
              <a:rPr lang="en-US" sz="1700" dirty="0" err="1"/>
              <a:t>боевые</a:t>
            </a:r>
            <a:r>
              <a:rPr lang="en-US" sz="1700" dirty="0"/>
              <a:t> </a:t>
            </a:r>
            <a:r>
              <a:rPr lang="en-US" sz="1700" dirty="0" err="1"/>
              <a:t>задачи</a:t>
            </a:r>
            <a:r>
              <a:rPr lang="en-US" sz="1700" dirty="0"/>
              <a:t> в </a:t>
            </a:r>
            <a:r>
              <a:rPr lang="en-US" sz="1700" dirty="0" err="1"/>
              <a:t>роли</a:t>
            </a:r>
            <a:r>
              <a:rPr lang="en-US" sz="1700" dirty="0"/>
              <a:t> </a:t>
            </a:r>
            <a:r>
              <a:rPr lang="en-US" sz="1700" dirty="0" err="1"/>
              <a:t>командира</a:t>
            </a:r>
            <a:r>
              <a:rPr lang="en-US" sz="1700" dirty="0"/>
              <a:t> </a:t>
            </a:r>
            <a:r>
              <a:rPr lang="en-US" sz="1700" dirty="0" err="1"/>
              <a:t>подразделения</a:t>
            </a:r>
            <a:endParaRPr lang="en-US" sz="1700" dirty="0"/>
          </a:p>
          <a:p>
            <a:r>
              <a:rPr lang="en-US" sz="1700" b="1" dirty="0" err="1"/>
              <a:t>Вы</a:t>
            </a:r>
            <a:r>
              <a:rPr lang="en-US" sz="1700" b="1" dirty="0"/>
              <a:t> </a:t>
            </a:r>
            <a:r>
              <a:rPr lang="en-US" sz="1700" b="1" dirty="0" err="1"/>
              <a:t>не</a:t>
            </a:r>
            <a:r>
              <a:rPr lang="en-US" sz="1700" b="1" dirty="0"/>
              <a:t> </a:t>
            </a:r>
            <a:r>
              <a:rPr lang="en-US" sz="1700" b="1" dirty="0" err="1"/>
              <a:t>наблюдаете</a:t>
            </a:r>
            <a:r>
              <a:rPr lang="en-US" sz="1700" b="1" dirty="0"/>
              <a:t> — </a:t>
            </a:r>
            <a:r>
              <a:rPr lang="en-US" sz="1700" b="1" dirty="0" err="1"/>
              <a:t>вы</a:t>
            </a:r>
            <a:r>
              <a:rPr lang="en-US" sz="1700" b="1" dirty="0"/>
              <a:t> </a:t>
            </a:r>
            <a:r>
              <a:rPr lang="en-US" sz="1700" b="1" dirty="0" err="1"/>
              <a:t>проживаете</a:t>
            </a:r>
            <a:br>
              <a:rPr lang="en-US" sz="1700" dirty="0"/>
            </a:br>
            <a:r>
              <a:rPr lang="en-US" sz="1700" dirty="0" err="1"/>
              <a:t>Пошаговое</a:t>
            </a:r>
            <a:r>
              <a:rPr lang="en-US" sz="1700" dirty="0"/>
              <a:t> </a:t>
            </a:r>
            <a:r>
              <a:rPr lang="en-US" sz="1700" dirty="0" err="1"/>
              <a:t>воссоздание</a:t>
            </a:r>
            <a:r>
              <a:rPr lang="en-US" sz="1700" dirty="0"/>
              <a:t> </a:t>
            </a:r>
            <a:r>
              <a:rPr lang="en-US" sz="1700" dirty="0" err="1"/>
              <a:t>реальных</a:t>
            </a:r>
            <a:r>
              <a:rPr lang="en-US" sz="1700" dirty="0"/>
              <a:t> </a:t>
            </a:r>
            <a:r>
              <a:rPr lang="en-US" sz="1700" dirty="0" err="1"/>
              <a:t>операций</a:t>
            </a:r>
            <a:r>
              <a:rPr lang="en-US" sz="1700" dirty="0"/>
              <a:t> с </a:t>
            </a:r>
            <a:r>
              <a:rPr lang="en-US" sz="1700" dirty="0" err="1"/>
              <a:t>исторической</a:t>
            </a:r>
            <a:r>
              <a:rPr lang="en-US" sz="1700" dirty="0"/>
              <a:t> </a:t>
            </a:r>
            <a:r>
              <a:rPr lang="en-US" sz="1700" dirty="0" err="1"/>
              <a:t>точностью</a:t>
            </a: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1700" b="1" dirty="0" err="1"/>
              <a:t>Вы</a:t>
            </a:r>
            <a:r>
              <a:rPr lang="en-US" sz="1700" b="1" dirty="0"/>
              <a:t> </a:t>
            </a:r>
            <a:r>
              <a:rPr lang="en-US" sz="1700" b="1" dirty="0" err="1"/>
              <a:t>не</a:t>
            </a:r>
            <a:r>
              <a:rPr lang="en-US" sz="1700" b="1" dirty="0"/>
              <a:t> </a:t>
            </a:r>
            <a:r>
              <a:rPr lang="en-US" sz="1700" b="1" dirty="0" err="1"/>
              <a:t>слышите</a:t>
            </a:r>
            <a:r>
              <a:rPr lang="en-US" sz="1700" b="1" dirty="0"/>
              <a:t> — </a:t>
            </a:r>
            <a:r>
              <a:rPr lang="en-US" sz="1700" b="1" dirty="0" err="1"/>
              <a:t>вы</a:t>
            </a:r>
            <a:r>
              <a:rPr lang="en-US" sz="1700" b="1" dirty="0"/>
              <a:t> </a:t>
            </a:r>
            <a:r>
              <a:rPr lang="en-US" sz="1700" b="1" dirty="0" err="1"/>
              <a:t>погружаетесь</a:t>
            </a:r>
            <a:br>
              <a:rPr lang="en-US" sz="1700" dirty="0"/>
            </a:br>
            <a:r>
              <a:rPr lang="en-US" sz="1700" dirty="0" err="1"/>
              <a:t>Аутентичная</a:t>
            </a:r>
            <a:r>
              <a:rPr lang="en-US" sz="1700" dirty="0"/>
              <a:t> </a:t>
            </a:r>
            <a:r>
              <a:rPr lang="en-US" sz="1700" dirty="0" err="1"/>
              <a:t>атмосфера</a:t>
            </a:r>
            <a:r>
              <a:rPr lang="en-US" sz="1700" dirty="0"/>
              <a:t> </a:t>
            </a:r>
            <a:r>
              <a:rPr lang="en-US" sz="1700" dirty="0" err="1"/>
              <a:t>Афганистана</a:t>
            </a:r>
            <a:r>
              <a:rPr lang="en-US" sz="1700" dirty="0"/>
              <a:t> 1979-1989: </a:t>
            </a:r>
            <a:r>
              <a:rPr lang="en-US" sz="1700" dirty="0" err="1"/>
              <a:t>горные</a:t>
            </a:r>
            <a:r>
              <a:rPr lang="en-US" sz="1700" dirty="0"/>
              <a:t> </a:t>
            </a:r>
            <a:r>
              <a:rPr lang="en-US" sz="1700" dirty="0" err="1"/>
              <a:t>тропы</a:t>
            </a:r>
            <a:r>
              <a:rPr lang="en-US" sz="1700" dirty="0"/>
              <a:t>, </a:t>
            </a:r>
            <a:r>
              <a:rPr lang="en-US" sz="1700" dirty="0" err="1"/>
              <a:t>дух</a:t>
            </a:r>
            <a:r>
              <a:rPr lang="en-US" sz="1700" dirty="0"/>
              <a:t> </a:t>
            </a:r>
            <a:r>
              <a:rPr lang="en-US" sz="1700" dirty="0" err="1"/>
              <a:t>братства</a:t>
            </a:r>
            <a:r>
              <a:rPr lang="en-US" sz="1700" dirty="0"/>
              <a:t>, </a:t>
            </a:r>
            <a:r>
              <a:rPr lang="en-US" sz="1700" dirty="0" err="1"/>
              <a:t>тяжесть</a:t>
            </a:r>
            <a:r>
              <a:rPr lang="en-US" sz="1700" dirty="0"/>
              <a:t> </a:t>
            </a:r>
            <a:r>
              <a:rPr lang="en-US" sz="1700" dirty="0" err="1"/>
              <a:t>выбора</a:t>
            </a:r>
            <a:endParaRPr lang="ru-RU" sz="1900" b="1" dirty="0"/>
          </a:p>
          <a:p>
            <a:r>
              <a:rPr lang="en-US" sz="1900" b="1" dirty="0"/>
              <a:t> </a:t>
            </a:r>
            <a:r>
              <a:rPr lang="en-US" sz="1900" b="1" dirty="0" err="1"/>
              <a:t>Что</a:t>
            </a:r>
            <a:r>
              <a:rPr lang="en-US" sz="1900" b="1" dirty="0"/>
              <a:t> </a:t>
            </a:r>
            <a:r>
              <a:rPr lang="en-US" sz="1900" b="1" dirty="0" err="1"/>
              <a:t>это</a:t>
            </a:r>
            <a:r>
              <a:rPr lang="en-US" sz="1900" b="1" dirty="0"/>
              <a:t> </a:t>
            </a:r>
            <a:r>
              <a:rPr lang="en-US" sz="1900" b="1" dirty="0" err="1"/>
              <a:t>дает</a:t>
            </a:r>
            <a:endParaRPr lang="en-US" sz="1900" b="1" dirty="0"/>
          </a:p>
          <a:p>
            <a:r>
              <a:rPr lang="en-US" sz="1700" b="1" dirty="0" err="1"/>
              <a:t>Понимание</a:t>
            </a:r>
            <a:r>
              <a:rPr lang="en-US" sz="1700" b="1" dirty="0"/>
              <a:t> </a:t>
            </a:r>
            <a:r>
              <a:rPr lang="en-US" sz="1700" b="1" dirty="0" err="1"/>
              <a:t>цены</a:t>
            </a:r>
            <a:r>
              <a:rPr lang="en-US" sz="1700" b="1" dirty="0"/>
              <a:t> </a:t>
            </a:r>
            <a:r>
              <a:rPr lang="en-US" sz="1700" b="1" dirty="0" err="1"/>
              <a:t>подвига</a:t>
            </a:r>
            <a:r>
              <a:rPr lang="en-US" sz="1700" dirty="0"/>
              <a:t> </a:t>
            </a:r>
            <a:r>
              <a:rPr lang="en-US" sz="1700" dirty="0" err="1"/>
              <a:t>через</a:t>
            </a:r>
            <a:r>
              <a:rPr lang="en-US" sz="1700" dirty="0"/>
              <a:t> </a:t>
            </a:r>
            <a:r>
              <a:rPr lang="en-US" sz="1700" dirty="0" err="1"/>
              <a:t>воссоздание</a:t>
            </a:r>
            <a:r>
              <a:rPr lang="en-US" sz="1700" dirty="0"/>
              <a:t> </a:t>
            </a:r>
            <a:r>
              <a:rPr lang="en-US" sz="1700" dirty="0" err="1"/>
              <a:t>реальных</a:t>
            </a:r>
            <a:r>
              <a:rPr lang="en-US" sz="1700" dirty="0"/>
              <a:t> </a:t>
            </a:r>
            <a:r>
              <a:rPr lang="en-US" sz="1700" dirty="0" err="1"/>
              <a:t>событий</a:t>
            </a:r>
            <a:endParaRPr lang="en-US" sz="1700" dirty="0"/>
          </a:p>
          <a:p>
            <a:r>
              <a:rPr lang="en-US" sz="1700" b="1" dirty="0" err="1"/>
              <a:t>Уважение</a:t>
            </a:r>
            <a:r>
              <a:rPr lang="en-US" sz="1700" b="1" dirty="0"/>
              <a:t> к </a:t>
            </a:r>
            <a:r>
              <a:rPr lang="en-US" sz="1700" b="1" dirty="0" err="1"/>
              <a:t>профессионализму</a:t>
            </a:r>
            <a:r>
              <a:rPr lang="en-US" sz="1700" dirty="0"/>
              <a:t> </a:t>
            </a:r>
            <a:r>
              <a:rPr lang="en-US" sz="1700" dirty="0" err="1"/>
              <a:t>солдат</a:t>
            </a:r>
            <a:r>
              <a:rPr lang="en-US" sz="1700" dirty="0"/>
              <a:t> и </a:t>
            </a:r>
            <a:r>
              <a:rPr lang="en-US" sz="1700" dirty="0" err="1"/>
              <a:t>офицеров</a:t>
            </a:r>
            <a:endParaRPr lang="en-US" sz="1700" dirty="0"/>
          </a:p>
          <a:p>
            <a:r>
              <a:rPr lang="en-US" sz="1700" b="1" dirty="0" err="1"/>
              <a:t>Эмоциональную</a:t>
            </a:r>
            <a:r>
              <a:rPr lang="en-US" sz="1700" b="1" dirty="0"/>
              <a:t> </a:t>
            </a:r>
            <a:r>
              <a:rPr lang="en-US" sz="1700" b="1" dirty="0" err="1"/>
              <a:t>связь</a:t>
            </a:r>
            <a:r>
              <a:rPr lang="en-US" sz="1700" dirty="0"/>
              <a:t> с </a:t>
            </a:r>
            <a:r>
              <a:rPr lang="en-US" sz="1700" dirty="0" err="1"/>
              <a:t>историей</a:t>
            </a:r>
            <a:r>
              <a:rPr lang="en-US" sz="1700" dirty="0"/>
              <a:t> </a:t>
            </a:r>
            <a:r>
              <a:rPr lang="en-US" sz="1700" dirty="0" err="1"/>
              <a:t>своей</a:t>
            </a:r>
            <a:r>
              <a:rPr lang="en-US" sz="1700" dirty="0"/>
              <a:t> </a:t>
            </a:r>
            <a:r>
              <a:rPr lang="en-US" sz="1700" dirty="0" err="1"/>
              <a:t>страны</a:t>
            </a: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r="27250"/>
          <a:stretch>
            <a:fillRect/>
          </a:stretch>
        </p:blipFill>
        <p:spPr bwMode="auto">
          <a:xfrm>
            <a:off x="6579909" y="10"/>
            <a:ext cx="56120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6027"/>
            <a:ext cx="3731294" cy="1556955"/>
          </a:xfrm>
        </p:spPr>
        <p:txBody>
          <a:bodyPr anchor="t">
            <a:normAutofit/>
          </a:bodyPr>
          <a:lstStyle/>
          <a:p>
            <a:r>
              <a:rPr lang="ru-RU" b="1" dirty="0"/>
              <a:t> </a:t>
            </a:r>
            <a:r>
              <a:rPr lang="ru-RU" b="1" dirty="0">
                <a:solidFill>
                  <a:schemeClr val="bg1"/>
                </a:solidFill>
              </a:rPr>
              <a:t>Мы создаем новый рынок.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37229" y="1563641"/>
            <a:ext cx="3427283" cy="37307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dirty="0"/>
              <a:t>❌ Обычные игры про войну</a:t>
            </a:r>
          </a:p>
          <a:p>
            <a:pPr marL="0" indent="0">
              <a:buNone/>
            </a:pPr>
            <a:r>
              <a:rPr lang="ru-RU" sz="1900" b="1" dirty="0"/>
              <a:t>World </a:t>
            </a:r>
            <a:r>
              <a:rPr lang="ru-RU" sz="1900" b="1" dirty="0" err="1"/>
              <a:t>of</a:t>
            </a:r>
            <a:r>
              <a:rPr lang="ru-RU" sz="1900" b="1" dirty="0"/>
              <a:t> </a:t>
            </a:r>
            <a:r>
              <a:rPr lang="ru-RU" sz="1900" b="1" dirty="0" err="1"/>
              <a:t>Tanks</a:t>
            </a:r>
            <a:r>
              <a:rPr lang="ru-RU" sz="1900" b="1" dirty="0"/>
              <a:t>, War </a:t>
            </a:r>
            <a:r>
              <a:rPr lang="ru-RU" sz="1900" b="1" dirty="0" err="1"/>
              <a:t>Thunder</a:t>
            </a:r>
            <a:br>
              <a:rPr lang="ru-RU" sz="1900" dirty="0"/>
            </a:br>
            <a:r>
              <a:rPr lang="ru-RU" sz="1900" i="1" dirty="0"/>
              <a:t>«Постреляй в танках»</a:t>
            </a:r>
            <a:br>
              <a:rPr lang="ru-RU" sz="1900" dirty="0"/>
            </a:br>
            <a:r>
              <a:rPr lang="ru-RU" sz="1900" i="1" dirty="0"/>
              <a:t>«Полетай на самолетах»</a:t>
            </a:r>
            <a:br>
              <a:rPr lang="ru-RU" sz="1900" dirty="0"/>
            </a:br>
            <a:r>
              <a:rPr lang="ru-RU" sz="1900" dirty="0"/>
              <a:t>История — как декорация</a:t>
            </a:r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endParaRPr lang="ru-RU" sz="1900" b="1" dirty="0"/>
          </a:p>
          <a:p>
            <a:pPr marL="0" indent="0">
              <a:buNone/>
            </a:pPr>
            <a:r>
              <a:rPr lang="ru-RU" sz="1900" b="1" dirty="0"/>
              <a:t>❌ Сложные симуляторы</a:t>
            </a:r>
          </a:p>
          <a:p>
            <a:pPr marL="0" indent="0">
              <a:buNone/>
            </a:pPr>
            <a:r>
              <a:rPr lang="ru-RU" sz="1900" b="1" dirty="0"/>
              <a:t>ИЛ-2 Штурмовик, Steel Division</a:t>
            </a:r>
            <a:br>
              <a:rPr lang="ru-RU" sz="1900" dirty="0"/>
            </a:br>
            <a:r>
              <a:rPr lang="ru-RU" sz="1900" i="1" dirty="0"/>
              <a:t>«Стань асом за 100 часов»</a:t>
            </a:r>
            <a:br>
              <a:rPr lang="ru-RU" sz="1900" dirty="0"/>
            </a:br>
            <a:r>
              <a:rPr lang="ru-RU" sz="1900" i="1" dirty="0"/>
              <a:t>«Выучи 100 кнопок управления»</a:t>
            </a:r>
            <a:br>
              <a:rPr lang="ru-RU" sz="1900" dirty="0"/>
            </a:br>
            <a:r>
              <a:rPr lang="ru-RU" sz="1900" dirty="0"/>
              <a:t>Только для фанатов жанра</a:t>
            </a:r>
          </a:p>
          <a:p>
            <a:endParaRPr lang="ru-RU" sz="1900" dirty="0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051" y="1091976"/>
            <a:ext cx="3633556" cy="5382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dirty="0"/>
              <a:t>«</a:t>
            </a:r>
            <a:r>
              <a:rPr lang="ru-RU" sz="2600" b="1" dirty="0"/>
              <a:t>Герои Нашего Времени»</a:t>
            </a:r>
          </a:p>
          <a:p>
            <a:pPr marL="0" indent="0">
              <a:buNone/>
            </a:pPr>
            <a:r>
              <a:rPr lang="ru-RU" sz="1900" b="1" dirty="0"/>
              <a:t>История, которую можно потрогать</a:t>
            </a:r>
            <a:endParaRPr lang="ru-RU" sz="1900" dirty="0"/>
          </a:p>
          <a:p>
            <a:pPr marL="0" indent="0">
              <a:lnSpc>
                <a:spcPct val="9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900" dirty="0"/>
              <a:t>🔥 </a:t>
            </a:r>
            <a:r>
              <a:rPr lang="ru-RU" sz="1900" b="1" dirty="0"/>
              <a:t>Не играем в войну — изучаем ее изнутри</a:t>
            </a:r>
            <a:br>
              <a:rPr lang="ru-RU" sz="1900" dirty="0"/>
            </a:br>
            <a:r>
              <a:rPr lang="ru-RU" sz="1900" dirty="0"/>
              <a:t>• Воссоздаем </a:t>
            </a:r>
            <a:r>
              <a:rPr lang="ru-RU" sz="1900" b="1" dirty="0"/>
              <a:t>реальные операции</a:t>
            </a:r>
            <a:r>
              <a:rPr lang="ru-RU" sz="1900" dirty="0"/>
              <a:t> (например, штурм высоты 3234)</a:t>
            </a:r>
            <a:br>
              <a:rPr lang="ru-RU" sz="1900" dirty="0"/>
            </a:br>
            <a:r>
              <a:rPr lang="ru-RU" sz="1900" dirty="0"/>
              <a:t>• Используем </a:t>
            </a:r>
            <a:r>
              <a:rPr lang="ru-RU" sz="1900" b="1" dirty="0"/>
              <a:t>архивные карты Генштаба</a:t>
            </a:r>
            <a:br>
              <a:rPr lang="ru-RU" sz="1900" dirty="0"/>
            </a:br>
            <a:r>
              <a:rPr lang="ru-RU" sz="1900" dirty="0"/>
              <a:t>• Восстанавливаем </a:t>
            </a:r>
            <a:r>
              <a:rPr lang="ru-RU" sz="1900" b="1" dirty="0"/>
              <a:t>тактические решения</a:t>
            </a:r>
            <a:r>
              <a:rPr lang="ru-RU" sz="1900" dirty="0"/>
              <a:t> командиров</a:t>
            </a:r>
          </a:p>
          <a:p>
            <a:pPr marL="0" indent="0">
              <a:lnSpc>
                <a:spcPct val="94000"/>
              </a:lnSpc>
              <a:buNone/>
            </a:pPr>
            <a:r>
              <a:rPr lang="ru-RU" sz="1900" dirty="0"/>
              <a:t>🎯 </a:t>
            </a:r>
            <a:r>
              <a:rPr lang="ru-RU" sz="1900" b="1" dirty="0"/>
              <a:t>Не просто развлечение, а личный опыт</a:t>
            </a:r>
            <a:br>
              <a:rPr lang="ru-RU" sz="1900" dirty="0"/>
            </a:br>
            <a:r>
              <a:rPr lang="ru-RU" sz="1900" dirty="0"/>
              <a:t>• Понимаешь, каково это — принимать решения в бою</a:t>
            </a:r>
            <a:br>
              <a:rPr lang="ru-RU" sz="1900" dirty="0"/>
            </a:br>
            <a:r>
              <a:rPr lang="ru-RU" sz="1900" dirty="0"/>
              <a:t>• Чувствуешь ответственность за своих бойцов</a:t>
            </a:r>
            <a:br>
              <a:rPr lang="ru-RU" sz="1900" dirty="0"/>
            </a:br>
            <a:r>
              <a:rPr lang="ru-RU" sz="1900" dirty="0"/>
              <a:t>• Осознаешь цену подвига не из учебника, а через действие</a:t>
            </a: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0576" y="4078270"/>
            <a:ext cx="36441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F9FAFB"/>
                </a:solidFill>
                <a:effectLst/>
                <a:latin typeface="quote-cjk-patch"/>
              </a:rPr>
              <a:t>Наша позиция:</a:t>
            </a:r>
            <a:br>
              <a:rPr lang="ru-RU" dirty="0"/>
            </a:br>
            <a:r>
              <a:rPr lang="ru-RU" b="0" i="0" dirty="0">
                <a:solidFill>
                  <a:srgbClr val="F9FAFB"/>
                </a:solidFill>
                <a:effectLst/>
                <a:latin typeface="quote-cjk-patch"/>
              </a:rPr>
              <a:t>Мы не конкурируем с играми — мы создаем </a:t>
            </a:r>
            <a:r>
              <a:rPr lang="ru-RU" b="1" i="0" dirty="0">
                <a:solidFill>
                  <a:srgbClr val="F9FAFB"/>
                </a:solidFill>
                <a:effectLst/>
                <a:latin typeface="quote-cjk-patch"/>
              </a:rPr>
              <a:t>живые уроки истории</a:t>
            </a:r>
            <a:r>
              <a:rPr lang="ru-RU" b="0" i="0" dirty="0">
                <a:solidFill>
                  <a:srgbClr val="F9FAFB"/>
                </a:solidFill>
                <a:effectLst/>
                <a:latin typeface="quote-cjk-patch"/>
              </a:rPr>
              <a:t>, где каждый может прикоснуться к прошлому и понять настоящую цену мира.</a:t>
            </a:r>
            <a:endParaRPr lang="ru-RU" dirty="0"/>
          </a:p>
        </p:txBody>
      </p:sp>
      <p:pic>
        <p:nvPicPr>
          <p:cNvPr id="10" name="Picture 2" descr="Россия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3698874"/>
            <a:ext cx="4059050" cy="1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pPr algn="ctr"/>
            <a:r>
              <a:rPr lang="ru-RU" sz="5200" b="1" dirty="0"/>
              <a:t>Рынок и стратегия выхода</a:t>
            </a:r>
            <a:br>
              <a:rPr lang="ru-RU" sz="5200" dirty="0"/>
            </a:br>
            <a:endParaRPr lang="ru-RU" sz="5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📊 Объем целевого рынка</a:t>
            </a:r>
          </a:p>
          <a:p>
            <a:pPr algn="ctr"/>
            <a:r>
              <a:rPr lang="ru-RU" sz="2000" b="1" dirty="0"/>
              <a:t>TAM (общий рынок)</a:t>
            </a:r>
            <a:br>
              <a:rPr lang="ru-RU" sz="2000" dirty="0"/>
            </a:br>
            <a:r>
              <a:rPr lang="ru-RU" sz="2000" dirty="0"/>
              <a:t>163 млрд руб.</a:t>
            </a:r>
            <a:br>
              <a:rPr lang="ru-RU" sz="2000" dirty="0"/>
            </a:br>
            <a:r>
              <a:rPr lang="ru-RU" sz="2000" i="1" dirty="0"/>
              <a:t>Российский рынок игр, 2024</a:t>
            </a:r>
            <a:endParaRPr lang="ru-RU" sz="2000" dirty="0"/>
          </a:p>
          <a:p>
            <a:pPr algn="ctr"/>
            <a:r>
              <a:rPr lang="ru-RU" sz="2000" b="1" dirty="0"/>
              <a:t>SAM (доступный рынок)</a:t>
            </a:r>
            <a:br>
              <a:rPr lang="ru-RU" sz="2000" dirty="0"/>
            </a:br>
            <a:r>
              <a:rPr lang="ru-RU" sz="2000" dirty="0"/>
              <a:t>25 млрд руб.</a:t>
            </a:r>
            <a:br>
              <a:rPr lang="ru-RU" sz="2000" dirty="0"/>
            </a:br>
            <a:r>
              <a:rPr lang="ru-RU" sz="2000" i="1" dirty="0"/>
              <a:t>Образовательные технологии и геймификация</a:t>
            </a:r>
            <a:endParaRPr lang="ru-RU" sz="2000" dirty="0"/>
          </a:p>
          <a:p>
            <a:pPr algn="ctr"/>
            <a:r>
              <a:rPr lang="ru-RU" sz="2000" b="1" dirty="0"/>
              <a:t>SOM (наша цель)</a:t>
            </a:r>
            <a:br>
              <a:rPr lang="ru-RU" sz="2000" dirty="0"/>
            </a:br>
            <a:r>
              <a:rPr lang="ru-RU" sz="2000" dirty="0"/>
              <a:t>120 млн руб.</a:t>
            </a:r>
            <a:br>
              <a:rPr lang="ru-RU" sz="2000" dirty="0"/>
            </a:br>
            <a:r>
              <a:rPr lang="ru-RU" sz="2000" dirty="0"/>
              <a:t>*Выручка к 3-му году работы*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4189" y="2398626"/>
            <a:ext cx="5164645" cy="3730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🎯 План выхода на рынок</a:t>
            </a:r>
          </a:p>
          <a:p>
            <a:pPr marL="0" indent="0" algn="ctr">
              <a:buNone/>
            </a:pPr>
            <a:r>
              <a:rPr lang="ru-RU" sz="2000" b="1" dirty="0"/>
              <a:t>🟢 B2C — игроки</a:t>
            </a:r>
            <a:br>
              <a:rPr lang="ru-RU" sz="2000" dirty="0"/>
            </a:br>
            <a:r>
              <a:rPr lang="ru-RU" sz="2000" dirty="0"/>
              <a:t>• Продажи через </a:t>
            </a:r>
            <a:r>
              <a:rPr lang="ru-RU" sz="2000" dirty="0" err="1"/>
              <a:t>Steam</a:t>
            </a:r>
            <a:r>
              <a:rPr lang="ru-RU" sz="2000" dirty="0"/>
              <a:t>, VK Play</a:t>
            </a:r>
            <a:br>
              <a:rPr lang="ru-RU" sz="2000" dirty="0"/>
            </a:br>
            <a:r>
              <a:rPr lang="ru-RU" sz="2000" dirty="0"/>
              <a:t>• Прямые продажи с сайта</a:t>
            </a:r>
          </a:p>
          <a:p>
            <a:pPr marL="0" indent="0" algn="ctr">
              <a:buNone/>
            </a:pPr>
            <a:r>
              <a:rPr lang="ru-RU" sz="2000" b="1" dirty="0"/>
              <a:t>🔵 B2B — образование</a:t>
            </a:r>
            <a:br>
              <a:rPr lang="ru-RU" sz="2000" dirty="0"/>
            </a:br>
            <a:r>
              <a:rPr lang="ru-RU" sz="2000" dirty="0"/>
              <a:t>• Лицензии для школ и вузов</a:t>
            </a:r>
            <a:br>
              <a:rPr lang="ru-RU" sz="2000" dirty="0"/>
            </a:br>
            <a:r>
              <a:rPr lang="ru-RU" sz="2000" dirty="0"/>
              <a:t>• Корпоративные версии</a:t>
            </a:r>
          </a:p>
          <a:p>
            <a:pPr marL="0" indent="0" algn="ctr">
              <a:buNone/>
            </a:pPr>
            <a:r>
              <a:rPr lang="ru-RU" sz="2000" b="1" dirty="0"/>
              <a:t>🟡 B2G — государство</a:t>
            </a:r>
            <a:br>
              <a:rPr lang="ru-RU" sz="2000" dirty="0"/>
            </a:br>
            <a:r>
              <a:rPr lang="ru-RU" sz="2000" dirty="0"/>
              <a:t>• Программы патриотического воспитания</a:t>
            </a:r>
            <a:br>
              <a:rPr lang="ru-RU" sz="2000" dirty="0"/>
            </a:br>
            <a:r>
              <a:rPr lang="ru-RU" sz="2000" dirty="0"/>
              <a:t>• Региональные контракты</a:t>
            </a:r>
          </a:p>
          <a:p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11292" y="1960774"/>
            <a:ext cx="0" cy="4897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45" y="412390"/>
            <a:ext cx="6830891" cy="575035"/>
          </a:xfrm>
        </p:spPr>
        <p:txBody>
          <a:bodyPr>
            <a:noAutofit/>
          </a:bodyPr>
          <a:lstStyle/>
          <a:p>
            <a:br>
              <a:rPr lang="ru-RU" sz="2800" dirty="0"/>
            </a:br>
            <a:r>
              <a:rPr lang="ru-RU" sz="2800" b="1" dirty="0"/>
              <a:t>Монетизация и финансовые прогнозы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645" y="1223095"/>
            <a:ext cx="4130111" cy="5222515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b="1" dirty="0"/>
              <a:t>💰 Модель монетизации</a:t>
            </a:r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dirty="0"/>
              <a:t>🎮 </a:t>
            </a:r>
            <a:r>
              <a:rPr lang="ru-RU" sz="1500" b="1" dirty="0"/>
              <a:t>B2C - Игроки</a:t>
            </a:r>
            <a:br>
              <a:rPr lang="ru-RU" sz="1500" dirty="0"/>
            </a:br>
            <a:r>
              <a:rPr lang="ru-RU" sz="1500" dirty="0"/>
              <a:t>• Базовая версия: 249 </a:t>
            </a:r>
            <a:r>
              <a:rPr lang="ru-RU" sz="1500" dirty="0" err="1"/>
              <a:t>руб</a:t>
            </a:r>
            <a:br>
              <a:rPr lang="ru-RU" sz="1500" dirty="0"/>
            </a:br>
            <a:r>
              <a:rPr lang="ru-RU" sz="1500" dirty="0"/>
              <a:t>• Расширенная версия: 499 </a:t>
            </a:r>
            <a:r>
              <a:rPr lang="ru-RU" sz="1500" dirty="0" err="1"/>
              <a:t>руб</a:t>
            </a:r>
            <a:endParaRPr lang="ru-RU" sz="1500" dirty="0"/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dirty="0"/>
              <a:t>🏫 </a:t>
            </a:r>
            <a:r>
              <a:rPr lang="ru-RU" sz="1500" b="1" dirty="0"/>
              <a:t>B2B - Образование</a:t>
            </a:r>
            <a:br>
              <a:rPr lang="ru-RU" sz="1500" dirty="0"/>
            </a:br>
            <a:r>
              <a:rPr lang="ru-RU" sz="1500" dirty="0"/>
              <a:t>• Лицензия на школу: от 50 000 </a:t>
            </a:r>
            <a:r>
              <a:rPr lang="ru-RU" sz="1500" dirty="0" err="1"/>
              <a:t>руб</a:t>
            </a:r>
            <a:r>
              <a:rPr lang="ru-RU" sz="1500" dirty="0"/>
              <a:t>/год</a:t>
            </a:r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dirty="0"/>
              <a:t>🇷🇺 </a:t>
            </a:r>
            <a:r>
              <a:rPr lang="ru-RU" sz="1500" b="1" dirty="0"/>
              <a:t>B2G - Государство</a:t>
            </a:r>
            <a:br>
              <a:rPr lang="ru-RU" sz="1500" dirty="0"/>
            </a:br>
            <a:r>
              <a:rPr lang="ru-RU" sz="1500" dirty="0"/>
              <a:t>• Региональная программа: от 2 000 000 </a:t>
            </a:r>
            <a:r>
              <a:rPr lang="ru-RU" sz="1500" dirty="0" err="1"/>
              <a:t>руб</a:t>
            </a:r>
            <a:endParaRPr lang="ru-RU" sz="1500" dirty="0"/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b="1" dirty="0"/>
              <a:t>📈 Финансовые прогнозы </a:t>
            </a:r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dirty="0"/>
              <a:t>📊 </a:t>
            </a:r>
            <a:r>
              <a:rPr lang="ru-RU" sz="1500" b="1" dirty="0"/>
              <a:t>2026</a:t>
            </a:r>
            <a:r>
              <a:rPr lang="ru-RU" sz="1500" dirty="0"/>
              <a:t> - 6.2 млн </a:t>
            </a:r>
            <a:r>
              <a:rPr lang="ru-RU" sz="1500" dirty="0" err="1"/>
              <a:t>руб</a:t>
            </a:r>
            <a:br>
              <a:rPr lang="ru-RU" sz="1500" dirty="0"/>
            </a:br>
            <a:r>
              <a:rPr lang="ru-RU" sz="1500" dirty="0"/>
              <a:t>(25,000 копий)</a:t>
            </a:r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dirty="0"/>
              <a:t>📊 </a:t>
            </a:r>
            <a:r>
              <a:rPr lang="ru-RU" sz="1500" b="1" dirty="0"/>
              <a:t>2027</a:t>
            </a:r>
            <a:r>
              <a:rPr lang="ru-RU" sz="1500" dirty="0"/>
              <a:t> - 25 млн </a:t>
            </a:r>
            <a:r>
              <a:rPr lang="ru-RU" sz="1500" dirty="0" err="1"/>
              <a:t>руб</a:t>
            </a:r>
            <a:br>
              <a:rPr lang="ru-RU" sz="1500" dirty="0"/>
            </a:br>
            <a:r>
              <a:rPr lang="ru-RU" sz="1500" dirty="0"/>
              <a:t>(100,000 копий)</a:t>
            </a:r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dirty="0"/>
              <a:t>📊 </a:t>
            </a:r>
            <a:r>
              <a:rPr lang="ru-RU" sz="1500" b="1" dirty="0"/>
              <a:t>2028</a:t>
            </a:r>
            <a:r>
              <a:rPr lang="ru-RU" sz="1500" dirty="0"/>
              <a:t> - 62 млн </a:t>
            </a:r>
            <a:r>
              <a:rPr lang="ru-RU" sz="1500" dirty="0" err="1"/>
              <a:t>руб</a:t>
            </a:r>
            <a:br>
              <a:rPr lang="ru-RU" sz="1500" dirty="0"/>
            </a:br>
            <a:r>
              <a:rPr lang="ru-RU" sz="1500" dirty="0"/>
              <a:t>(250,000 копий)</a:t>
            </a:r>
          </a:p>
          <a:p>
            <a:pPr>
              <a:lnSpc>
                <a:spcPts val="1500"/>
              </a:lnSpc>
              <a:spcBef>
                <a:spcPts val="1200"/>
              </a:spcBef>
            </a:pPr>
            <a:r>
              <a:rPr lang="ru-RU" sz="1500" b="1" dirty="0"/>
              <a:t>🎯 Ключевые показатели</a:t>
            </a:r>
          </a:p>
          <a:p>
            <a:pPr>
              <a:lnSpc>
                <a:spcPts val="1700"/>
              </a:lnSpc>
              <a:spcBef>
                <a:spcPts val="1200"/>
              </a:spcBef>
            </a:pPr>
            <a:r>
              <a:rPr lang="ru-RU" sz="1500" dirty="0"/>
              <a:t>✅ </a:t>
            </a:r>
            <a:r>
              <a:rPr lang="ru-RU" sz="1500" b="1" dirty="0"/>
              <a:t>Окупаемость:</a:t>
            </a:r>
            <a:r>
              <a:rPr lang="ru-RU" sz="1500" dirty="0"/>
              <a:t> 24-30 месяцев</a:t>
            </a:r>
            <a:br>
              <a:rPr lang="ru-RU" sz="1500" dirty="0"/>
            </a:br>
            <a:r>
              <a:rPr lang="ru-RU" sz="1500" dirty="0"/>
              <a:t>📊 </a:t>
            </a:r>
            <a:r>
              <a:rPr lang="ru-RU" sz="1500" b="1" dirty="0"/>
              <a:t>ROMI:</a:t>
            </a:r>
            <a:r>
              <a:rPr lang="ru-RU" sz="1500" dirty="0"/>
              <a:t> 180% к 2028 году</a:t>
            </a:r>
            <a:br>
              <a:rPr lang="ru-RU" sz="1500" dirty="0"/>
            </a:br>
            <a:r>
              <a:rPr lang="ru-RU" sz="1500" dirty="0"/>
              <a:t>😊 </a:t>
            </a:r>
            <a:r>
              <a:rPr lang="ru-RU" sz="1500" b="1" dirty="0"/>
              <a:t>NPS:</a:t>
            </a:r>
            <a:r>
              <a:rPr lang="ru-RU" sz="1500" dirty="0"/>
              <a:t> 65+ баллов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61" y="1093509"/>
            <a:ext cx="7949939" cy="57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8351689" y="2812445"/>
            <a:ext cx="3476159" cy="288060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4285418" y="2813179"/>
            <a:ext cx="3476159" cy="288060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19147" y="2813179"/>
            <a:ext cx="3476159" cy="288060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26" y="784231"/>
            <a:ext cx="11319417" cy="1469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b="1" dirty="0"/>
              <a:t>Наше ценностное предложение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6656" y="3053921"/>
            <a:ext cx="3126022" cy="2080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srgbClr val="F9FAFB"/>
                </a:solidFill>
                <a:effectLst/>
                <a:latin typeface="quote-cjk-patch"/>
              </a:rPr>
              <a:t>💎 </a:t>
            </a:r>
            <a:r>
              <a:rPr lang="ru-RU" b="1" dirty="0">
                <a:solidFill>
                  <a:schemeClr val="bg1"/>
                </a:solidFill>
                <a:effectLst/>
                <a:latin typeface="quote-cjk-patch"/>
              </a:rPr>
              <a:t>Уникальность проекта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Первый в России пример документальной видеоигры</a:t>
            </a:r>
            <a:b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  <a:t>Мы превращаем архивные документы в увлекательный игровой сюжет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2829" y="3053921"/>
            <a:ext cx="3426342" cy="235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b="1" dirty="0">
                <a:effectLst/>
                <a:latin typeface="quote-cjk-patch"/>
              </a:rPr>
              <a:t>🎮 </a:t>
            </a:r>
            <a:r>
              <a:rPr lang="ru-RU" b="1" dirty="0">
                <a:solidFill>
                  <a:schemeClr val="bg1"/>
                </a:solidFill>
                <a:effectLst/>
                <a:latin typeface="quote-cjk-patch"/>
              </a:rPr>
              <a:t>Что получает пользователь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Вместо скучного урока</a:t>
            </a:r>
            <a: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  <a:t> → </a:t>
            </a: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Погружение в историю</a:t>
            </a:r>
            <a:b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</a:b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Вместо сухих фактов</a:t>
            </a:r>
            <a: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  <a:t> → </a:t>
            </a: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Личный опыт</a:t>
            </a:r>
            <a:b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</a:b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Вместо забытых дат</a:t>
            </a:r>
            <a: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  <a:t> → </a:t>
            </a: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Эмоциональную связь</a:t>
            </a:r>
            <a:endParaRPr lang="ru-RU" b="0" i="0" dirty="0">
              <a:solidFill>
                <a:schemeClr val="bg1"/>
              </a:solidFill>
              <a:effectLst/>
              <a:latin typeface="quote-cjk-patc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3669" y="2915422"/>
            <a:ext cx="3364149" cy="2634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b="1" dirty="0">
                <a:effectLst/>
                <a:latin typeface="quote-cjk-patch"/>
              </a:rPr>
              <a:t>🎯 </a:t>
            </a:r>
            <a:r>
              <a:rPr lang="ru-RU" b="1" dirty="0">
                <a:solidFill>
                  <a:schemeClr val="bg1"/>
                </a:solidFill>
                <a:effectLst/>
                <a:latin typeface="quote-cjk-patch"/>
              </a:rPr>
              <a:t>Ключевая ценность</a:t>
            </a:r>
          </a:p>
          <a:p>
            <a:pPr algn="l">
              <a:spcBef>
                <a:spcPts val="1200"/>
              </a:spcBef>
              <a:buNone/>
            </a:pP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Для молодежи</a:t>
            </a:r>
            <a: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  <a:t> — История становится интересной</a:t>
            </a:r>
            <a:b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</a:b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Для педагогов</a:t>
            </a:r>
            <a: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  <a:t> — Работающий инструмент обучения</a:t>
            </a:r>
            <a:b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</a:br>
            <a:r>
              <a:rPr lang="ru-RU" b="1" i="0" dirty="0">
                <a:solidFill>
                  <a:schemeClr val="bg1"/>
                </a:solidFill>
                <a:effectLst/>
                <a:latin typeface="quote-cjk-patch"/>
              </a:rPr>
              <a:t>Для государства</a:t>
            </a:r>
            <a:r>
              <a:rPr lang="ru-RU" b="0" i="0" dirty="0">
                <a:solidFill>
                  <a:schemeClr val="bg1"/>
                </a:solidFill>
                <a:effectLst/>
                <a:latin typeface="quote-cjk-patch"/>
              </a:rPr>
              <a:t> — Эффективное патриотическое воспитание</a:t>
            </a:r>
          </a:p>
        </p:txBody>
      </p:sp>
      <p:pic>
        <p:nvPicPr>
          <p:cNvPr id="7170" name="Picture 2" descr="Россия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82" y="3501372"/>
            <a:ext cx="3476017" cy="1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оссия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1" y="3428999"/>
            <a:ext cx="3476017" cy="1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Россия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7" y="3428999"/>
            <a:ext cx="3476017" cy="1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7" name="Rectangle 102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50" name="Picture 10" descr="Видео и трейлеры к фильму 9 рота (2005), режиссер: Федор Бондарчук"/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1409" y="2467760"/>
            <a:ext cx="4601184" cy="2057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>
                <a:solidFill>
                  <a:srgbClr val="FFFFFF"/>
                </a:solidFill>
              </a:rPr>
              <a:t>Наш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прогресс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458" y="1365632"/>
            <a:ext cx="5554493" cy="4805463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rgbClr val="FFFFFF"/>
                </a:solidFill>
              </a:rPr>
              <a:t>✅ </a:t>
            </a:r>
            <a:r>
              <a:rPr lang="en-US" sz="7200" b="1" dirty="0" err="1">
                <a:solidFill>
                  <a:srgbClr val="FFFFFF"/>
                </a:solidFill>
              </a:rPr>
              <a:t>Что</a:t>
            </a:r>
            <a:r>
              <a:rPr lang="en-US" sz="7200" b="1" dirty="0">
                <a:solidFill>
                  <a:srgbClr val="FFFFFF"/>
                </a:solidFill>
              </a:rPr>
              <a:t> </a:t>
            </a:r>
            <a:r>
              <a:rPr lang="en-US" sz="7200" b="1" dirty="0" err="1">
                <a:solidFill>
                  <a:srgbClr val="FFFFFF"/>
                </a:solidFill>
              </a:rPr>
              <a:t>уже</a:t>
            </a:r>
            <a:r>
              <a:rPr lang="en-US" sz="7200" b="1" dirty="0">
                <a:solidFill>
                  <a:srgbClr val="FFFFFF"/>
                </a:solidFill>
              </a:rPr>
              <a:t> </a:t>
            </a:r>
            <a:r>
              <a:rPr lang="en-US" sz="7200" b="1" dirty="0" err="1">
                <a:solidFill>
                  <a:srgbClr val="FFFFFF"/>
                </a:solidFill>
              </a:rPr>
              <a:t>сделано</a:t>
            </a:r>
            <a:endParaRPr lang="en-US" sz="7200" b="1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FFFFFF"/>
                </a:solidFill>
              </a:rPr>
              <a:t>• </a:t>
            </a:r>
            <a:r>
              <a:rPr lang="en-US" sz="7200" b="1" dirty="0" err="1">
                <a:solidFill>
                  <a:srgbClr val="FFFFFF"/>
                </a:solidFill>
              </a:rPr>
              <a:t>Сюжет</a:t>
            </a:r>
            <a:r>
              <a:rPr lang="en-US" sz="7200" dirty="0">
                <a:solidFill>
                  <a:srgbClr val="FFFFFF"/>
                </a:solidFill>
              </a:rPr>
              <a:t> — </a:t>
            </a:r>
            <a:r>
              <a:rPr lang="en-US" sz="7200" dirty="0" err="1">
                <a:solidFill>
                  <a:srgbClr val="FFFFFF"/>
                </a:solidFill>
              </a:rPr>
              <a:t>полностью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готов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 </a:t>
            </a:r>
            <a:r>
              <a:rPr lang="en-US" sz="7200" b="1" dirty="0" err="1">
                <a:solidFill>
                  <a:srgbClr val="FFFFFF"/>
                </a:solidFill>
              </a:rPr>
              <a:t>Карты</a:t>
            </a:r>
            <a:r>
              <a:rPr lang="en-US" sz="7200" dirty="0">
                <a:solidFill>
                  <a:srgbClr val="FFFFFF"/>
                </a:solidFill>
              </a:rPr>
              <a:t> — </a:t>
            </a:r>
            <a:r>
              <a:rPr lang="en-US" sz="7200" dirty="0" err="1">
                <a:solidFill>
                  <a:srgbClr val="FFFFFF"/>
                </a:solidFill>
              </a:rPr>
              <a:t>готовы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прототипы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моделей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 </a:t>
            </a:r>
            <a:r>
              <a:rPr lang="en-US" sz="7200" b="1" dirty="0" err="1">
                <a:solidFill>
                  <a:srgbClr val="FFFFFF"/>
                </a:solidFill>
              </a:rPr>
              <a:t>Концепция</a:t>
            </a:r>
            <a:r>
              <a:rPr lang="en-US" sz="7200" dirty="0">
                <a:solidFill>
                  <a:srgbClr val="FFFFFF"/>
                </a:solidFill>
              </a:rPr>
              <a:t> — </a:t>
            </a:r>
            <a:r>
              <a:rPr lang="en-US" sz="7200" dirty="0" err="1">
                <a:solidFill>
                  <a:srgbClr val="FFFFFF"/>
                </a:solidFill>
              </a:rPr>
              <a:t>полностью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утверждена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 </a:t>
            </a:r>
            <a:r>
              <a:rPr lang="en-US" sz="7200" b="1" dirty="0" err="1">
                <a:solidFill>
                  <a:srgbClr val="FFFFFF"/>
                </a:solidFill>
              </a:rPr>
              <a:t>Архивные</a:t>
            </a:r>
            <a:r>
              <a:rPr lang="en-US" sz="7200" b="1" dirty="0">
                <a:solidFill>
                  <a:srgbClr val="FFFFFF"/>
                </a:solidFill>
              </a:rPr>
              <a:t> </a:t>
            </a:r>
            <a:r>
              <a:rPr lang="en-US" sz="7200" b="1" dirty="0" err="1">
                <a:solidFill>
                  <a:srgbClr val="FFFFFF"/>
                </a:solidFill>
              </a:rPr>
              <a:t>материалы</a:t>
            </a:r>
            <a:r>
              <a:rPr lang="en-US" sz="7200" dirty="0">
                <a:solidFill>
                  <a:srgbClr val="FFFFFF"/>
                </a:solidFill>
              </a:rPr>
              <a:t> — </a:t>
            </a:r>
            <a:r>
              <a:rPr lang="en-US" sz="7200" dirty="0" err="1">
                <a:solidFill>
                  <a:srgbClr val="FFFFFF"/>
                </a:solidFill>
              </a:rPr>
              <a:t>собраны</a:t>
            </a:r>
            <a:r>
              <a:rPr lang="en-US" sz="7200" dirty="0">
                <a:solidFill>
                  <a:srgbClr val="FFFFFF"/>
                </a:solidFill>
              </a:rPr>
              <a:t> и </a:t>
            </a:r>
            <a:r>
              <a:rPr lang="en-US" sz="7200" dirty="0" err="1">
                <a:solidFill>
                  <a:srgbClr val="FFFFFF"/>
                </a:solidFill>
              </a:rPr>
              <a:t>систематизированы</a:t>
            </a:r>
            <a:endParaRPr lang="en-US" sz="7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rgbClr val="FFFFFF"/>
                </a:solidFill>
              </a:rPr>
              <a:t>🎯 </a:t>
            </a:r>
            <a:r>
              <a:rPr lang="en-US" sz="7200" b="1" dirty="0" err="1">
                <a:solidFill>
                  <a:srgbClr val="FFFFFF"/>
                </a:solidFill>
              </a:rPr>
              <a:t>Ближайшие</a:t>
            </a:r>
            <a:r>
              <a:rPr lang="en-US" sz="7200" b="1" dirty="0">
                <a:solidFill>
                  <a:srgbClr val="FFFFFF"/>
                </a:solidFill>
              </a:rPr>
              <a:t> </a:t>
            </a:r>
            <a:r>
              <a:rPr lang="en-US" sz="7200" b="1" dirty="0" err="1">
                <a:solidFill>
                  <a:srgbClr val="FFFFFF"/>
                </a:solidFill>
              </a:rPr>
              <a:t>цели</a:t>
            </a:r>
            <a:endParaRPr lang="en-US" sz="7200" b="1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rgbClr val="FFFFFF"/>
                </a:solidFill>
              </a:rPr>
              <a:t>2025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Создание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игрового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прототипа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Разработка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базовых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игровых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механик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Тестирование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игрового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процесса</a:t>
            </a:r>
            <a:endParaRPr lang="en-US" sz="7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rgbClr val="FFFFFF"/>
                </a:solidFill>
              </a:rPr>
              <a:t>2026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Запуск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бета-тестирования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Привлечение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первых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партнёров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Подготовка</a:t>
            </a:r>
            <a:r>
              <a:rPr lang="en-US" sz="7200" dirty="0">
                <a:solidFill>
                  <a:srgbClr val="FFFFFF"/>
                </a:solidFill>
              </a:rPr>
              <a:t> к </a:t>
            </a:r>
            <a:r>
              <a:rPr lang="en-US" sz="7200" dirty="0" err="1">
                <a:solidFill>
                  <a:srgbClr val="FFFFFF"/>
                </a:solidFill>
              </a:rPr>
              <a:t>коммерческому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релизу</a:t>
            </a:r>
            <a:endParaRPr lang="en-US" sz="7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7200" b="1" dirty="0">
                <a:solidFill>
                  <a:srgbClr val="FFFFFF"/>
                </a:solidFill>
              </a:rPr>
              <a:t>📈 </a:t>
            </a:r>
            <a:r>
              <a:rPr lang="en-US" sz="7200" b="1" dirty="0" err="1">
                <a:solidFill>
                  <a:srgbClr val="FFFFFF"/>
                </a:solidFill>
              </a:rPr>
              <a:t>Перспективы</a:t>
            </a:r>
            <a:endParaRPr lang="en-US" sz="7200" b="1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Доработка</a:t>
            </a:r>
            <a:r>
              <a:rPr lang="en-US" sz="7200" dirty="0">
                <a:solidFill>
                  <a:srgbClr val="FFFFFF"/>
                </a:solidFill>
              </a:rPr>
              <a:t> и </a:t>
            </a:r>
            <a:r>
              <a:rPr lang="en-US" sz="7200" dirty="0" err="1">
                <a:solidFill>
                  <a:srgbClr val="FFFFFF"/>
                </a:solidFill>
              </a:rPr>
              <a:t>полировка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игрового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процесса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Создание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дополнительного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контента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7200" dirty="0">
                <a:solidFill>
                  <a:srgbClr val="FFFFFF"/>
                </a:solidFill>
              </a:rPr>
              <a:t>• </a:t>
            </a:r>
            <a:r>
              <a:rPr lang="en-US" sz="7200" dirty="0" err="1">
                <a:solidFill>
                  <a:srgbClr val="FFFFFF"/>
                </a:solidFill>
              </a:rPr>
              <a:t>Масштабирование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проекта</a:t>
            </a:r>
            <a:endParaRPr lang="en-US" sz="72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724</Words>
  <Application>Microsoft Office PowerPoint</Application>
  <PresentationFormat>Широкоэкранный</PresentationFormat>
  <Paragraphs>69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quote-cjk-patch</vt:lpstr>
      <vt:lpstr>Тема Office</vt:lpstr>
      <vt:lpstr>Герои Нашего Времени</vt:lpstr>
      <vt:lpstr>Герои Нашего Времени</vt:lpstr>
      <vt:lpstr>ПРОБЛЕМА И ЦЕЛЕВАЯ АУДИТОРИЯ</vt:lpstr>
      <vt:lpstr>Наше решение</vt:lpstr>
      <vt:lpstr> Мы создаем новый рынок.</vt:lpstr>
      <vt:lpstr>Рынок и стратегия выхода </vt:lpstr>
      <vt:lpstr> Монетизация и финансовые прогнозы</vt:lpstr>
      <vt:lpstr>Наше ценностное предложение </vt:lpstr>
      <vt:lpstr>Наш прогресс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365 ProPlus</dc:creator>
  <cp:lastModifiedBy>365 ProPlus</cp:lastModifiedBy>
  <cp:revision>7</cp:revision>
  <dcterms:created xsi:type="dcterms:W3CDTF">2025-10-22T16:17:00Z</dcterms:created>
  <dcterms:modified xsi:type="dcterms:W3CDTF">2025-10-22T20:21:00Z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42E04F230B5C4B99A7B5709C8CCB93EF_12</vt:lpwstr>
  </property>
  <property fmtid="{D5CDD505-2E9C-101B-9397-08002B2CF9AE}" pid="3" name="KSOProductBuildVer">
    <vt:lpwstr>1049-12.2.0.22549</vt:lpwstr>
  </property>
</Properties>
</file>