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73" r:id="rId7"/>
    <p:sldId id="272" r:id="rId8"/>
    <p:sldId id="269" r:id="rId9"/>
    <p:sldId id="270" r:id="rId10"/>
    <p:sldId id="271" r:id="rId11"/>
    <p:sldId id="262" r:id="rId12"/>
    <p:sldId id="263" r:id="rId13"/>
    <p:sldId id="264" r:id="rId14"/>
    <p:sldId id="274" r:id="rId15"/>
    <p:sldId id="275" r:id="rId16"/>
    <p:sldId id="265" r:id="rId17"/>
    <p:sldId id="276" r:id="rId18"/>
    <p:sldId id="278" r:id="rId19"/>
    <p:sldId id="279" r:id="rId20"/>
    <p:sldId id="277" r:id="rId21"/>
    <p:sldId id="267" r:id="rId22"/>
    <p:sldId id="268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5D9E52-9733-C44D-5DE5-10798842E662}" v="30" dt="2024-11-22T17:13:33.468"/>
    <p1510:client id="{489D11E3-F32D-07E4-5D9C-6EB313A526A7}" v="153" dt="2024-11-22T16:58:25.574"/>
    <p1510:client id="{777D1396-1505-0173-77C8-CC88E0B11449}" v="305" dt="2024-11-22T11:03:43.471"/>
    <p1510:client id="{9F549CC1-75A5-723C-F3AB-3769DE488690}" v="418" dt="2024-11-23T06:18:41.050"/>
    <p1510:client id="{A41E4041-13D8-0295-F087-3BEA31C65832}" v="1168" dt="2024-11-23T07:32:04.216"/>
    <p1510:client id="{E6EC7253-6B45-3E50-9BE8-97B846590A5D}" v="4546" dt="2024-11-23T06:59:03.4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5bf51c69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5bf51c69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0350" y="54693"/>
            <a:ext cx="9132921" cy="199953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r>
              <a:rPr lang="ru" sz="3600"/>
              <a:t> </a:t>
            </a:r>
            <a:endParaRPr lang="ru-RU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88214" y="271093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ru" sz="2000">
                <a:solidFill>
                  <a:schemeClr val="tx1"/>
                </a:solidFill>
                <a:latin typeface="Helvetica Neue"/>
              </a:rPr>
              <a:t>ФГБОУ ВО "Новосибирский государственный университет экономики и управления "НИНХ"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tx1"/>
                </a:solidFill>
              </a:rPr>
              <a:t>Инициативная разработка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64DBA7-E2DD-7D89-683F-6EABCDD76735}"/>
              </a:ext>
            </a:extLst>
          </p:cNvPr>
          <p:cNvSpPr txBox="1"/>
          <p:nvPr/>
        </p:nvSpPr>
        <p:spPr>
          <a:xfrm>
            <a:off x="130628" y="138792"/>
            <a:ext cx="8841921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/>
              <a:t>Компьютерная игра </a:t>
            </a:r>
            <a:r>
              <a:rPr lang="ru-RU" sz="2800" err="1"/>
              <a:t>Fight</a:t>
            </a:r>
            <a:r>
              <a:rPr lang="ru-RU" sz="2800"/>
              <a:t> </a:t>
            </a:r>
            <a:r>
              <a:rPr lang="ru-RU" sz="2800" err="1"/>
              <a:t>step</a:t>
            </a:r>
          </a:p>
          <a:p>
            <a:pPr algn="ctr"/>
            <a:endParaRPr lang="ru-RU" sz="2000">
              <a:solidFill>
                <a:schemeClr val="tx1"/>
              </a:solidFill>
            </a:endParaRPr>
          </a:p>
          <a:p>
            <a:pPr algn="ctr"/>
            <a:r>
              <a:rPr lang="ru-RU" sz="2000">
                <a:solidFill>
                  <a:schemeClr val="tx1"/>
                </a:solidFill>
                <a:latin typeface="Helvetica Neue"/>
              </a:rPr>
              <a:t>Промежуточные результаты </a:t>
            </a:r>
            <a:br>
              <a:rPr lang="ru-RU" sz="2000">
                <a:latin typeface="Helvetica Neue"/>
              </a:rPr>
            </a:br>
            <a:r>
              <a:rPr lang="ru-RU" sz="2000">
                <a:solidFill>
                  <a:schemeClr val="tx1"/>
                </a:solidFill>
                <a:latin typeface="Helvetica Neue"/>
              </a:rPr>
              <a:t>этапа «Разработка»</a:t>
            </a:r>
            <a:endParaRPr lang="ru-RU" sz="2000">
              <a:solidFill>
                <a:schemeClr val="tx1"/>
              </a:solidFill>
            </a:endParaRPr>
          </a:p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77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ru-RU"/>
              <a:t>Наши пользователи - это люди от 18 до 28 лет, являющиеся студентами, совмещающими работу и учёбу, работники нижнего и среднего звена. ЦА зарабатывает в среднем 22.500р и готова тратить на игры в среднем 800р.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ru-RU"/>
              <a:t>Проблемы пользователя: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Я, будучи работающим человеком, хочу расслабиться и отдохнуть 2 часа перед сном, выбирая на эту работу видеоигры. 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получить много разных эмоций за определённый (желательно короткий) промежуток времени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не чувствовать себя одиноким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почувствовать себя важным 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исследовать и открывать что-то новое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получать новый опыт, пробовать что-то новое, комбинировать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преодолевать и побеждать и делать это красиво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делать то, что нельзя в жизни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AutoNum type="arabicPeriod"/>
            </a:pPr>
            <a:r>
              <a:rPr lang="ru-RU"/>
              <a:t>Я хочу показать всем, что я </a:t>
            </a:r>
            <a:r>
              <a:rPr lang="ru-RU" err="1"/>
              <a:t>скилловый</a:t>
            </a:r>
            <a:r>
              <a:rPr lang="ru-RU"/>
              <a:t> игрок. Я хочу доминировать над другими 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indent="0"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ru-RU"/>
              <a:t>Мы решили сосредоточиться на нескольких из этих проблем, чтобы не делать "что-то для каждого" и не вступать в конкуренцию с гигантами индустрии.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/>
              <a:t>А именно на: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SzPts val="1100"/>
              <a:buAutoNum type="arabicPeriod"/>
            </a:pPr>
            <a:r>
              <a:rPr lang="ru-RU"/>
              <a:t>Я хочу расслабиться, играя в игры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SzPts val="1100"/>
              <a:buAutoNum type="arabicPeriod"/>
            </a:pPr>
            <a:r>
              <a:rPr lang="ru-RU"/>
              <a:t>Я хочу получать новый опыт, пробуя что-то новое и комбинируя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  <a:buSzPts val="1100"/>
              <a:buAutoNum type="arabicPeriod"/>
            </a:pPr>
            <a:r>
              <a:rPr lang="ru-RU"/>
              <a:t>Я хочу преодолевать и побеждать и делать это красиво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/>
              <a:t>Исходя из имеющихся ресурсов и возможностей нашей команды, нашей экономической модели посильное нам решение проблем пользователя мы видим в смешивании жанров для получения уникального игрового опыта.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/>
              <a:t>Мы решили смешать карточные игры и слешеры. а также построить </a:t>
            </a:r>
            <a:r>
              <a:rPr lang="ru-RU" err="1"/>
              <a:t>геймплейную</a:t>
            </a:r>
            <a:r>
              <a:rPr lang="ru-RU"/>
              <a:t> петлю так, чтобы на разных участках игры пользователь чередовал расслабленный и активный геймплей ("</a:t>
            </a:r>
            <a:r>
              <a:rPr lang="ru-RU" err="1"/>
              <a:t>Геймплейные</a:t>
            </a:r>
            <a:r>
              <a:rPr lang="ru-RU"/>
              <a:t> качели") </a:t>
            </a:r>
            <a:endParaRPr lang="ru-RU">
              <a:solidFill>
                <a:srgbClr val="000000"/>
              </a:solidFill>
            </a:endParaRP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35113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Пользовательский сценарий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924021" y="1152475"/>
            <a:ext cx="675711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Рисунок 1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6B482C05-F789-015D-EB10-0309F49D1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10" y="923254"/>
            <a:ext cx="6756225" cy="36439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34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Установлен консенсус по основным механикам и утверждён дизайн-документ.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Создано несколько концепт-артов по игре.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Улучшена графика прошлого прототипа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Сделана арт-визуализация нескольких основных </a:t>
            </a:r>
            <a:r>
              <a:rPr lang="ru" err="1">
                <a:solidFill>
                  <a:schemeClr val="dk1"/>
                </a:solidFill>
              </a:rPr>
              <a:t>геймплейных</a:t>
            </a:r>
            <a:r>
              <a:rPr lang="ru">
                <a:solidFill>
                  <a:schemeClr val="dk1"/>
                </a:solidFill>
              </a:rPr>
              <a:t> механик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В процессе создание видеоролика с визуализацией геймплея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В процессе запуск </a:t>
            </a:r>
            <a:r>
              <a:rPr lang="ru" err="1">
                <a:solidFill>
                  <a:schemeClr val="dk1"/>
                </a:solidFill>
              </a:rPr>
              <a:t>пабликов</a:t>
            </a:r>
            <a:r>
              <a:rPr lang="ru">
                <a:solidFill>
                  <a:schemeClr val="dk1"/>
                </a:solidFill>
              </a:rPr>
              <a:t> и страниц проекта в различных соцсетях (VK, </a:t>
            </a:r>
            <a:r>
              <a:rPr lang="ru" err="1">
                <a:solidFill>
                  <a:schemeClr val="dk1"/>
                </a:solidFill>
              </a:rPr>
              <a:t>Telegram</a:t>
            </a:r>
            <a:r>
              <a:rPr lang="ru">
                <a:solidFill>
                  <a:schemeClr val="dk1"/>
                </a:solidFill>
              </a:rPr>
              <a:t>, X, </a:t>
            </a:r>
            <a:r>
              <a:rPr lang="ru" err="1">
                <a:solidFill>
                  <a:schemeClr val="dk1"/>
                </a:solidFill>
              </a:rPr>
              <a:t>Reddit</a:t>
            </a:r>
            <a:r>
              <a:rPr lang="ru">
                <a:solidFill>
                  <a:schemeClr val="dk1"/>
                </a:solidFill>
              </a:rPr>
              <a:t>)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ru">
                <a:solidFill>
                  <a:schemeClr val="dk1"/>
                </a:solidFill>
              </a:rPr>
              <a:t>В процессе создания и утверждения сценарий проекта</a:t>
            </a:r>
          </a:p>
          <a:p>
            <a:pPr marL="0" indent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-RU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 (Что есть сейчас?)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D67E5-0B3E-24D9-9571-62B8D557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Нулевой прототип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E96AC5-BDD3-9C36-F5A2-CF5AE3EFB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1797683" cy="34164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/>
              <a:t>Нулевой прототип был линейным 2д файтингом со </a:t>
            </a:r>
            <a:r>
              <a:rPr lang="ru-RU" err="1"/>
              <a:t>слешерной</a:t>
            </a:r>
            <a:r>
              <a:rPr lang="ru-RU"/>
              <a:t> системой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После проведения JTBD исследования был сильно переработан</a:t>
            </a:r>
          </a:p>
        </p:txBody>
      </p:sp>
      <p:pic>
        <p:nvPicPr>
          <p:cNvPr id="4" name="Рисунок 3" descr="Изображение выглядит как текст, графический дизайн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2EBF4A0F-3C0D-A7A2-5970-A83298220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572" y="2575698"/>
            <a:ext cx="3418610" cy="1997549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Анимация, Вымышленный персонаж, аниме&#10;&#10;Автоматически созданное описание">
            <a:extLst>
              <a:ext uri="{FF2B5EF4-FFF2-40B4-BE49-F238E27FC236}">
                <a16:creationId xmlns:a16="http://schemas.microsoft.com/office/drawing/2014/main" id="{CE8E0B16-1839-FCEF-7A54-19A02F536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173" y="1485900"/>
            <a:ext cx="2057400" cy="30861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графический дизайн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8ED4933-11AF-DC7C-A6E3-4187CD49A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573" y="902762"/>
            <a:ext cx="2888673" cy="167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06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D0641-C744-518E-EB2A-D180A7C0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Первый прототип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652C98-BE4D-A14D-FFE9-223BBB2D1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2792202" cy="3416400"/>
          </a:xfrm>
        </p:spPr>
        <p:txBody>
          <a:bodyPr/>
          <a:lstStyle/>
          <a:p>
            <a:pPr marL="139700" indent="0">
              <a:buNone/>
            </a:pPr>
            <a:r>
              <a:rPr lang="ru-RU"/>
              <a:t>На рисунке представлен первый прототип проекта</a:t>
            </a:r>
          </a:p>
        </p:txBody>
      </p:sp>
      <p:pic>
        <p:nvPicPr>
          <p:cNvPr id="5" name="Рисунок 4" descr="Изображение выглядит как Компьютерная игра, снимок экрана, Программное обеспечение для видеоигр, Стратегическая видеоигра&#10;&#10;Автоматически созданное описание">
            <a:extLst>
              <a:ext uri="{FF2B5EF4-FFF2-40B4-BE49-F238E27FC236}">
                <a16:creationId xmlns:a16="http://schemas.microsoft.com/office/drawing/2014/main" id="{ED4AADDB-29CB-7AF5-7287-6E524E521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522" y="1552293"/>
            <a:ext cx="5531688" cy="31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E346D-6442-44A6-32AB-0A398357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Арт-визуализация геймплея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9530D8-25F6-2565-7EE0-433AE6DB5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2457929" cy="3416400"/>
          </a:xfrm>
        </p:spPr>
        <p:txBody>
          <a:bodyPr/>
          <a:lstStyle/>
          <a:p>
            <a:pPr marL="139700" indent="0">
              <a:buNone/>
            </a:pPr>
            <a:r>
              <a:rPr lang="ru-RU"/>
              <a:t>На рисунке представлена основная боевая механика:</a:t>
            </a:r>
          </a:p>
          <a:p>
            <a:pPr marL="139700" indent="0">
              <a:lnSpc>
                <a:spcPct val="114999"/>
              </a:lnSpc>
              <a:buNone/>
            </a:pPr>
            <a:endParaRPr lang="ru-RU"/>
          </a:p>
          <a:p>
            <a:pPr marL="139700" indent="0">
              <a:lnSpc>
                <a:spcPct val="114999"/>
              </a:lnSpc>
              <a:buNone/>
            </a:pPr>
            <a:r>
              <a:rPr lang="ru-RU"/>
              <a:t>В зависимости от выбранной вами комбинации карт (до 3 карт) различных цветов выбранный вами юнит совершает различные действия </a:t>
            </a:r>
          </a:p>
        </p:txBody>
      </p:sp>
      <p:pic>
        <p:nvPicPr>
          <p:cNvPr id="5" name="Рисунок 4" descr="Изображение выглядит как снимок экрана, поезд, в помещении, свет&#10;&#10;Автоматически созданное описание">
            <a:extLst>
              <a:ext uri="{FF2B5EF4-FFF2-40B4-BE49-F238E27FC236}">
                <a16:creationId xmlns:a16="http://schemas.microsoft.com/office/drawing/2014/main" id="{837CA3DD-1BBB-AD47-4D6D-6A60DC79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075" y="1285875"/>
            <a:ext cx="5704217" cy="317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5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D0D2-8FFC-A604-2FE0-40A87318A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Арт-визуализация геймплея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A2CEF2-F6EA-E4F7-1048-6A27D6DBB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1746250" cy="3416400"/>
          </a:xfrm>
        </p:spPr>
        <p:txBody>
          <a:bodyPr/>
          <a:lstStyle/>
          <a:p>
            <a:pPr marL="139700" indent="0">
              <a:buNone/>
            </a:pPr>
            <a:r>
              <a:rPr lang="ru-RU" err="1"/>
              <a:t>Слешерные</a:t>
            </a:r>
            <a:r>
              <a:rPr lang="ru-RU"/>
              <a:t> элементы представлены в визуализации атак </a:t>
            </a:r>
          </a:p>
        </p:txBody>
      </p:sp>
      <p:pic>
        <p:nvPicPr>
          <p:cNvPr id="5" name="Рисунок 4" descr="Изображение выглядит как мультфильм, фигурка, статуэтка, Компьютерная игра&#10;&#10;Автоматически созданное описание">
            <a:extLst>
              <a:ext uri="{FF2B5EF4-FFF2-40B4-BE49-F238E27FC236}">
                <a16:creationId xmlns:a16="http://schemas.microsoft.com/office/drawing/2014/main" id="{61408771-665D-1C2F-F3CC-9356C1B7C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103" y="1156478"/>
            <a:ext cx="6103188" cy="34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46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29B80-8A72-9718-32AC-1083A15D6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Дополнительные материалы и концепт-арты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43E3B8-06DE-B1C1-A8E1-4E5C56A85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4197011"/>
            <a:ext cx="8519945" cy="745936"/>
          </a:xfrm>
        </p:spPr>
        <p:txBody>
          <a:bodyPr>
            <a:normAutofit/>
          </a:bodyPr>
          <a:lstStyle/>
          <a:p>
            <a:pPr marL="139700" indent="0" algn="ctr">
              <a:buNone/>
            </a:pPr>
            <a:r>
              <a:rPr lang="ru-RU"/>
              <a:t>Они нужны как контент для ведения в последствии </a:t>
            </a:r>
            <a:r>
              <a:rPr lang="ru-RU" err="1"/>
              <a:t>пабликов</a:t>
            </a:r>
            <a:r>
              <a:rPr lang="ru-RU"/>
              <a:t> и страниц проекта в различных соцсетях</a:t>
            </a:r>
          </a:p>
        </p:txBody>
      </p:sp>
      <p:pic>
        <p:nvPicPr>
          <p:cNvPr id="5" name="Рисунок 4" descr="Изображение выглядит как игрушка, робот, фигур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B14CFCB-63E0-2A76-5BF4-4AB3D2D00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199" y="1150858"/>
            <a:ext cx="4000501" cy="2717092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игрушка, фигурка, оружие&#10;&#10;Автоматически созданное описание">
            <a:extLst>
              <a:ext uri="{FF2B5EF4-FFF2-40B4-BE49-F238E27FC236}">
                <a16:creationId xmlns:a16="http://schemas.microsoft.com/office/drawing/2014/main" id="{BFF53CEE-ADD6-A2E0-90B1-A809B89AA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45" y="1215736"/>
            <a:ext cx="2337955" cy="2774374"/>
          </a:xfrm>
          <a:prstGeom prst="rect">
            <a:avLst/>
          </a:prstGeom>
        </p:spPr>
      </p:pic>
      <p:pic>
        <p:nvPicPr>
          <p:cNvPr id="7" name="Рисунок 6" descr="Изображение выглядит как оружие, зарисов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AC199B8-7AD3-3E72-4066-41C54F093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668" y="1153391"/>
            <a:ext cx="2815938" cy="283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18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ru"/>
              <a:t>Результаты пользовательского тестирования</a:t>
            </a: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Clr>
                <a:srgbClr val="000000"/>
              </a:buClr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Было проведено </a:t>
            </a:r>
            <a:r>
              <a:rPr lang="ru-RU" err="1">
                <a:solidFill>
                  <a:schemeClr val="tx1"/>
                </a:solidFill>
              </a:rPr>
              <a:t>Jobs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 err="1">
                <a:solidFill>
                  <a:schemeClr val="tx1"/>
                </a:solidFill>
              </a:rPr>
              <a:t>to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 err="1">
                <a:solidFill>
                  <a:schemeClr val="tx1"/>
                </a:solidFill>
              </a:rPr>
              <a:t>be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 err="1">
                <a:solidFill>
                  <a:schemeClr val="tx1"/>
                </a:solidFill>
              </a:rPr>
              <a:t>Done</a:t>
            </a:r>
            <a:r>
              <a:rPr lang="ru-RU">
                <a:solidFill>
                  <a:schemeClr val="tx1"/>
                </a:solidFill>
              </a:rPr>
              <a:t> исследование на выборке в 20 человек среди которых были выявлены вышеописанные проблемы пользователей, их требования к механикам и графике.</a:t>
            </a:r>
          </a:p>
          <a:p>
            <a:pPr marL="0" indent="0">
              <a:lnSpc>
                <a:spcPct val="114999"/>
              </a:lnSpc>
              <a:buSzPts val="1100"/>
              <a:buNone/>
            </a:pPr>
            <a:endParaRPr lang="ru-RU">
              <a:solidFill>
                <a:schemeClr val="tx1"/>
              </a:solidFill>
            </a:endParaRPr>
          </a:p>
          <a:p>
            <a:pPr marL="0" indent="0">
              <a:lnSpc>
                <a:spcPct val="114999"/>
              </a:lnSpc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Было проведено тестирование первого прототипа на 4 людях. Получена обратная связь, на основе которой был создан нынешний второй прототип</a:t>
            </a:r>
          </a:p>
          <a:p>
            <a:pPr marL="0" indent="0">
              <a:lnSpc>
                <a:spcPct val="114999"/>
              </a:lnSpc>
              <a:buSzPts val="1100"/>
              <a:buNone/>
            </a:pPr>
            <a:endParaRPr lang="ru-RU">
              <a:solidFill>
                <a:schemeClr val="tx1"/>
              </a:solidFill>
            </a:endParaRPr>
          </a:p>
          <a:p>
            <a:pPr marL="0" indent="0">
              <a:lnSpc>
                <a:spcPct val="114999"/>
              </a:lnSpc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С момента зарождения идеи сильно изменил направление своего развития с 2д файтинга на 2д карточный слешер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Экономика проекта: предположения и вопросы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</a:t>
            </a: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96691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Сегмент №1 "я хочу расслабиться в игре":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наши прямые конкуренты: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 err="1">
                <a:solidFill>
                  <a:schemeClr val="tx1"/>
                </a:solidFill>
              </a:rPr>
              <a:t>Journey</a:t>
            </a:r>
            <a:r>
              <a:rPr lang="ru-RU">
                <a:solidFill>
                  <a:schemeClr val="tx1"/>
                </a:solidFill>
              </a:rPr>
              <a:t>, </a:t>
            </a:r>
            <a:r>
              <a:rPr lang="ru-RU" err="1">
                <a:solidFill>
                  <a:schemeClr val="tx1"/>
                </a:solidFill>
              </a:rPr>
              <a:t>stardew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 err="1">
                <a:solidFill>
                  <a:schemeClr val="tx1"/>
                </a:solidFill>
              </a:rPr>
              <a:t>valley</a:t>
            </a:r>
            <a:r>
              <a:rPr lang="ru-RU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Косвенные конкуренты (другие решения для работы "я хочу расслабиться"):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r>
              <a:rPr lang="ru-RU">
                <a:solidFill>
                  <a:schemeClr val="tx1"/>
                </a:solidFill>
              </a:rPr>
              <a:t>медитация, прогулка, общение с друзьями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SzPts val="1100"/>
              <a:buNone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Изображение выглядит как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FE2BEEDA-B804-26A3-F89F-2B160DCA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349" y="264534"/>
            <a:ext cx="3699164" cy="2297258"/>
          </a:xfrm>
          <a:prstGeom prst="rect">
            <a:avLst/>
          </a:prstGeom>
        </p:spPr>
      </p:pic>
      <p:pic>
        <p:nvPicPr>
          <p:cNvPr id="4" name="Рисунок 3" descr="Изображение выглядит как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3D2663A-9252-95E5-E8E4-A5797EDDD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045" y="2549669"/>
            <a:ext cx="3692236" cy="229898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2A29D-C659-C78F-18D3-F64BB833B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Аналоги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A6A54E-403A-2705-F612-ACAF7E42A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355534" cy="3416400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/>
              <a:t>Сегмент №2 "я хочу получать новый опыт, комбинировать что-либо в играх"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Прямые конкуренты: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 err="1"/>
              <a:t>Dishonored</a:t>
            </a:r>
            <a:r>
              <a:rPr lang="ru-RU"/>
              <a:t>, </a:t>
            </a:r>
            <a:r>
              <a:rPr lang="ru-RU" err="1"/>
              <a:t>Deus</a:t>
            </a:r>
            <a:r>
              <a:rPr lang="ru-RU"/>
              <a:t> </a:t>
            </a:r>
            <a:r>
              <a:rPr lang="ru-RU" err="1"/>
              <a:t>Ex</a:t>
            </a:r>
            <a:r>
              <a:rPr lang="ru-RU"/>
              <a:t>, </a:t>
            </a:r>
            <a:r>
              <a:rPr lang="ru-RU" err="1"/>
              <a:t>Prey</a:t>
            </a:r>
            <a:endParaRPr lang="ru-RU"/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Косвенные конкуренты: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Конструктор, мероприятия, головоломки,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Творчество (рисование, коллажи), настольные игры</a:t>
            </a:r>
          </a:p>
        </p:txBody>
      </p:sp>
      <p:pic>
        <p:nvPicPr>
          <p:cNvPr id="5" name="Рисунок 4" descr="Изображение выглядит как Компьютерная игра, Цифровая сборка, Игра в жанре приключенческого боев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04B20850-09E1-48B0-D489-F44503202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190" y="2722443"/>
            <a:ext cx="4250307" cy="2243408"/>
          </a:xfrm>
          <a:prstGeom prst="rect">
            <a:avLst/>
          </a:prstGeom>
        </p:spPr>
      </p:pic>
      <p:pic>
        <p:nvPicPr>
          <p:cNvPr id="6" name="Рисунок 5" descr="Изображение выглядит как снимок экрана, Компьютерная игра, Игра в жанре приключенческого боевика, Цифровая сборка&#10;&#10;Автоматически созданное описание">
            <a:extLst>
              <a:ext uri="{FF2B5EF4-FFF2-40B4-BE49-F238E27FC236}">
                <a16:creationId xmlns:a16="http://schemas.microsoft.com/office/drawing/2014/main" id="{B25DF584-61AB-6414-AF6A-357CF4571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944" y="290243"/>
            <a:ext cx="4254800" cy="243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78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76FF9-4A50-5576-1DB8-E38E7F44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Аналоги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77C80-B05E-C757-8514-152122DBB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808421" cy="3416400"/>
          </a:xfrm>
        </p:spPr>
        <p:txBody>
          <a:bodyPr/>
          <a:lstStyle/>
          <a:p>
            <a:pPr marL="114300" indent="0">
              <a:buNone/>
            </a:pPr>
            <a:r>
              <a:rPr lang="ru-RU"/>
              <a:t>Сегмент №3 "я хочу преодолевать и побеждать и делать это красиво"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Прямые конкуренты: </a:t>
            </a:r>
            <a:r>
              <a:rPr lang="ru-RU" err="1"/>
              <a:t>limbus</a:t>
            </a:r>
            <a:r>
              <a:rPr lang="ru-RU"/>
              <a:t> </a:t>
            </a:r>
            <a:r>
              <a:rPr lang="ru-RU" err="1"/>
              <a:t>company</a:t>
            </a:r>
            <a:r>
              <a:rPr lang="ru-RU"/>
              <a:t>, </a:t>
            </a:r>
            <a:r>
              <a:rPr lang="ru-RU" err="1"/>
              <a:t>Ultrakill</a:t>
            </a:r>
            <a:r>
              <a:rPr lang="ru-RU"/>
              <a:t>, </a:t>
            </a:r>
            <a:r>
              <a:rPr lang="ru-RU" err="1"/>
              <a:t>Souls-like</a:t>
            </a:r>
            <a:r>
              <a:rPr lang="ru-RU"/>
              <a:t> игры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Косвенные конкуренты: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Соревнования, тренировка, испытания. Практически нет.</a:t>
            </a:r>
          </a:p>
        </p:txBody>
      </p:sp>
      <p:pic>
        <p:nvPicPr>
          <p:cNvPr id="4" name="Рисунок 3" descr="Изображение выглядит как Компьютерная игра, Программное обеспечение для видеоигр, снимок экрана, Игра в жанре приключенческого боевика&#10;&#10;Автоматически созданное описание">
            <a:extLst>
              <a:ext uri="{FF2B5EF4-FFF2-40B4-BE49-F238E27FC236}">
                <a16:creationId xmlns:a16="http://schemas.microsoft.com/office/drawing/2014/main" id="{CA246C03-C376-F4B8-1994-7C38A9037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364" y="271912"/>
            <a:ext cx="4654132" cy="2583253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мпьютерная игра, снимок экрана, Стратегическая видеоигра, Программное обеспечение для видеоигр&#10;&#10;Автоматически созданное описание">
            <a:extLst>
              <a:ext uri="{FF2B5EF4-FFF2-40B4-BE49-F238E27FC236}">
                <a16:creationId xmlns:a16="http://schemas.microsoft.com/office/drawing/2014/main" id="{851B3514-E262-3582-28A4-3360181A9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689" y="2942952"/>
            <a:ext cx="4572000" cy="21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62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" sz="2000" b="1">
                <a:solidFill>
                  <a:schemeClr val="dk1"/>
                </a:solidFill>
              </a:rPr>
              <a:t>Объем всего рынка.</a:t>
            </a:r>
            <a:r>
              <a:rPr lang="ru" sz="2000">
                <a:solidFill>
                  <a:schemeClr val="dk1"/>
                </a:solidFill>
              </a:rPr>
              <a:t> </a:t>
            </a:r>
            <a:endParaRPr lang="ru-RU" sz="200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 объем рынка данных целевых сегментов составляет:</a:t>
            </a:r>
            <a:endParaRPr lang="ru" sz="140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Работа "Я хочу получать новый опыт, комбинировать": 34.000.000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Работа "Я хочу преодолевать и побеждать": 25.000.000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Работа "Я хочу расслабиться в играх": 169.000.000</a:t>
            </a:r>
          </a:p>
          <a:p>
            <a:pPr>
              <a:lnSpc>
                <a:spcPct val="114999"/>
              </a:lnSpc>
              <a:buNone/>
            </a:pPr>
            <a:endParaRPr lang="ru" sz="1400">
              <a:solidFill>
                <a:schemeClr val="tx1"/>
              </a:solidFill>
              <a:latin typeface="Helvetica Neue"/>
            </a:endParaRP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Среднее арифметическое: 76.000.000 игроков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Максимально возможный охват проекта оценивается в 1% от среднего арифметического: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Helvetica Neue"/>
              </a:rPr>
              <a:t>760.000 игроков.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rgbClr val="000000"/>
                </a:solidFill>
                <a:latin typeface="Helvetica Neue"/>
              </a:rPr>
              <a:t>Минимальный для окупаемости проекта: 20.000 игроков</a:t>
            </a:r>
          </a:p>
          <a:p>
            <a:pPr>
              <a:lnSpc>
                <a:spcPct val="114999"/>
              </a:lnSpc>
              <a:buNone/>
            </a:pPr>
            <a:endParaRPr lang="ru" sz="1400">
              <a:solidFill>
                <a:srgbClr val="000000"/>
              </a:solidFill>
              <a:latin typeface="Helvetica Neue"/>
            </a:endParaRPr>
          </a:p>
          <a:p>
            <a:pPr marL="0" indent="0">
              <a:lnSpc>
                <a:spcPct val="114999"/>
              </a:lnSpc>
              <a:buNone/>
            </a:pPr>
            <a:endParaRPr lang="ru" sz="20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82AB1-F2F2-6891-FB5F-B9C5ED9F4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"/>
              <a:t>бизнес-модель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D63E03-9D56-30F6-0197-DD97CDF8C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/>
              <a:t>Бизнес-модель: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Продажа игр, продажа дополнительного контента для игры: дополнения, артбук, комиксы, книги.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Возможна ещё продажа комьюнити: собственный </a:t>
            </a:r>
            <a:r>
              <a:rPr lang="ru-RU" err="1"/>
              <a:t>boosty</a:t>
            </a:r>
            <a:r>
              <a:rPr lang="ru-RU"/>
              <a:t> с дополнительным контентом и платными проходками в закрытые каналы для общения с разработчиками.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Продвижение через алгоритмы и соцсети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40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5BC97-C61F-B00E-B696-AC13BF2E1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Структура издержек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0D5CDC-FD3C-D5DF-F585-5003F58DF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/>
              <a:t>Время разработки игры равно одному году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В команде разработчиков 3 человека.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Зарплаты (в размере МРОТ):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 24.100*2*3 = 144.000 в месяц, если платить налоги.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Операционные расходы (покупка </a:t>
            </a:r>
            <a:r>
              <a:rPr lang="ru-RU" err="1"/>
              <a:t>ассетов</a:t>
            </a:r>
            <a:r>
              <a:rPr lang="ru-RU"/>
              <a:t>, готового кода, аутсорсинг) = 10.000 в месяц.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ru-RU"/>
              <a:t>Итого: 144.000+10.000 = 154.000 *12 = 1.848.000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988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4B7A5-E8A4-C2C8-BC84-C8BB89F4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Структура доходов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2BC4D1-F63A-2FD1-1A79-1602CC25F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ru-RU"/>
              <a:t>Грант = 100.000/мес. </a:t>
            </a:r>
          </a:p>
          <a:p>
            <a:pPr>
              <a:lnSpc>
                <a:spcPct val="114999"/>
              </a:lnSpc>
              <a:buAutoNum type="arabicPeriod"/>
            </a:pPr>
            <a:r>
              <a:rPr lang="ru-RU" err="1"/>
              <a:t>Boosty</a:t>
            </a:r>
            <a:r>
              <a:rPr lang="ru-RU"/>
              <a:t> = 100р минимальная подписка</a:t>
            </a:r>
          </a:p>
          <a:p>
            <a:pPr>
              <a:lnSpc>
                <a:spcPct val="114999"/>
              </a:lnSpc>
              <a:buAutoNum type="arabicPeriod"/>
            </a:pPr>
            <a:r>
              <a:rPr lang="ru-RU"/>
              <a:t>Параллельное создание игр для </a:t>
            </a:r>
            <a:r>
              <a:rPr lang="ru-RU" err="1"/>
              <a:t>яндекс</a:t>
            </a:r>
            <a:r>
              <a:rPr lang="ru-RU"/>
              <a:t> игр - от 30.000 р/мес.</a:t>
            </a:r>
          </a:p>
          <a:p>
            <a:pPr>
              <a:lnSpc>
                <a:spcPct val="114999"/>
              </a:lnSpc>
              <a:buAutoNum type="arabicPeriod"/>
            </a:pPr>
            <a:r>
              <a:rPr lang="ru-RU"/>
              <a:t>Аутсорсинг - 5.000-15.000 за заказ.</a:t>
            </a:r>
          </a:p>
          <a:p>
            <a:pPr>
              <a:lnSpc>
                <a:spcPct val="114999"/>
              </a:lnSpc>
              <a:buAutoNum type="arabicPeriod"/>
            </a:pPr>
            <a:r>
              <a:rPr lang="ru-RU"/>
              <a:t>Создание и продажа </a:t>
            </a:r>
            <a:r>
              <a:rPr lang="ru-RU" err="1"/>
              <a:t>ассетов</a:t>
            </a:r>
            <a:r>
              <a:rPr lang="ru-RU"/>
              <a:t> = 10$ за пак в </a:t>
            </a:r>
            <a:r>
              <a:rPr lang="ru-RU" err="1"/>
              <a:t>Unreal</a:t>
            </a:r>
            <a:r>
              <a:rPr lang="ru-RU"/>
              <a:t> Engine Store, </a:t>
            </a:r>
            <a:r>
              <a:rPr lang="ru-RU" err="1"/>
              <a:t>Unity</a:t>
            </a:r>
            <a:r>
              <a:rPr lang="ru-RU"/>
              <a:t> </a:t>
            </a:r>
            <a:r>
              <a:rPr lang="ru-RU" err="1"/>
              <a:t>assetstore</a:t>
            </a:r>
            <a:endParaRPr lang="ru-RU"/>
          </a:p>
          <a:p>
            <a:pPr>
              <a:lnSpc>
                <a:spcPct val="114999"/>
              </a:lnSpc>
              <a:buAutoNum type="arabicPeriod"/>
            </a:pPr>
            <a:endParaRPr lang="ru-RU"/>
          </a:p>
          <a:p>
            <a:pPr>
              <a:lnSpc>
                <a:spcPct val="114999"/>
              </a:lnSpc>
              <a:buAutoNum type="arabicPeriod"/>
            </a:pPr>
            <a:endParaRPr lang="ru-RU"/>
          </a:p>
          <a:p>
            <a:pPr>
              <a:lnSpc>
                <a:spcPct val="114999"/>
              </a:lnSpc>
              <a:buAutoNum type="arabicPeriod"/>
            </a:pPr>
            <a:endParaRPr lang="ru-RU"/>
          </a:p>
          <a:p>
            <a:pPr>
              <a:lnSpc>
                <a:spcPct val="114999"/>
              </a:lnSpc>
              <a:buAutoNum type="arabicPeriod"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997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893E7-7DA4-6BEC-48CE-E16086410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"/>
              <a:t>Структура издержек и бизнес-модель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9B8DB7-DAF6-E7B1-FCB4-954940431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/>
              <a:t>Для минимальной окупаемости проекту нужно собрать 20.000 покупок из расчёта на: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Стоимость игры - 300р (средняя стоимость инди-игры)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Итого 20 000 ×300р = 6 000 000р</a:t>
            </a:r>
            <a:endParaRPr lang="en-US" sz="1400">
              <a:solidFill>
                <a:schemeClr val="tx1"/>
              </a:solidFill>
              <a:latin typeface="Segoe UI"/>
              <a:cs typeface="Segoe UI"/>
            </a:endParaRP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Из этих 6 000 000р 2/3 от общего количества будут проданы по 50% скидке (статистика по инди-играм от </a:t>
            </a:r>
            <a:r>
              <a:rPr lang="ru" sz="1400" err="1">
                <a:solidFill>
                  <a:schemeClr val="tx1"/>
                </a:solidFill>
                <a:latin typeface="Segoe UI"/>
                <a:cs typeface="Segoe UI"/>
              </a:rPr>
              <a:t>стима</a:t>
            </a: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)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Итого 6 000 000 -(6 000 000/3×2)×0,50 = 4 000 000р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Из этих 4 000 000р 30% заберёт </a:t>
            </a:r>
            <a:r>
              <a:rPr lang="ru" sz="1400" err="1">
                <a:solidFill>
                  <a:schemeClr val="tx1"/>
                </a:solidFill>
                <a:latin typeface="Segoe UI"/>
                <a:cs typeface="Segoe UI"/>
              </a:rPr>
              <a:t>стим</a:t>
            </a: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, 10% - это возвраты, налоги будут варьироваться от 6-25% в зависимости от страны обитания разработчика, </a:t>
            </a:r>
          </a:p>
          <a:p>
            <a:pPr>
              <a:lnSpc>
                <a:spcPct val="114999"/>
              </a:lnSpc>
              <a:buNone/>
            </a:pPr>
            <a:r>
              <a:rPr lang="ru" sz="1400">
                <a:solidFill>
                  <a:schemeClr val="tx1"/>
                </a:solidFill>
                <a:latin typeface="Segoe UI"/>
                <a:cs typeface="Segoe UI"/>
              </a:rPr>
              <a:t>Чистая прибыль составляет 4 000 000 ×0,50 = 2 000 000 - минимальная окупаемость</a:t>
            </a:r>
          </a:p>
          <a:p>
            <a:pPr marL="114300" indent="0">
              <a:lnSpc>
                <a:spcPct val="114999"/>
              </a:lnSpc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18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2" name="Рисунок 1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064FFB58-2A71-26ED-B97B-F45B51B87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30" y="1151404"/>
            <a:ext cx="2581275" cy="3429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51AB87-DA6F-7E6D-31A6-BC03050D36A1}"/>
              </a:ext>
            </a:extLst>
          </p:cNvPr>
          <p:cNvSpPr txBox="1"/>
          <p:nvPr/>
        </p:nvSpPr>
        <p:spPr>
          <a:xfrm>
            <a:off x="3529852" y="1159809"/>
            <a:ext cx="4403911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>
                <a:solidFill>
                  <a:schemeClr val="tx1"/>
                </a:solidFill>
                <a:latin typeface="Helvetica Neue"/>
              </a:rPr>
              <a:t>Владимир: разработчик, гейм-дизайнер.</a:t>
            </a:r>
          </a:p>
          <a:p>
            <a:r>
              <a:rPr lang="ru-RU" sz="2000">
                <a:solidFill>
                  <a:schemeClr val="tx1"/>
                </a:solidFill>
                <a:latin typeface="Helvetica Neue"/>
              </a:rPr>
              <a:t>Артем: разработчик, сценарист</a:t>
            </a:r>
          </a:p>
          <a:p>
            <a:r>
              <a:rPr lang="ru-RU" sz="2000">
                <a:solidFill>
                  <a:schemeClr val="tx1"/>
                </a:solidFill>
                <a:latin typeface="Helvetica Neue"/>
              </a:rPr>
              <a:t>Роман: маркетолог, разработчик, директор</a:t>
            </a:r>
          </a:p>
          <a:p>
            <a:endParaRPr lang="ru-RU" sz="2000">
              <a:solidFill>
                <a:schemeClr val="tx1"/>
              </a:solidFill>
              <a:latin typeface="Helvetica Neue"/>
            </a:endParaRPr>
          </a:p>
          <a:p>
            <a:r>
              <a:rPr lang="ru-RU" sz="2000">
                <a:solidFill>
                  <a:schemeClr val="tx1"/>
                </a:solidFill>
                <a:latin typeface="Helvetica Neue"/>
              </a:rPr>
              <a:t>Наша миссия: </a:t>
            </a:r>
          </a:p>
          <a:p>
            <a:r>
              <a:rPr lang="ru-RU" sz="2000">
                <a:solidFill>
                  <a:schemeClr val="tx1"/>
                </a:solidFill>
                <a:latin typeface="Helvetica Neue"/>
              </a:rPr>
              <a:t>сделать вклад в становление "золотой эпохи Российского </a:t>
            </a:r>
            <a:r>
              <a:rPr lang="ru-RU" sz="2000" err="1">
                <a:solidFill>
                  <a:schemeClr val="tx1"/>
                </a:solidFill>
                <a:latin typeface="Helvetica Neue"/>
              </a:rPr>
              <a:t>GameDev</a:t>
            </a:r>
            <a:r>
              <a:rPr lang="ru-RU" sz="2000">
                <a:solidFill>
                  <a:schemeClr val="tx1"/>
                </a:solidFill>
                <a:latin typeface="Helvetica Neue"/>
              </a:rPr>
              <a:t>".</a:t>
            </a:r>
          </a:p>
          <a:p>
            <a:endParaRPr lang="ru-RU" sz="2000">
              <a:solidFill>
                <a:schemeClr val="tx1"/>
              </a:solidFill>
              <a:latin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"/>
              <a:t>Как правильно распределить бюджет на игру?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ru"/>
              <a:t>Правильный </a:t>
            </a:r>
            <a:r>
              <a:rPr lang="ru" err="1"/>
              <a:t>пайплайн</a:t>
            </a:r>
            <a:r>
              <a:rPr lang="ru"/>
              <a:t> разработки игрового проекта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ru"/>
              <a:t>Какие каналы продаж для игр существуют 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ru"/>
              <a:t>Способы маркетинга без бюджета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22</Slides>
  <Notes>11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Simple Light</vt:lpstr>
      <vt:lpstr> </vt:lpstr>
      <vt:lpstr>Пользователь и его проблема</vt:lpstr>
      <vt:lpstr>Решение</vt:lpstr>
      <vt:lpstr>Пользовательский сценарий</vt:lpstr>
      <vt:lpstr>О проекте (Что есть сейчас?)</vt:lpstr>
      <vt:lpstr>Нулевой прототип проекта</vt:lpstr>
      <vt:lpstr>Первый прототип</vt:lpstr>
      <vt:lpstr>Арт-визуализация геймплея</vt:lpstr>
      <vt:lpstr>Арт-визуализация геймплея</vt:lpstr>
      <vt:lpstr>Дополнительные материалы и концепт-арты </vt:lpstr>
      <vt:lpstr>Результаты пользовательского тестирования</vt:lpstr>
      <vt:lpstr>Экономика проекта: предположения и вопросы</vt:lpstr>
      <vt:lpstr>Аналоги</vt:lpstr>
      <vt:lpstr>Аналоги</vt:lpstr>
      <vt:lpstr>Аналоги</vt:lpstr>
      <vt:lpstr>Рынок</vt:lpstr>
      <vt:lpstr>бизнес-модель</vt:lpstr>
      <vt:lpstr>Структура издержек</vt:lpstr>
      <vt:lpstr>Структура доходов</vt:lpstr>
      <vt:lpstr>Структура издержек и бизнес-модель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terms:modified xsi:type="dcterms:W3CDTF">2024-11-23T07:32:24Z</dcterms:modified>
</cp:coreProperties>
</file>