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4" autoAdjust="0"/>
  </p:normalViewPr>
  <p:slideViewPr>
    <p:cSldViewPr snapToGrid="0">
      <p:cViewPr varScale="1">
        <p:scale>
          <a:sx n="74" d="100"/>
          <a:sy n="74" d="100"/>
        </p:scale>
        <p:origin x="20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635DF-DB6D-4078-8FCF-4BE40A216C42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2FC68-A784-4D96-9519-67D23B6B5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97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2FC68-A784-4D96-9519-67D23B6B561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153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2FC68-A784-4D96-9519-67D23B6B561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415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1A1EA-ED9C-F69A-E20B-BD8831E04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EAAB9D-7B6E-D9D5-D477-9EBD70754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BC298E-FAD8-54B1-D463-3CA387D8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2A1909-81B9-A238-660C-40D9CEF2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6AB09-132A-A18F-C424-7E6A8725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46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C570D-42AA-1047-292E-08F8C137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C8015E-6BAA-DB43-46E6-D3D38EDA5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A6E4EE-F917-EBD9-3892-CB3A97244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090EEF-B297-71BE-1510-927AB816B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7FC9D-811E-5694-41E3-EF1B5D14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93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F6685-BCA8-724C-5038-993DF8645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9CE54F-2FC1-67FA-233F-2AB575462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4A543-5560-B4F7-630D-C6E19AFB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6854E3-DB3D-F0E5-81A8-F5214DB9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70E99F-A50B-497A-0D67-A04BE690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99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3E04C-03A0-A692-5979-556DC840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FE4D2-6E8E-D1BB-0630-9404F278D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28736C-9D35-BD64-DB00-2E7F6AE4F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8E84A5-BA90-0C0D-60EF-95B39FBFB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30716E-2A38-C6A0-E1A7-80308B6F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8C6BF2-57FC-0227-C525-9A33FD51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9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594E3-2FBB-6121-888E-2A41A2E70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55D11-1C14-298E-D015-C1B09FCED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64B711-BFE7-165F-7207-AE75C1258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030E6B-F950-A38C-7FAC-A92726200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72D012-187D-7713-41E0-06DE5F02F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159879-FC70-1722-EFE9-F70FE44F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D0DB3D-3247-5B57-563C-CD649281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0F2999-FBB5-DBAA-CB13-997722D7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2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D91BB-0D7A-EF82-E9A9-2F234B98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61AB62-8C28-7120-BCB4-FD743BEC8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5DA297-D010-1660-3C80-D722024F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7B3E81-00E6-446B-33CD-CB5902A8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7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612CFA-AD03-4494-D539-313860D9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39FC4C-1163-A9B1-039A-5C47B3F2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3CD5E1-341E-912A-EBC0-492ED690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32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010F6-5F9D-FD06-2063-3A838CFAE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6F11D3-2137-D31C-8090-4F30FE97D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71B2C9-3505-F4CA-3A28-ACC38B12B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459587-C58C-0C79-3C98-8A8765EF2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DF8B56-B51F-E9F6-E774-10F5AFC5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24D538-3E42-CF99-0438-E231932B2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8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0DD32-DFD4-123C-B632-5AB36302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E504DA-1F58-882B-1164-9812E729D9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67E78D-8B05-28FC-8562-99E3AE039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FCDCD-2096-A0EB-6605-90235536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16C91E-47F3-69E3-90A2-72B15822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58E776-1BD1-F56F-80CA-0103E81A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4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1D837-292F-5E84-7DD2-39A51A75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4005F3-7B6A-0593-D799-274CEDA80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C15578-F4D4-D78F-CB50-2B8F9C4E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10895C-A625-069C-0A3B-97FDFDBE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967ABE-C047-C15C-33C2-5B4B81B0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63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0394E7-9230-93B6-D41B-8DE6E62C1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E09A2E-4075-145E-2400-872482393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B6148B-24DA-5F1F-535F-8969684F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1C5F3-95E3-B4C9-E583-7B009897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902DC-1BB1-0F6E-43C2-0AF1ED92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1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C6C77-2064-7957-2194-66F83B87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F82878-003D-3654-0286-09A9056F7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CF3A4-7C29-7F8D-6036-7BE10F7CC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0E598-0288-4DE8-8430-482FD02A5FD4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81A6C0-B844-1B41-E7FD-C4CE4CAF5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68DA8D-7BC3-2AC7-79A9-F0C97C6AE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6C88A-AB61-4250-A3C7-653993BFF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62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jfif"/><Relationship Id="rId5" Type="http://schemas.openxmlformats.org/officeDocument/2006/relationships/image" Target="../media/image4.png"/><Relationship Id="rId10" Type="http://schemas.openxmlformats.org/officeDocument/2006/relationships/image" Target="../media/image11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84F4AF3-71E3-270A-51B1-C05C36B1A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696845-4416-C8A8-A25D-3DCAC0D1C795}"/>
              </a:ext>
            </a:extLst>
          </p:cNvPr>
          <p:cNvSpPr txBox="1"/>
          <p:nvPr/>
        </p:nvSpPr>
        <p:spPr>
          <a:xfrm>
            <a:off x="152400" y="2407920"/>
            <a:ext cx="12283440" cy="304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Book Antiqua" panose="02040602050305030304" pitchFamily="18" charset="0"/>
                <a:ea typeface="Adobe Fan Heiti Std B" panose="020B0700000000000000" pitchFamily="34" charset="-128"/>
              </a:rPr>
              <a:t>НЕЙРОФОТОГРАФ</a:t>
            </a:r>
          </a:p>
          <a:p>
            <a:endParaRPr lang="ru-RU" sz="6000" dirty="0">
              <a:solidFill>
                <a:schemeClr val="bg1"/>
              </a:solidFill>
              <a:latin typeface="Book Antiqua" panose="02040602050305030304" pitchFamily="18" charset="0"/>
              <a:ea typeface="Adobe Fan Heiti Std B" panose="020B0700000000000000" pitchFamily="34" charset="-128"/>
            </a:endParaRPr>
          </a:p>
          <a:p>
            <a:endParaRPr lang="ru-RU" sz="6600" dirty="0">
              <a:solidFill>
                <a:schemeClr val="bg1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9EF39-2C3E-1306-495D-C666647AB882}"/>
              </a:ext>
            </a:extLst>
          </p:cNvPr>
          <p:cNvSpPr txBox="1"/>
          <p:nvPr/>
        </p:nvSpPr>
        <p:spPr>
          <a:xfrm>
            <a:off x="2097527" y="3575034"/>
            <a:ext cx="8101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  <a:ea typeface="Adobe Fangsong Std R" panose="02020400000000000000" pitchFamily="18" charset="-128"/>
              </a:rPr>
              <a:t>Инновационный курс по фотографии</a:t>
            </a:r>
          </a:p>
        </p:txBody>
      </p:sp>
    </p:spTree>
    <p:extLst>
      <p:ext uri="{BB962C8B-B14F-4D97-AF65-F5344CB8AC3E}">
        <p14:creationId xmlns:p14="http://schemas.microsoft.com/office/powerpoint/2010/main" val="136014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D98FD92-8F1E-038F-C88B-F29CCB1FC538}"/>
              </a:ext>
            </a:extLst>
          </p:cNvPr>
          <p:cNvSpPr txBox="1"/>
          <p:nvPr/>
        </p:nvSpPr>
        <p:spPr>
          <a:xfrm>
            <a:off x="1544320" y="924560"/>
            <a:ext cx="9286240" cy="304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Book Antiqua" panose="02040602050305030304" pitchFamily="18" charset="0"/>
                <a:ea typeface="Adobe Fan Heiti Std B" panose="020B0700000000000000" pitchFamily="34" charset="-128"/>
              </a:rPr>
              <a:t>Целевая аудитория</a:t>
            </a:r>
          </a:p>
          <a:p>
            <a:endParaRPr lang="ru-RU" sz="6000" dirty="0">
              <a:solidFill>
                <a:schemeClr val="bg1"/>
              </a:solidFill>
              <a:latin typeface="Book Antiqua" panose="02040602050305030304" pitchFamily="18" charset="0"/>
              <a:ea typeface="Adobe Fan Heiti Std B" panose="020B0700000000000000" pitchFamily="34" charset="-128"/>
            </a:endParaRPr>
          </a:p>
          <a:p>
            <a:endParaRPr lang="ru-RU" sz="6600" dirty="0">
              <a:solidFill>
                <a:schemeClr val="bg1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72DD9A9-A2A6-D2DD-A9AB-A4453C22E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712"/>
            <a:ext cx="12192000" cy="691471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CEF11D-4E17-110C-4B7A-DC62302A0CBD}"/>
              </a:ext>
            </a:extLst>
          </p:cNvPr>
          <p:cNvSpPr txBox="1"/>
          <p:nvPr/>
        </p:nvSpPr>
        <p:spPr>
          <a:xfrm>
            <a:off x="715791" y="56725"/>
            <a:ext cx="7813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Целевая</a:t>
            </a:r>
            <a:r>
              <a:rPr lang="ru-RU" sz="60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аудитория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2FA8BF-AEA9-B980-C096-5A80301C3A45}"/>
              </a:ext>
            </a:extLst>
          </p:cNvPr>
          <p:cNvSpPr txBox="1"/>
          <p:nvPr/>
        </p:nvSpPr>
        <p:spPr>
          <a:xfrm>
            <a:off x="715791" y="1319648"/>
            <a:ext cx="48671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1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. 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Фотографы начинающего и среднего уровня, от 18 до 35 , проживающие по всей России 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и за её пределами. 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Они активные творческие люди, имеют небольшой опыт в фотографии, хотят </a:t>
            </a:r>
            <a:r>
              <a:rPr lang="ru-RU" sz="1800" dirty="0">
                <a:solidFill>
                  <a:schemeClr val="bg1"/>
                </a:solidFill>
                <a:latin typeface="Book Antiqua" panose="02040602050305030304" pitchFamily="18" charset="0"/>
              </a:rPr>
              <a:t>повысить свои навыки фотосъёмки, используя самые современные инструменты для развития своего контента и начать привлекат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ь клиентов.</a:t>
            </a:r>
          </a:p>
          <a:p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2. 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Полупрофессиональные фотографы, 22-40 лет , проживающие также на территории России и за её пределами. Имеют базовый опыт, нуждаются в увеличении потока клиентов, продвижении и укреплении личного бренда, а также оптимизации рутинных процессов.</a:t>
            </a:r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7D0E6A15-D1EA-374E-3180-EC86BB7D29A3}"/>
              </a:ext>
            </a:extLst>
          </p:cNvPr>
          <p:cNvSpPr/>
          <p:nvPr/>
        </p:nvSpPr>
        <p:spPr>
          <a:xfrm>
            <a:off x="11317717" y="238571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3" name="object 14" descr="object 14">
            <a:extLst>
              <a:ext uri="{FF2B5EF4-FFF2-40B4-BE49-F238E27FC236}">
                <a16:creationId xmlns:a16="http://schemas.microsoft.com/office/drawing/2014/main" id="{ED616835-1FEB-937B-BEDC-E210E35B8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888" y="268746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object 15" descr="object 15">
            <a:extLst>
              <a:ext uri="{FF2B5EF4-FFF2-40B4-BE49-F238E27FC236}">
                <a16:creationId xmlns:a16="http://schemas.microsoft.com/office/drawing/2014/main" id="{0A099997-0EC6-C854-EBBC-8FBB939D8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4068" y="23897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" name="Сгруппировать">
            <a:extLst>
              <a:ext uri="{FF2B5EF4-FFF2-40B4-BE49-F238E27FC236}">
                <a16:creationId xmlns:a16="http://schemas.microsoft.com/office/drawing/2014/main" id="{65BF1FB9-F133-1108-3BA5-B63283095FEC}"/>
              </a:ext>
            </a:extLst>
          </p:cNvPr>
          <p:cNvGrpSpPr/>
          <p:nvPr/>
        </p:nvGrpSpPr>
        <p:grpSpPr>
          <a:xfrm>
            <a:off x="7999021" y="257852"/>
            <a:ext cx="867116" cy="609378"/>
            <a:chOff x="0" y="-1"/>
            <a:chExt cx="867114" cy="609376"/>
          </a:xfrm>
        </p:grpSpPr>
        <p:sp>
          <p:nvSpPr>
            <p:cNvPr id="26" name="object 16">
              <a:extLst>
                <a:ext uri="{FF2B5EF4-FFF2-40B4-BE49-F238E27FC236}">
                  <a16:creationId xmlns:a16="http://schemas.microsoft.com/office/drawing/2014/main" id="{9988EA48-DF9B-B2FD-E723-4CDC0C62E573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7" name="object 17" descr="object 17">
              <a:extLst>
                <a:ext uri="{FF2B5EF4-FFF2-40B4-BE49-F238E27FC236}">
                  <a16:creationId xmlns:a16="http://schemas.microsoft.com/office/drawing/2014/main" id="{D9A874A8-B3E0-EFCB-D6E5-1BD2DF4C1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" name="object 18" descr="object 18">
              <a:extLst>
                <a:ext uri="{FF2B5EF4-FFF2-40B4-BE49-F238E27FC236}">
                  <a16:creationId xmlns:a16="http://schemas.microsoft.com/office/drawing/2014/main" id="{B59427B6-BD5B-6BCD-5C46-78549C1D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" name="object 19">
              <a:extLst>
                <a:ext uri="{FF2B5EF4-FFF2-40B4-BE49-F238E27FC236}">
                  <a16:creationId xmlns:a16="http://schemas.microsoft.com/office/drawing/2014/main" id="{A64062D2-748C-C510-8C00-4095A80C3D43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A58391E6-42D9-8A56-EE4E-48349CD66F1F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31" name="object 21">
              <a:extLst>
                <a:ext uri="{FF2B5EF4-FFF2-40B4-BE49-F238E27FC236}">
                  <a16:creationId xmlns:a16="http://schemas.microsoft.com/office/drawing/2014/main" id="{9828880F-EABB-B533-B274-8CEC0E19D862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37" name="Фигура">
                <a:extLst>
                  <a:ext uri="{FF2B5EF4-FFF2-40B4-BE49-F238E27FC236}">
                    <a16:creationId xmlns:a16="http://schemas.microsoft.com/office/drawing/2014/main" id="{A68D25C9-E658-B229-E3B4-D768BDAA2BDA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8" name="Фигура">
                <a:extLst>
                  <a:ext uri="{FF2B5EF4-FFF2-40B4-BE49-F238E27FC236}">
                    <a16:creationId xmlns:a16="http://schemas.microsoft.com/office/drawing/2014/main" id="{192D16F8-FF56-2FEF-18AF-73E0C034B796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39" name="Фигура">
                <a:extLst>
                  <a:ext uri="{FF2B5EF4-FFF2-40B4-BE49-F238E27FC236}">
                    <a16:creationId xmlns:a16="http://schemas.microsoft.com/office/drawing/2014/main" id="{0C21510E-FADA-7B63-6218-122110F4ABEC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40" name="Фигура">
                <a:extLst>
                  <a:ext uri="{FF2B5EF4-FFF2-40B4-BE49-F238E27FC236}">
                    <a16:creationId xmlns:a16="http://schemas.microsoft.com/office/drawing/2014/main" id="{549319CA-374D-F5F5-911C-5A6D7CCB3855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32" name="object 22" descr="object 22">
              <a:extLst>
                <a:ext uri="{FF2B5EF4-FFF2-40B4-BE49-F238E27FC236}">
                  <a16:creationId xmlns:a16="http://schemas.microsoft.com/office/drawing/2014/main" id="{BA9A0D80-9B64-F48A-EF82-26D4A0BDA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" name="object 23">
              <a:extLst>
                <a:ext uri="{FF2B5EF4-FFF2-40B4-BE49-F238E27FC236}">
                  <a16:creationId xmlns:a16="http://schemas.microsoft.com/office/drawing/2014/main" id="{0483CFA7-2C35-C438-877A-5362A9F4442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28285581-B61C-70D7-0A0B-211E65DF2BC4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" name="object 25">
              <a:extLst>
                <a:ext uri="{FF2B5EF4-FFF2-40B4-BE49-F238E27FC236}">
                  <a16:creationId xmlns:a16="http://schemas.microsoft.com/office/drawing/2014/main" id="{E80DFBEC-AD33-F92F-A60A-80957E54115A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36" name="object 26" descr="object 26">
              <a:extLst>
                <a:ext uri="{FF2B5EF4-FFF2-40B4-BE49-F238E27FC236}">
                  <a16:creationId xmlns:a16="http://schemas.microsoft.com/office/drawing/2014/main" id="{A4784ED9-0050-5411-8351-46936BDD0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E05983-E839-DF05-B59E-DC5205BB91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06" y="2400086"/>
            <a:ext cx="2848765" cy="426540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421F94F-B989-C94E-F49D-F202E3192C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15637" r="4810"/>
          <a:stretch/>
        </p:blipFill>
        <p:spPr>
          <a:xfrm>
            <a:off x="5558643" y="1515779"/>
            <a:ext cx="3305534" cy="416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3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CF4447-D742-0D82-6857-AB61D36A2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561F64-F5E1-A91D-3819-7F184206B153}"/>
              </a:ext>
            </a:extLst>
          </p:cNvPr>
          <p:cNvSpPr txBox="1"/>
          <p:nvPr/>
        </p:nvSpPr>
        <p:spPr>
          <a:xfrm>
            <a:off x="1085265" y="120655"/>
            <a:ext cx="4069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Проблема</a:t>
            </a:r>
            <a:endParaRPr lang="ru-RU" sz="4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D58F4ACC-26B8-7F87-EB90-52951325B459}"/>
              </a:ext>
            </a:extLst>
          </p:cNvPr>
          <p:cNvSpPr/>
          <p:nvPr/>
        </p:nvSpPr>
        <p:spPr>
          <a:xfrm>
            <a:off x="11317717" y="238571"/>
            <a:ext cx="555301" cy="62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9" y="0"/>
                </a:moveTo>
                <a:lnTo>
                  <a:pt x="10756" y="0"/>
                </a:lnTo>
                <a:lnTo>
                  <a:pt x="829" y="4967"/>
                </a:lnTo>
                <a:lnTo>
                  <a:pt x="604" y="5166"/>
                </a:lnTo>
                <a:lnTo>
                  <a:pt x="533" y="5423"/>
                </a:lnTo>
                <a:lnTo>
                  <a:pt x="613" y="5679"/>
                </a:lnTo>
                <a:lnTo>
                  <a:pt x="844" y="5872"/>
                </a:lnTo>
                <a:lnTo>
                  <a:pt x="2888" y="6827"/>
                </a:lnTo>
                <a:lnTo>
                  <a:pt x="3087" y="6964"/>
                </a:lnTo>
                <a:lnTo>
                  <a:pt x="3597" y="7994"/>
                </a:lnTo>
                <a:lnTo>
                  <a:pt x="3586" y="8487"/>
                </a:lnTo>
                <a:lnTo>
                  <a:pt x="3590" y="9843"/>
                </a:lnTo>
                <a:lnTo>
                  <a:pt x="3564" y="10131"/>
                </a:lnTo>
                <a:lnTo>
                  <a:pt x="3312" y="10348"/>
                </a:lnTo>
                <a:lnTo>
                  <a:pt x="2995" y="10389"/>
                </a:lnTo>
                <a:lnTo>
                  <a:pt x="2744" y="10381"/>
                </a:lnTo>
                <a:lnTo>
                  <a:pt x="2518" y="10305"/>
                </a:lnTo>
                <a:lnTo>
                  <a:pt x="2093" y="10076"/>
                </a:lnTo>
                <a:lnTo>
                  <a:pt x="285" y="9157"/>
                </a:lnTo>
                <a:lnTo>
                  <a:pt x="0" y="9303"/>
                </a:lnTo>
                <a:lnTo>
                  <a:pt x="28" y="16206"/>
                </a:lnTo>
                <a:lnTo>
                  <a:pt x="3329" y="17928"/>
                </a:lnTo>
                <a:lnTo>
                  <a:pt x="3617" y="17782"/>
                </a:lnTo>
                <a:lnTo>
                  <a:pt x="3596" y="11345"/>
                </a:lnTo>
                <a:lnTo>
                  <a:pt x="3629" y="11259"/>
                </a:lnTo>
                <a:lnTo>
                  <a:pt x="3693" y="11187"/>
                </a:lnTo>
                <a:lnTo>
                  <a:pt x="3895" y="11083"/>
                </a:lnTo>
                <a:lnTo>
                  <a:pt x="4035" y="11077"/>
                </a:lnTo>
                <a:lnTo>
                  <a:pt x="4160" y="11125"/>
                </a:lnTo>
                <a:lnTo>
                  <a:pt x="10665" y="14429"/>
                </a:lnTo>
                <a:lnTo>
                  <a:pt x="10946" y="14429"/>
                </a:lnTo>
                <a:lnTo>
                  <a:pt x="13632" y="13066"/>
                </a:lnTo>
                <a:lnTo>
                  <a:pt x="13862" y="12959"/>
                </a:lnTo>
                <a:lnTo>
                  <a:pt x="14123" y="12987"/>
                </a:lnTo>
                <a:lnTo>
                  <a:pt x="14351" y="13197"/>
                </a:lnTo>
                <a:lnTo>
                  <a:pt x="14379" y="13288"/>
                </a:lnTo>
                <a:lnTo>
                  <a:pt x="14389" y="13355"/>
                </a:lnTo>
                <a:lnTo>
                  <a:pt x="14398" y="14113"/>
                </a:lnTo>
                <a:lnTo>
                  <a:pt x="14388" y="14364"/>
                </a:lnTo>
                <a:lnTo>
                  <a:pt x="14388" y="14701"/>
                </a:lnTo>
                <a:lnTo>
                  <a:pt x="14408" y="15040"/>
                </a:lnTo>
                <a:lnTo>
                  <a:pt x="14412" y="15378"/>
                </a:lnTo>
                <a:lnTo>
                  <a:pt x="14365" y="15716"/>
                </a:lnTo>
                <a:lnTo>
                  <a:pt x="14122" y="16199"/>
                </a:lnTo>
                <a:lnTo>
                  <a:pt x="13723" y="16541"/>
                </a:lnTo>
                <a:lnTo>
                  <a:pt x="13231" y="16807"/>
                </a:lnTo>
                <a:lnTo>
                  <a:pt x="12707" y="17058"/>
                </a:lnTo>
                <a:lnTo>
                  <a:pt x="11780" y="17521"/>
                </a:lnTo>
                <a:lnTo>
                  <a:pt x="11558" y="17652"/>
                </a:lnTo>
                <a:lnTo>
                  <a:pt x="11342" y="17790"/>
                </a:lnTo>
                <a:lnTo>
                  <a:pt x="11112" y="17900"/>
                </a:lnTo>
                <a:lnTo>
                  <a:pt x="10845" y="17945"/>
                </a:lnTo>
                <a:lnTo>
                  <a:pt x="10778" y="17945"/>
                </a:lnTo>
                <a:lnTo>
                  <a:pt x="10646" y="17924"/>
                </a:lnTo>
                <a:lnTo>
                  <a:pt x="10402" y="17860"/>
                </a:lnTo>
                <a:lnTo>
                  <a:pt x="10172" y="17766"/>
                </a:lnTo>
                <a:lnTo>
                  <a:pt x="9953" y="17651"/>
                </a:lnTo>
                <a:lnTo>
                  <a:pt x="9537" y="17401"/>
                </a:lnTo>
                <a:lnTo>
                  <a:pt x="7485" y="16351"/>
                </a:lnTo>
                <a:lnTo>
                  <a:pt x="7199" y="16497"/>
                </a:lnTo>
                <a:lnTo>
                  <a:pt x="7208" y="19811"/>
                </a:lnTo>
                <a:lnTo>
                  <a:pt x="7272" y="19910"/>
                </a:lnTo>
                <a:lnTo>
                  <a:pt x="9755" y="21154"/>
                </a:lnTo>
                <a:lnTo>
                  <a:pt x="10257" y="21433"/>
                </a:lnTo>
                <a:lnTo>
                  <a:pt x="10527" y="21551"/>
                </a:lnTo>
                <a:lnTo>
                  <a:pt x="10795" y="21600"/>
                </a:lnTo>
                <a:lnTo>
                  <a:pt x="11093" y="21552"/>
                </a:lnTo>
                <a:lnTo>
                  <a:pt x="11376" y="21433"/>
                </a:lnTo>
                <a:lnTo>
                  <a:pt x="11906" y="21139"/>
                </a:lnTo>
                <a:lnTo>
                  <a:pt x="14228" y="19980"/>
                </a:lnTo>
                <a:lnTo>
                  <a:pt x="14331" y="19910"/>
                </a:lnTo>
                <a:lnTo>
                  <a:pt x="14394" y="19828"/>
                </a:lnTo>
                <a:lnTo>
                  <a:pt x="14389" y="17102"/>
                </a:lnTo>
                <a:lnTo>
                  <a:pt x="14398" y="16761"/>
                </a:lnTo>
                <a:lnTo>
                  <a:pt x="14833" y="16142"/>
                </a:lnTo>
                <a:lnTo>
                  <a:pt x="15077" y="15991"/>
                </a:lnTo>
                <a:lnTo>
                  <a:pt x="17342" y="14828"/>
                </a:lnTo>
                <a:lnTo>
                  <a:pt x="17606" y="14760"/>
                </a:lnTo>
                <a:lnTo>
                  <a:pt x="17822" y="14827"/>
                </a:lnTo>
                <a:lnTo>
                  <a:pt x="17966" y="15003"/>
                </a:lnTo>
                <a:lnTo>
                  <a:pt x="18019" y="15259"/>
                </a:lnTo>
                <a:lnTo>
                  <a:pt x="18014" y="17829"/>
                </a:lnTo>
                <a:lnTo>
                  <a:pt x="18129" y="17974"/>
                </a:lnTo>
                <a:lnTo>
                  <a:pt x="21531" y="16277"/>
                </a:lnTo>
                <a:lnTo>
                  <a:pt x="21595" y="16178"/>
                </a:lnTo>
                <a:lnTo>
                  <a:pt x="21595" y="12227"/>
                </a:lnTo>
                <a:lnTo>
                  <a:pt x="21600" y="9314"/>
                </a:lnTo>
                <a:lnTo>
                  <a:pt x="21316" y="9168"/>
                </a:lnTo>
                <a:lnTo>
                  <a:pt x="15048" y="12348"/>
                </a:lnTo>
                <a:lnTo>
                  <a:pt x="14834" y="12380"/>
                </a:lnTo>
                <a:lnTo>
                  <a:pt x="14402" y="12168"/>
                </a:lnTo>
                <a:lnTo>
                  <a:pt x="14387" y="11861"/>
                </a:lnTo>
                <a:lnTo>
                  <a:pt x="14386" y="10829"/>
                </a:lnTo>
                <a:lnTo>
                  <a:pt x="14347" y="9986"/>
                </a:lnTo>
                <a:lnTo>
                  <a:pt x="14890" y="8765"/>
                </a:lnTo>
                <a:lnTo>
                  <a:pt x="16548" y="7929"/>
                </a:lnTo>
                <a:lnTo>
                  <a:pt x="17996" y="7219"/>
                </a:lnTo>
                <a:lnTo>
                  <a:pt x="21325" y="5541"/>
                </a:lnTo>
                <a:lnTo>
                  <a:pt x="21327" y="5252"/>
                </a:lnTo>
                <a:lnTo>
                  <a:pt x="18088" y="3613"/>
                </a:lnTo>
                <a:lnTo>
                  <a:pt x="17957" y="3613"/>
                </a:lnTo>
                <a:lnTo>
                  <a:pt x="11088" y="7069"/>
                </a:lnTo>
                <a:lnTo>
                  <a:pt x="11088" y="7315"/>
                </a:lnTo>
                <a:lnTo>
                  <a:pt x="12386" y="7975"/>
                </a:lnTo>
                <a:lnTo>
                  <a:pt x="12788" y="8158"/>
                </a:lnTo>
                <a:lnTo>
                  <a:pt x="13215" y="8374"/>
                </a:lnTo>
                <a:lnTo>
                  <a:pt x="13554" y="8651"/>
                </a:lnTo>
                <a:lnTo>
                  <a:pt x="13689" y="9020"/>
                </a:lnTo>
                <a:lnTo>
                  <a:pt x="13589" y="9336"/>
                </a:lnTo>
                <a:lnTo>
                  <a:pt x="13343" y="9564"/>
                </a:lnTo>
                <a:lnTo>
                  <a:pt x="13021" y="9738"/>
                </a:lnTo>
                <a:lnTo>
                  <a:pt x="12692" y="9892"/>
                </a:lnTo>
                <a:lnTo>
                  <a:pt x="11844" y="10319"/>
                </a:lnTo>
                <a:lnTo>
                  <a:pt x="11329" y="10504"/>
                </a:lnTo>
                <a:lnTo>
                  <a:pt x="10786" y="10566"/>
                </a:lnTo>
                <a:lnTo>
                  <a:pt x="10244" y="10503"/>
                </a:lnTo>
                <a:lnTo>
                  <a:pt x="9729" y="10317"/>
                </a:lnTo>
                <a:lnTo>
                  <a:pt x="5263" y="8056"/>
                </a:lnTo>
                <a:lnTo>
                  <a:pt x="4822" y="7841"/>
                </a:lnTo>
                <a:lnTo>
                  <a:pt x="4621" y="7712"/>
                </a:lnTo>
                <a:lnTo>
                  <a:pt x="4449" y="7545"/>
                </a:lnTo>
                <a:lnTo>
                  <a:pt x="4278" y="7329"/>
                </a:lnTo>
                <a:lnTo>
                  <a:pt x="4226" y="7022"/>
                </a:lnTo>
                <a:lnTo>
                  <a:pt x="4387" y="6800"/>
                </a:lnTo>
                <a:lnTo>
                  <a:pt x="4595" y="6609"/>
                </a:lnTo>
                <a:lnTo>
                  <a:pt x="4875" y="6455"/>
                </a:lnTo>
                <a:lnTo>
                  <a:pt x="5460" y="6199"/>
                </a:lnTo>
                <a:lnTo>
                  <a:pt x="14117" y="1905"/>
                </a:lnTo>
                <a:lnTo>
                  <a:pt x="14118" y="1617"/>
                </a:lnTo>
                <a:lnTo>
                  <a:pt x="13894" y="1500"/>
                </a:lnTo>
                <a:lnTo>
                  <a:pt x="10889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9" name="object 14" descr="object 14">
            <a:extLst>
              <a:ext uri="{FF2B5EF4-FFF2-40B4-BE49-F238E27FC236}">
                <a16:creationId xmlns:a16="http://schemas.microsoft.com/office/drawing/2014/main" id="{78CB0C52-B2D6-5473-B385-35914EFEB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888" y="268746"/>
            <a:ext cx="601905" cy="627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object 15" descr="object 15">
            <a:extLst>
              <a:ext uri="{FF2B5EF4-FFF2-40B4-BE49-F238E27FC236}">
                <a16:creationId xmlns:a16="http://schemas.microsoft.com/office/drawing/2014/main" id="{F39DE12B-1D00-E36E-48B4-8126C0BF2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4068" y="238978"/>
            <a:ext cx="807828" cy="6282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Сгруппировать">
            <a:extLst>
              <a:ext uri="{FF2B5EF4-FFF2-40B4-BE49-F238E27FC236}">
                <a16:creationId xmlns:a16="http://schemas.microsoft.com/office/drawing/2014/main" id="{2AEAC93D-16C8-79C2-8BDC-02336783D289}"/>
              </a:ext>
            </a:extLst>
          </p:cNvPr>
          <p:cNvGrpSpPr/>
          <p:nvPr/>
        </p:nvGrpSpPr>
        <p:grpSpPr>
          <a:xfrm>
            <a:off x="7999021" y="257852"/>
            <a:ext cx="867116" cy="609378"/>
            <a:chOff x="0" y="-1"/>
            <a:chExt cx="867114" cy="609376"/>
          </a:xfrm>
        </p:grpSpPr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559D6AE4-3047-0373-022A-02A118CD9214}"/>
                </a:ext>
              </a:extLst>
            </p:cNvPr>
            <p:cNvSpPr/>
            <p:nvPr/>
          </p:nvSpPr>
          <p:spPr>
            <a:xfrm>
              <a:off x="384623" y="-2"/>
              <a:ext cx="114706" cy="11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" y="6668"/>
                  </a:moveTo>
                  <a:lnTo>
                    <a:pt x="0" y="10875"/>
                  </a:lnTo>
                  <a:lnTo>
                    <a:pt x="824" y="14932"/>
                  </a:lnTo>
                  <a:lnTo>
                    <a:pt x="3110" y="18383"/>
                  </a:lnTo>
                  <a:lnTo>
                    <a:pt x="6668" y="20776"/>
                  </a:lnTo>
                  <a:lnTo>
                    <a:pt x="10875" y="21600"/>
                  </a:lnTo>
                  <a:lnTo>
                    <a:pt x="14932" y="20776"/>
                  </a:lnTo>
                  <a:lnTo>
                    <a:pt x="18383" y="18490"/>
                  </a:lnTo>
                  <a:lnTo>
                    <a:pt x="20776" y="14932"/>
                  </a:lnTo>
                  <a:lnTo>
                    <a:pt x="21600" y="10724"/>
                  </a:lnTo>
                  <a:lnTo>
                    <a:pt x="20776" y="6668"/>
                  </a:lnTo>
                  <a:lnTo>
                    <a:pt x="18490" y="3217"/>
                  </a:lnTo>
                  <a:lnTo>
                    <a:pt x="14932" y="824"/>
                  </a:lnTo>
                  <a:lnTo>
                    <a:pt x="10724" y="0"/>
                  </a:lnTo>
                  <a:lnTo>
                    <a:pt x="6668" y="824"/>
                  </a:lnTo>
                  <a:lnTo>
                    <a:pt x="3217" y="3110"/>
                  </a:lnTo>
                  <a:lnTo>
                    <a:pt x="824" y="666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13" name="object 17" descr="object 17">
              <a:extLst>
                <a:ext uri="{FF2B5EF4-FFF2-40B4-BE49-F238E27FC236}">
                  <a16:creationId xmlns:a16="http://schemas.microsoft.com/office/drawing/2014/main" id="{3335B935-CB25-16D9-4249-82C72CD05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61" y="133028"/>
              <a:ext cx="97956" cy="97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object 18" descr="object 18">
              <a:extLst>
                <a:ext uri="{FF2B5EF4-FFF2-40B4-BE49-F238E27FC236}">
                  <a16:creationId xmlns:a16="http://schemas.microsoft.com/office/drawing/2014/main" id="{C4962953-1769-FDFB-DF66-7088852B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344" y="161720"/>
              <a:ext cx="65845" cy="65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18A4A2B9-9689-7EDE-B89C-E9351779B5DC}"/>
                </a:ext>
              </a:extLst>
            </p:cNvPr>
            <p:cNvSpPr/>
            <p:nvPr/>
          </p:nvSpPr>
          <p:spPr>
            <a:xfrm>
              <a:off x="265110" y="31638"/>
              <a:ext cx="64934" cy="6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142"/>
                  </a:moveTo>
                  <a:lnTo>
                    <a:pt x="4333" y="1959"/>
                  </a:lnTo>
                  <a:lnTo>
                    <a:pt x="1484" y="5043"/>
                  </a:lnTo>
                  <a:lnTo>
                    <a:pt x="0" y="8970"/>
                  </a:lnTo>
                  <a:lnTo>
                    <a:pt x="142" y="13316"/>
                  </a:lnTo>
                  <a:lnTo>
                    <a:pt x="1959" y="17267"/>
                  </a:lnTo>
                  <a:lnTo>
                    <a:pt x="5043" y="20116"/>
                  </a:lnTo>
                  <a:lnTo>
                    <a:pt x="8970" y="21600"/>
                  </a:lnTo>
                  <a:lnTo>
                    <a:pt x="13316" y="21458"/>
                  </a:lnTo>
                  <a:lnTo>
                    <a:pt x="17267" y="19641"/>
                  </a:lnTo>
                  <a:lnTo>
                    <a:pt x="20116" y="16557"/>
                  </a:lnTo>
                  <a:lnTo>
                    <a:pt x="21600" y="12629"/>
                  </a:lnTo>
                  <a:lnTo>
                    <a:pt x="21458" y="8283"/>
                  </a:lnTo>
                  <a:lnTo>
                    <a:pt x="19641" y="4333"/>
                  </a:lnTo>
                  <a:lnTo>
                    <a:pt x="16557" y="1484"/>
                  </a:lnTo>
                  <a:lnTo>
                    <a:pt x="12629" y="0"/>
                  </a:lnTo>
                  <a:lnTo>
                    <a:pt x="8283" y="14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18FB5A6D-6163-C10E-F7BA-762B9101EB71}"/>
                </a:ext>
              </a:extLst>
            </p:cNvPr>
            <p:cNvSpPr/>
            <p:nvPr/>
          </p:nvSpPr>
          <p:spPr>
            <a:xfrm>
              <a:off x="367690" y="158367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7" name="object 21">
              <a:extLst>
                <a:ext uri="{FF2B5EF4-FFF2-40B4-BE49-F238E27FC236}">
                  <a16:creationId xmlns:a16="http://schemas.microsoft.com/office/drawing/2014/main" id="{0BC347E2-6E3D-C53B-CF95-A380FB4006D1}"/>
                </a:ext>
              </a:extLst>
            </p:cNvPr>
            <p:cNvGrpSpPr/>
            <p:nvPr/>
          </p:nvGrpSpPr>
          <p:grpSpPr>
            <a:xfrm>
              <a:off x="515812" y="32189"/>
              <a:ext cx="193362" cy="199281"/>
              <a:chOff x="0" y="-1"/>
              <a:chExt cx="193361" cy="199280"/>
            </a:xfrm>
          </p:grpSpPr>
          <p:sp>
            <p:nvSpPr>
              <p:cNvPr id="23" name="Фигура">
                <a:extLst>
                  <a:ext uri="{FF2B5EF4-FFF2-40B4-BE49-F238E27FC236}">
                    <a16:creationId xmlns:a16="http://schemas.microsoft.com/office/drawing/2014/main" id="{25250490-7713-1586-0AB0-41E45E844165}"/>
                  </a:ext>
                </a:extLst>
              </p:cNvPr>
              <p:cNvSpPr/>
              <p:nvPr/>
            </p:nvSpPr>
            <p:spPr>
              <a:xfrm>
                <a:off x="-1" y="100203"/>
                <a:ext cx="99089" cy="9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9"/>
                    </a:moveTo>
                    <a:lnTo>
                      <a:pt x="20808" y="6737"/>
                    </a:lnTo>
                    <a:lnTo>
                      <a:pt x="18438" y="3162"/>
                    </a:lnTo>
                    <a:lnTo>
                      <a:pt x="14864" y="789"/>
                    </a:lnTo>
                    <a:lnTo>
                      <a:pt x="10800" y="0"/>
                    </a:lnTo>
                    <a:lnTo>
                      <a:pt x="6736" y="789"/>
                    </a:lnTo>
                    <a:lnTo>
                      <a:pt x="3164" y="3162"/>
                    </a:lnTo>
                    <a:lnTo>
                      <a:pt x="792" y="6737"/>
                    </a:lnTo>
                    <a:lnTo>
                      <a:pt x="0" y="10799"/>
                    </a:lnTo>
                    <a:lnTo>
                      <a:pt x="792" y="14863"/>
                    </a:lnTo>
                    <a:lnTo>
                      <a:pt x="3164" y="18438"/>
                    </a:lnTo>
                    <a:lnTo>
                      <a:pt x="6736" y="20811"/>
                    </a:lnTo>
                    <a:lnTo>
                      <a:pt x="10800" y="21600"/>
                    </a:lnTo>
                    <a:lnTo>
                      <a:pt x="14864" y="20811"/>
                    </a:lnTo>
                    <a:lnTo>
                      <a:pt x="18438" y="18438"/>
                    </a:lnTo>
                    <a:lnTo>
                      <a:pt x="20808" y="14863"/>
                    </a:lnTo>
                    <a:lnTo>
                      <a:pt x="21600" y="1079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4" name="Фигура">
                <a:extLst>
                  <a:ext uri="{FF2B5EF4-FFF2-40B4-BE49-F238E27FC236}">
                    <a16:creationId xmlns:a16="http://schemas.microsoft.com/office/drawing/2014/main" id="{9973F1AB-55C2-AD68-7919-3BFDF2477D8A}"/>
                  </a:ext>
                </a:extLst>
              </p:cNvPr>
              <p:cNvSpPr/>
              <p:nvPr/>
            </p:nvSpPr>
            <p:spPr>
              <a:xfrm>
                <a:off x="43179" y="-2"/>
                <a:ext cx="66628" cy="66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3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3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5" name="Фигура">
                <a:extLst>
                  <a:ext uri="{FF2B5EF4-FFF2-40B4-BE49-F238E27FC236}">
                    <a16:creationId xmlns:a16="http://schemas.microsoft.com/office/drawing/2014/main" id="{9AB642A2-A185-1B79-E3FA-75F4ABF90DD1}"/>
                  </a:ext>
                </a:extLst>
              </p:cNvPr>
              <p:cNvSpPr/>
              <p:nvPr/>
            </p:nvSpPr>
            <p:spPr>
              <a:xfrm>
                <a:off x="135637" y="58013"/>
                <a:ext cx="25886" cy="25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830"/>
                    </a:moveTo>
                    <a:lnTo>
                      <a:pt x="16756" y="0"/>
                    </a:lnTo>
                    <a:lnTo>
                      <a:pt x="4822" y="0"/>
                    </a:lnTo>
                    <a:lnTo>
                      <a:pt x="0" y="4852"/>
                    </a:lnTo>
                    <a:lnTo>
                      <a:pt x="0" y="16770"/>
                    </a:lnTo>
                    <a:lnTo>
                      <a:pt x="4822" y="21600"/>
                    </a:lnTo>
                    <a:lnTo>
                      <a:pt x="16767" y="21600"/>
                    </a:lnTo>
                    <a:lnTo>
                      <a:pt x="21600" y="16749"/>
                    </a:lnTo>
                    <a:lnTo>
                      <a:pt x="21600" y="483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6" name="Фигура">
                <a:extLst>
                  <a:ext uri="{FF2B5EF4-FFF2-40B4-BE49-F238E27FC236}">
                    <a16:creationId xmlns:a16="http://schemas.microsoft.com/office/drawing/2014/main" id="{EC1679A9-B58B-9ADC-6F7F-8F336EABC1B1}"/>
                  </a:ext>
                </a:extLst>
              </p:cNvPr>
              <p:cNvSpPr/>
              <p:nvPr/>
            </p:nvSpPr>
            <p:spPr>
              <a:xfrm>
                <a:off x="126732" y="129107"/>
                <a:ext cx="66630" cy="666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0752" y="6596"/>
                    </a:lnTo>
                    <a:lnTo>
                      <a:pt x="18438" y="3162"/>
                    </a:lnTo>
                    <a:lnTo>
                      <a:pt x="15004" y="848"/>
                    </a:lnTo>
                    <a:lnTo>
                      <a:pt x="10800" y="0"/>
                    </a:lnTo>
                    <a:lnTo>
                      <a:pt x="6596" y="848"/>
                    </a:lnTo>
                    <a:lnTo>
                      <a:pt x="3162" y="3162"/>
                    </a:lnTo>
                    <a:lnTo>
                      <a:pt x="848" y="6596"/>
                    </a:lnTo>
                    <a:lnTo>
                      <a:pt x="0" y="10800"/>
                    </a:lnTo>
                    <a:lnTo>
                      <a:pt x="848" y="15004"/>
                    </a:lnTo>
                    <a:lnTo>
                      <a:pt x="3162" y="18438"/>
                    </a:lnTo>
                    <a:lnTo>
                      <a:pt x="6596" y="20752"/>
                    </a:lnTo>
                    <a:lnTo>
                      <a:pt x="10800" y="21600"/>
                    </a:lnTo>
                    <a:lnTo>
                      <a:pt x="15004" y="20752"/>
                    </a:lnTo>
                    <a:lnTo>
                      <a:pt x="18438" y="18438"/>
                    </a:lnTo>
                    <a:lnTo>
                      <a:pt x="20752" y="15004"/>
                    </a:lnTo>
                    <a:lnTo>
                      <a:pt x="216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lnSpc>
                    <a:spcPct val="100000"/>
                  </a:lnSpc>
                  <a:spcBef>
                    <a:spcPts val="0"/>
                  </a:spcBef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8" name="object 22" descr="object 22">
              <a:extLst>
                <a:ext uri="{FF2B5EF4-FFF2-40B4-BE49-F238E27FC236}">
                  <a16:creationId xmlns:a16="http://schemas.microsoft.com/office/drawing/2014/main" id="{318BAD04-0921-7918-6DE4-E2EB7CC2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777" y="161785"/>
              <a:ext cx="65769" cy="65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AC3123ED-DB1F-FF71-304B-EC59BB692F6C}"/>
                </a:ext>
              </a:extLst>
            </p:cNvPr>
            <p:cNvSpPr/>
            <p:nvPr/>
          </p:nvSpPr>
          <p:spPr>
            <a:xfrm>
              <a:off x="513551" y="778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85B34D98-A2FD-144A-27C5-117726F1D3CA}"/>
                </a:ext>
              </a:extLst>
            </p:cNvPr>
            <p:cNvSpPr/>
            <p:nvPr/>
          </p:nvSpPr>
          <p:spPr>
            <a:xfrm>
              <a:off x="338056" y="674"/>
              <a:ext cx="25888" cy="25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1DC7ED63-990E-358D-EA8F-82E85391C4EE}"/>
                </a:ext>
              </a:extLst>
            </p:cNvPr>
            <p:cNvSpPr/>
            <p:nvPr/>
          </p:nvSpPr>
          <p:spPr>
            <a:xfrm>
              <a:off x="218061" y="82139"/>
              <a:ext cx="25888" cy="25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5" y="0"/>
                  </a:moveTo>
                  <a:lnTo>
                    <a:pt x="4835" y="0"/>
                  </a:lnTo>
                  <a:lnTo>
                    <a:pt x="0" y="4835"/>
                  </a:lnTo>
                  <a:lnTo>
                    <a:pt x="0" y="16765"/>
                  </a:lnTo>
                  <a:lnTo>
                    <a:pt x="4835" y="21600"/>
                  </a:lnTo>
                  <a:lnTo>
                    <a:pt x="16765" y="21600"/>
                  </a:lnTo>
                  <a:lnTo>
                    <a:pt x="21600" y="16765"/>
                  </a:lnTo>
                  <a:lnTo>
                    <a:pt x="21600" y="4835"/>
                  </a:lnTo>
                  <a:lnTo>
                    <a:pt x="16765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0"/>
                </a:spcBef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22" name="object 26" descr="object 26">
              <a:extLst>
                <a:ext uri="{FF2B5EF4-FFF2-40B4-BE49-F238E27FC236}">
                  <a16:creationId xmlns:a16="http://schemas.microsoft.com/office/drawing/2014/main" id="{E34FA632-116A-BA57-E1CD-B3CA8F61A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0293"/>
              <a:ext cx="867116" cy="349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54BA387-9078-A193-6601-540E7564C9D4}"/>
              </a:ext>
            </a:extLst>
          </p:cNvPr>
          <p:cNvSpPr txBox="1"/>
          <p:nvPr/>
        </p:nvSpPr>
        <p:spPr>
          <a:xfrm>
            <a:off x="457200" y="1352036"/>
            <a:ext cx="61772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1. </a:t>
            </a:r>
            <a:r>
              <a:rPr lang="ru-RU" sz="3200" b="0" dirty="0">
                <a:solidFill>
                  <a:schemeClr val="bg1"/>
                </a:solidFill>
                <a:latin typeface="Book Antiqua" panose="02040602050305030304" pitchFamily="18" charset="0"/>
              </a:rPr>
              <a:t>Нестабильный поток клиентов или их отсутствие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6CA15F-8B04-6AE2-56B0-6C1648F735B9}"/>
              </a:ext>
            </a:extLst>
          </p:cNvPr>
          <p:cNvSpPr txBox="1"/>
          <p:nvPr/>
        </p:nvSpPr>
        <p:spPr>
          <a:xfrm>
            <a:off x="514009" y="2525235"/>
            <a:ext cx="52120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2. </a:t>
            </a:r>
            <a:r>
              <a:rPr lang="ru-RU" sz="32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Затраты времени на организацию съёмок и обработку фотографий </a:t>
            </a:r>
          </a:p>
          <a:p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401B92F-1B64-9BAA-2DA7-693AED9820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75" y="4045544"/>
            <a:ext cx="4331934" cy="271455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41204C2E-BFD8-CAF0-5C61-4271CC995E1F}"/>
              </a:ext>
            </a:extLst>
          </p:cNvPr>
          <p:cNvSpPr txBox="1"/>
          <p:nvPr/>
        </p:nvSpPr>
        <p:spPr>
          <a:xfrm>
            <a:off x="514009" y="4273732"/>
            <a:ext cx="52120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3. Непонимание как развиваться и какие выполнять задачи для достижения результата.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9FAAABD-A465-88D3-25C7-678B49E36A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80" y="1065729"/>
            <a:ext cx="4239324" cy="269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C68DC4-883F-0D50-52DC-D6823D5C8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38136A-8F04-2535-B6FC-DF6015DC46B1}"/>
              </a:ext>
            </a:extLst>
          </p:cNvPr>
          <p:cNvSpPr txBox="1"/>
          <p:nvPr/>
        </p:nvSpPr>
        <p:spPr>
          <a:xfrm>
            <a:off x="766591" y="121969"/>
            <a:ext cx="4069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Решение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BE90B-F49F-A192-9E7E-C0B3361A5C5C}"/>
              </a:ext>
            </a:extLst>
          </p:cNvPr>
          <p:cNvSpPr txBox="1"/>
          <p:nvPr/>
        </p:nvSpPr>
        <p:spPr>
          <a:xfrm>
            <a:off x="526860" y="1960881"/>
            <a:ext cx="54269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</a:rPr>
              <a:t>Разработка личного бренда и  эффективной стратегии его продвижения </a:t>
            </a:r>
          </a:p>
          <a:p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Book Antiqua" panose="02040602050305030304" pitchFamily="18" charset="0"/>
              </a:rPr>
              <a:t>Использование 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нейросетей для автоматизации процессов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Развитие навыков коммуникации и продаж</a:t>
            </a:r>
            <a:endParaRPr lang="ru-RU" sz="2400" b="0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2222C6-C25E-CDCB-190B-7F9A76E558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59" y="674506"/>
            <a:ext cx="4591850" cy="27544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22017B-3D6F-A6F2-49B7-24B00165C6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460" y="3608501"/>
            <a:ext cx="4591850" cy="297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2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D2B4E9-E3B6-96F2-2B24-042C279FA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6D8518BB-5536-4F20-0024-CA3DE5186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62" y="1267142"/>
            <a:ext cx="2978058" cy="411326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D50EFA-067B-8C0A-7C3C-FAE841DEB8E6}"/>
              </a:ext>
            </a:extLst>
          </p:cNvPr>
          <p:cNvSpPr txBox="1"/>
          <p:nvPr/>
        </p:nvSpPr>
        <p:spPr>
          <a:xfrm>
            <a:off x="1182821" y="42294"/>
            <a:ext cx="3765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Book Antiqua" panose="02040602050305030304" pitchFamily="18" charset="0"/>
              </a:rPr>
              <a:t>Команда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558C0D-160E-40A2-2EC8-34BDDF252B49}"/>
              </a:ext>
            </a:extLst>
          </p:cNvPr>
          <p:cNvSpPr txBox="1"/>
          <p:nvPr/>
        </p:nvSpPr>
        <p:spPr>
          <a:xfrm>
            <a:off x="1512662" y="5555190"/>
            <a:ext cx="2643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Директор, автор курса</a:t>
            </a:r>
          </a:p>
          <a:p>
            <a:r>
              <a:rPr lang="ru-RU" dirty="0">
                <a:solidFill>
                  <a:schemeClr val="bg1"/>
                </a:solidFill>
              </a:rPr>
              <a:t>Старых Максим Сергеевич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B33A59-AF79-FA05-47E9-E415516604C6}"/>
              </a:ext>
            </a:extLst>
          </p:cNvPr>
          <p:cNvSpPr txBox="1"/>
          <p:nvPr/>
        </p:nvSpPr>
        <p:spPr>
          <a:xfrm>
            <a:off x="7591618" y="5572652"/>
            <a:ext cx="232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Монтажёр роликов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Александр Кудряшов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E0C4E3D-0EF3-8CF9-4B5E-B12DDE88D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829" y="1150290"/>
            <a:ext cx="4346970" cy="43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9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461134-5C61-E5D2-1BB6-A1723FFC9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7490D2-5A6D-FEB5-B651-D6681039DAF8}"/>
              </a:ext>
            </a:extLst>
          </p:cNvPr>
          <p:cNvSpPr txBox="1"/>
          <p:nvPr/>
        </p:nvSpPr>
        <p:spPr>
          <a:xfrm>
            <a:off x="3913730" y="0"/>
            <a:ext cx="4364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ook Antiqua" panose="02040602050305030304" pitchFamily="18" charset="0"/>
              </a:rPr>
              <a:t>Бизнес-модель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49CFA7-A8CC-6FDF-27D6-FBE86B0BF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063" y="681690"/>
            <a:ext cx="9022080" cy="37205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63A4AA-7A5B-0B60-B54B-DB9A6CE8E1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139"/>
          <a:stretch/>
        </p:blipFill>
        <p:spPr>
          <a:xfrm>
            <a:off x="-8532" y="4402258"/>
            <a:ext cx="3322423" cy="11839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928382-0030-89AD-2213-652A4782FF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621" y="5586250"/>
            <a:ext cx="1610269" cy="77076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30BC0A-088A-FC2E-9207-5459C47CB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2422" y="4402258"/>
            <a:ext cx="8869578" cy="194302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5C5EA61-61FB-4D84-BD1D-A9CC0DFFA8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5017" y="681689"/>
            <a:ext cx="1537467" cy="372057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CDFBAE-4C74-C885-31D6-41F76DEF46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42484" y="681686"/>
            <a:ext cx="1649516" cy="372057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8BCCC41-9575-9907-5319-39493E3917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7064" y="5567179"/>
            <a:ext cx="1720684" cy="78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30CA5-5CC5-146D-A7D0-5E1DAF1D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F527C0-38FD-86C1-B383-5C93B57AC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271830-81E6-2E1C-B1A7-BAC3234CA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1924D4-599E-11C0-CB1A-3596D23DE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4588"/>
            <a:ext cx="12192000" cy="49029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71E5F3-867F-6508-B3BF-662A88AE3F03}"/>
              </a:ext>
            </a:extLst>
          </p:cNvPr>
          <p:cNvSpPr txBox="1"/>
          <p:nvPr/>
        </p:nvSpPr>
        <p:spPr>
          <a:xfrm>
            <a:off x="3449783" y="109608"/>
            <a:ext cx="5548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ook Antiqua" panose="02040602050305030304" pitchFamily="18" charset="0"/>
              </a:rPr>
              <a:t>Финансовая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96379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4DE44-2D08-EFD3-8028-AF232F2A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D6EB5D-9074-62BE-7DE5-C6BDB48C6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5D6D4A-65E1-875E-F19A-98D367166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64"/>
            <a:ext cx="12192000" cy="68580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B1AC316-6244-D9C8-7256-C7089E72F573}"/>
              </a:ext>
            </a:extLst>
          </p:cNvPr>
          <p:cNvSpPr/>
          <p:nvPr/>
        </p:nvSpPr>
        <p:spPr>
          <a:xfrm>
            <a:off x="506346" y="681037"/>
            <a:ext cx="11244697" cy="572529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FD7F200-7B3C-4FA9-C33C-348F3A62002C}"/>
              </a:ext>
            </a:extLst>
          </p:cNvPr>
          <p:cNvSpPr/>
          <p:nvPr/>
        </p:nvSpPr>
        <p:spPr>
          <a:xfrm>
            <a:off x="838200" y="2055813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9B2489-7516-9662-3782-4B9B6181534B}"/>
              </a:ext>
            </a:extLst>
          </p:cNvPr>
          <p:cNvSpPr txBox="1"/>
          <p:nvPr/>
        </p:nvSpPr>
        <p:spPr>
          <a:xfrm>
            <a:off x="639040" y="1740658"/>
            <a:ext cx="1189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Январь 2025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5F85DAD-E398-4E83-7511-C784167ED9C1}"/>
              </a:ext>
            </a:extLst>
          </p:cNvPr>
          <p:cNvCxnSpPr>
            <a:cxnSpLocks/>
            <a:stCxn id="8" idx="6"/>
            <a:endCxn id="14" idx="2"/>
          </p:cNvCxnSpPr>
          <p:nvPr/>
        </p:nvCxnSpPr>
        <p:spPr>
          <a:xfrm flipV="1">
            <a:off x="1347354" y="2280283"/>
            <a:ext cx="843397" cy="60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931970-1B39-56DB-53E3-1F8AE23356FA}"/>
              </a:ext>
            </a:extLst>
          </p:cNvPr>
          <p:cNvSpPr txBox="1"/>
          <p:nvPr/>
        </p:nvSpPr>
        <p:spPr>
          <a:xfrm>
            <a:off x="625185" y="2832514"/>
            <a:ext cx="15084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Цели: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Разработка контента, создание онлайн-платформы, начало маркетинговых мероприятий.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EDD6C9-17B1-100C-8C4D-C18BC60388FA}"/>
              </a:ext>
            </a:extLst>
          </p:cNvPr>
          <p:cNvSpPr txBox="1"/>
          <p:nvPr/>
        </p:nvSpPr>
        <p:spPr>
          <a:xfrm>
            <a:off x="4094021" y="19570"/>
            <a:ext cx="4187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ook Antiqua" panose="02040602050305030304" pitchFamily="18" charset="0"/>
              </a:rPr>
              <a:t>Дорожная карта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427D99C-DB0C-22C3-2B94-DC8D8746FF1D}"/>
              </a:ext>
            </a:extLst>
          </p:cNvPr>
          <p:cNvSpPr/>
          <p:nvPr/>
        </p:nvSpPr>
        <p:spPr>
          <a:xfrm>
            <a:off x="2190751" y="2049716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9E90F1-42E0-ADF9-BAFC-17A3216DB136}"/>
              </a:ext>
            </a:extLst>
          </p:cNvPr>
          <p:cNvSpPr txBox="1"/>
          <p:nvPr/>
        </p:nvSpPr>
        <p:spPr>
          <a:xfrm>
            <a:off x="1850448" y="2628463"/>
            <a:ext cx="1189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Февраль 2025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13EA64-37EE-A0EE-8B1E-67DE4AFFDA9F}"/>
              </a:ext>
            </a:extLst>
          </p:cNvPr>
          <p:cNvCxnSpPr>
            <a:cxnSpLocks/>
          </p:cNvCxnSpPr>
          <p:nvPr/>
        </p:nvCxnSpPr>
        <p:spPr>
          <a:xfrm flipV="1">
            <a:off x="2699905" y="2273419"/>
            <a:ext cx="843397" cy="60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BC9E22DC-2723-D721-AD4E-4096546250F4}"/>
              </a:ext>
            </a:extLst>
          </p:cNvPr>
          <p:cNvSpPr/>
          <p:nvPr/>
        </p:nvSpPr>
        <p:spPr>
          <a:xfrm>
            <a:off x="3484421" y="2046154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46FD464-3F05-A678-98FF-5D900D6A1E06}"/>
              </a:ext>
            </a:extLst>
          </p:cNvPr>
          <p:cNvSpPr/>
          <p:nvPr/>
        </p:nvSpPr>
        <p:spPr>
          <a:xfrm>
            <a:off x="4836972" y="2036243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2D7B6A1-A5DC-BDFF-061A-2A3C93E83B3A}"/>
              </a:ext>
            </a:extLst>
          </p:cNvPr>
          <p:cNvCxnSpPr>
            <a:cxnSpLocks/>
          </p:cNvCxnSpPr>
          <p:nvPr/>
        </p:nvCxnSpPr>
        <p:spPr>
          <a:xfrm flipV="1">
            <a:off x="3993575" y="2267322"/>
            <a:ext cx="843397" cy="60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AF2F4DC-3B85-7672-F6A2-1AA06D3D8D43}"/>
              </a:ext>
            </a:extLst>
          </p:cNvPr>
          <p:cNvCxnSpPr>
            <a:cxnSpLocks/>
          </p:cNvCxnSpPr>
          <p:nvPr/>
        </p:nvCxnSpPr>
        <p:spPr>
          <a:xfrm flipV="1">
            <a:off x="5349593" y="2274185"/>
            <a:ext cx="843397" cy="60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1B0BD4A4-477A-7115-AA5A-3ED32DD43223}"/>
              </a:ext>
            </a:extLst>
          </p:cNvPr>
          <p:cNvSpPr/>
          <p:nvPr/>
        </p:nvSpPr>
        <p:spPr>
          <a:xfrm>
            <a:off x="6179128" y="2042852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25E8FDD-D200-B589-5153-F28B950E720F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6639796" y="2330938"/>
            <a:ext cx="645100" cy="33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>
            <a:extLst>
              <a:ext uri="{FF2B5EF4-FFF2-40B4-BE49-F238E27FC236}">
                <a16:creationId xmlns:a16="http://schemas.microsoft.com/office/drawing/2014/main" id="{8028BA79-0688-B426-6F89-C0D97832FB96}"/>
              </a:ext>
            </a:extLst>
          </p:cNvPr>
          <p:cNvSpPr/>
          <p:nvPr/>
        </p:nvSpPr>
        <p:spPr>
          <a:xfrm>
            <a:off x="7284896" y="2432890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4A08030-7BF6-7D80-B957-AC7B6803E37B}"/>
              </a:ext>
            </a:extLst>
          </p:cNvPr>
          <p:cNvCxnSpPr>
            <a:cxnSpLocks/>
            <a:stCxn id="24" idx="6"/>
            <a:endCxn id="26" idx="2"/>
          </p:cNvCxnSpPr>
          <p:nvPr/>
        </p:nvCxnSpPr>
        <p:spPr>
          <a:xfrm flipV="1">
            <a:off x="7794050" y="2397897"/>
            <a:ext cx="1374851" cy="2655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9E297EAC-F50D-C4EA-21C9-33169EEDEAD3}"/>
              </a:ext>
            </a:extLst>
          </p:cNvPr>
          <p:cNvSpPr/>
          <p:nvPr/>
        </p:nvSpPr>
        <p:spPr>
          <a:xfrm>
            <a:off x="9168901" y="2167330"/>
            <a:ext cx="509154" cy="461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889227-717D-2963-309C-E9D420B9A8AE}"/>
              </a:ext>
            </a:extLst>
          </p:cNvPr>
          <p:cNvSpPr txBox="1"/>
          <p:nvPr/>
        </p:nvSpPr>
        <p:spPr>
          <a:xfrm>
            <a:off x="1828800" y="1009878"/>
            <a:ext cx="16556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Запуск рекламной кампании, прогрев аудитории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C0B72D-EC4F-6BE3-4B20-2D4F18721F79}"/>
              </a:ext>
            </a:extLst>
          </p:cNvPr>
          <p:cNvSpPr txBox="1"/>
          <p:nvPr/>
        </p:nvSpPr>
        <p:spPr>
          <a:xfrm>
            <a:off x="3221186" y="1610176"/>
            <a:ext cx="1035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Март 2025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DD5113-930D-BB34-3510-24A2E8EFA9F1}"/>
              </a:ext>
            </a:extLst>
          </p:cNvPr>
          <p:cNvSpPr txBox="1"/>
          <p:nvPr/>
        </p:nvSpPr>
        <p:spPr>
          <a:xfrm>
            <a:off x="2795169" y="2832514"/>
            <a:ext cx="18599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rtl="0" fontAlgn="base">
              <a:spcBef>
                <a:spcPts val="1200"/>
              </a:spcBef>
            </a:pP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Запуск предварительных продаж курса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, а также</a:t>
            </a: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блога и PR-кампании: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DE34A-17B6-7F42-C716-637581B82889}"/>
              </a:ext>
            </a:extLst>
          </p:cNvPr>
          <p:cNvSpPr txBox="1"/>
          <p:nvPr/>
        </p:nvSpPr>
        <p:spPr>
          <a:xfrm>
            <a:off x="4681110" y="2566041"/>
            <a:ext cx="125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Апрель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03B735-1DB3-828F-F16B-62DBB46F3294}"/>
              </a:ext>
            </a:extLst>
          </p:cNvPr>
          <p:cNvSpPr txBox="1"/>
          <p:nvPr/>
        </p:nvSpPr>
        <p:spPr>
          <a:xfrm>
            <a:off x="4585032" y="1234190"/>
            <a:ext cx="1417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Запуск курса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D85B08-6604-B8D7-A7E8-BE5149179488}"/>
              </a:ext>
            </a:extLst>
          </p:cNvPr>
          <p:cNvSpPr txBox="1"/>
          <p:nvPr/>
        </p:nvSpPr>
        <p:spPr>
          <a:xfrm>
            <a:off x="6128695" y="1451425"/>
            <a:ext cx="1139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Май-Июль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920EF8-EDD4-C7D2-4783-6696EAC73931}"/>
              </a:ext>
            </a:extLst>
          </p:cNvPr>
          <p:cNvSpPr txBox="1"/>
          <p:nvPr/>
        </p:nvSpPr>
        <p:spPr>
          <a:xfrm>
            <a:off x="4963402" y="3356161"/>
            <a:ext cx="24786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Анализ результатов первого потока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Оценка первых отзывов, анализ статистики успеваемости и вовлеченности.</a:t>
            </a:r>
          </a:p>
          <a:p>
            <a:pPr marL="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Продвижение через PR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Статьи и интервью с автором курса в популярных СМИ и профессиональных изданиях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D4296E1-FA47-E907-2CA5-4C69C4A09568}"/>
              </a:ext>
            </a:extLst>
          </p:cNvPr>
          <p:cNvCxnSpPr>
            <a:cxnSpLocks/>
          </p:cNvCxnSpPr>
          <p:nvPr/>
        </p:nvCxnSpPr>
        <p:spPr>
          <a:xfrm>
            <a:off x="1103160" y="2542473"/>
            <a:ext cx="85718" cy="376926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E8722AC7-CE39-57D8-8534-FA9E7CC5DEB6}"/>
              </a:ext>
            </a:extLst>
          </p:cNvPr>
          <p:cNvCxnSpPr>
            <a:cxnSpLocks/>
          </p:cNvCxnSpPr>
          <p:nvPr/>
        </p:nvCxnSpPr>
        <p:spPr>
          <a:xfrm>
            <a:off x="3779702" y="2497375"/>
            <a:ext cx="85718" cy="376926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DFEF4C31-8FDD-8D0E-B80F-F7410E64290E}"/>
              </a:ext>
            </a:extLst>
          </p:cNvPr>
          <p:cNvCxnSpPr>
            <a:cxnSpLocks/>
          </p:cNvCxnSpPr>
          <p:nvPr/>
        </p:nvCxnSpPr>
        <p:spPr>
          <a:xfrm flipV="1">
            <a:off x="2455720" y="1670593"/>
            <a:ext cx="0" cy="358441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F71D2402-2AE9-E02E-ABD9-09288EED45AD}"/>
              </a:ext>
            </a:extLst>
          </p:cNvPr>
          <p:cNvCxnSpPr>
            <a:cxnSpLocks/>
          </p:cNvCxnSpPr>
          <p:nvPr/>
        </p:nvCxnSpPr>
        <p:spPr>
          <a:xfrm flipV="1">
            <a:off x="5100207" y="1674810"/>
            <a:ext cx="93962" cy="376410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91471D6B-82E3-42F2-DC4B-F38C0ADDC963}"/>
              </a:ext>
            </a:extLst>
          </p:cNvPr>
          <p:cNvCxnSpPr>
            <a:cxnSpLocks/>
          </p:cNvCxnSpPr>
          <p:nvPr/>
        </p:nvCxnSpPr>
        <p:spPr>
          <a:xfrm>
            <a:off x="6433705" y="2510849"/>
            <a:ext cx="0" cy="862587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FEB045A-E1F5-4E08-A971-B332A4BB6DF9}"/>
              </a:ext>
            </a:extLst>
          </p:cNvPr>
          <p:cNvSpPr txBox="1"/>
          <p:nvPr/>
        </p:nvSpPr>
        <p:spPr>
          <a:xfrm>
            <a:off x="7104768" y="2828517"/>
            <a:ext cx="1176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Июль-Сентябрь</a:t>
            </a:r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8B34202C-7C6A-F06F-8AF6-410A1CD881A6}"/>
              </a:ext>
            </a:extLst>
          </p:cNvPr>
          <p:cNvCxnSpPr>
            <a:cxnSpLocks/>
          </p:cNvCxnSpPr>
          <p:nvPr/>
        </p:nvCxnSpPr>
        <p:spPr>
          <a:xfrm flipV="1">
            <a:off x="7551225" y="2029034"/>
            <a:ext cx="0" cy="401245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5F9E4CD-2963-883C-CFFC-A485014F3849}"/>
              </a:ext>
            </a:extLst>
          </p:cNvPr>
          <p:cNvSpPr txBox="1"/>
          <p:nvPr/>
        </p:nvSpPr>
        <p:spPr>
          <a:xfrm>
            <a:off x="6511682" y="775543"/>
            <a:ext cx="310143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Масштабирование курса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Размещение курса на новых платформах, запуск рекламы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в доп.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каналах.</a:t>
            </a:r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Обновление</a:t>
            </a:r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платформы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Улучшение функционала сайта и платформы,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1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D88F45-21B6-99A1-9209-38DD35D50BB8}"/>
              </a:ext>
            </a:extLst>
          </p:cNvPr>
          <p:cNvSpPr txBox="1"/>
          <p:nvPr/>
        </p:nvSpPr>
        <p:spPr>
          <a:xfrm>
            <a:off x="8918440" y="1564030"/>
            <a:ext cx="1139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Октябрь-Декабрь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72D4A4B-24A1-6439-7557-F5886A8CB6C2}"/>
              </a:ext>
            </a:extLst>
          </p:cNvPr>
          <p:cNvSpPr txBox="1"/>
          <p:nvPr/>
        </p:nvSpPr>
        <p:spPr>
          <a:xfrm>
            <a:off x="8575072" y="2874808"/>
            <a:ext cx="260160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Октябрь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Обратная связь и анализ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+ постановка новых целей, запуск зимних акций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CDEC71B-6CDA-3887-E67C-2EC047DF73D5}"/>
              </a:ext>
            </a:extLst>
          </p:cNvPr>
          <p:cNvSpPr txBox="1"/>
          <p:nvPr/>
        </p:nvSpPr>
        <p:spPr>
          <a:xfrm>
            <a:off x="8575072" y="3531560"/>
            <a:ext cx="285625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Запуск партнерских программ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Разработка партнерских программ для создания новых потоков студентов через сотрудничество с известными фотографами и блогерами.</a:t>
            </a:r>
          </a:p>
          <a:p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95B4A8-4F67-AF4E-9392-3242803DF5FF}"/>
              </a:ext>
            </a:extLst>
          </p:cNvPr>
          <p:cNvSpPr txBox="1"/>
          <p:nvPr/>
        </p:nvSpPr>
        <p:spPr>
          <a:xfrm>
            <a:off x="5637068" y="2925041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F60205E-E830-930E-D905-83A5251AEDEA}"/>
              </a:ext>
            </a:extLst>
          </p:cNvPr>
          <p:cNvSpPr txBox="1"/>
          <p:nvPr/>
        </p:nvSpPr>
        <p:spPr>
          <a:xfrm>
            <a:off x="8630275" y="4489778"/>
            <a:ext cx="2856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Декабрь:</a:t>
            </a:r>
            <a:b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Подведение итогов года: 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Оценка результатов курса, анализ продаж, отзывов и успехов студентов.</a:t>
            </a:r>
          </a:p>
          <a:p>
            <a:r>
              <a:rPr lang="ru-RU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Реализация новогодних предложений</a:t>
            </a: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Запуск новогодних предложений и акций для привлечения студентов в следующем 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58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341</Words>
  <Application>Microsoft Office PowerPoint</Application>
  <PresentationFormat>Широкоэкранный</PresentationFormat>
  <Paragraphs>45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Adobe Song Std L</vt:lpstr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Cтарых</dc:creator>
  <cp:lastModifiedBy>Максим Cтарых</cp:lastModifiedBy>
  <cp:revision>8</cp:revision>
  <dcterms:created xsi:type="dcterms:W3CDTF">2024-10-16T15:57:58Z</dcterms:created>
  <dcterms:modified xsi:type="dcterms:W3CDTF">2024-12-11T12:22:59Z</dcterms:modified>
</cp:coreProperties>
</file>