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58" r:id="rId4"/>
    <p:sldId id="259" r:id="rId5"/>
    <p:sldId id="260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DE2235-B5A0-465D-ACB0-A4429A635270}">
          <p14:sldIdLst>
            <p14:sldId id="256"/>
            <p14:sldId id="261"/>
            <p14:sldId id="258"/>
            <p14:sldId id="259"/>
            <p14:sldId id="260"/>
            <p14:sldId id="262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36">
          <p15:clr>
            <a:srgbClr val="A4A3A4"/>
          </p15:clr>
        </p15:guide>
        <p15:guide id="2" pos="3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1" y="48"/>
      </p:cViewPr>
      <p:guideLst>
        <p:guide orient="horz" pos="1536"/>
        <p:guide pos="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Верхний колонтитул 7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>
                <a:latin typeface="Calibri"/>
                <a:cs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Образ слайда 8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>
                <a:latin typeface="Calibri"/>
                <a:cs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10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>
                <a:latin typeface="Calibri"/>
                <a:cs typeface="Calibri"/>
              </a:defRPr>
            </a:lvl1pPr>
          </a:lstStyle>
          <a:p>
            <a:pPr>
              <a:defRPr/>
            </a:pPr>
            <a:fld id="{A16580D0-5205-45D1-86FE-2E5711587215}" type="datetime1">
              <a:rPr lang="ru-RU"/>
              <a:t>24.10.2024</a:t>
            </a:fld>
            <a:endParaRPr lang="ru-RU"/>
          </a:p>
        </p:txBody>
      </p:sp>
      <p:sp>
        <p:nvSpPr>
          <p:cNvPr id="12" name="Заметки 11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>
                <a:latin typeface="Calibri"/>
                <a:cs typeface="Calibri"/>
              </a:defRPr>
            </a:lvl1pPr>
          </a:lstStyle>
          <a:p>
            <a:pPr>
              <a:defRPr/>
            </a:pPr>
            <a:fld id="{D060679C-80C7-4E7D-9614-ABA41C5B285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>
      <a:defRPr lang="ru-RU" sz="1200">
        <a:solidFill>
          <a:schemeClr val="tx1"/>
        </a:solidFill>
        <a:latin typeface="Calibri"/>
        <a:ea typeface="+mn-ea"/>
        <a:cs typeface="Calibri"/>
      </a:defRPr>
    </a:lvl1pPr>
    <a:lvl2pPr marL="457200" algn="l" defTabSz="914400">
      <a:defRPr lang="ru-RU" sz="1200">
        <a:solidFill>
          <a:schemeClr val="tx1"/>
        </a:solidFill>
        <a:latin typeface="Calibri"/>
        <a:ea typeface="+mn-ea"/>
        <a:cs typeface="Calibri"/>
      </a:defRPr>
    </a:lvl2pPr>
    <a:lvl3pPr marL="914400" algn="l" defTabSz="914400">
      <a:defRPr lang="ru-RU" sz="1200">
        <a:solidFill>
          <a:schemeClr val="tx1"/>
        </a:solidFill>
        <a:latin typeface="Calibri"/>
        <a:ea typeface="+mn-ea"/>
        <a:cs typeface="Calibri"/>
      </a:defRPr>
    </a:lvl3pPr>
    <a:lvl4pPr marL="1371600" algn="l" defTabSz="914400">
      <a:defRPr lang="ru-RU" sz="1200">
        <a:solidFill>
          <a:schemeClr val="tx1"/>
        </a:solidFill>
        <a:latin typeface="Calibri"/>
        <a:ea typeface="+mn-ea"/>
        <a:cs typeface="Calibri"/>
      </a:defRPr>
    </a:lvl4pPr>
    <a:lvl5pPr marL="1828800" algn="l" defTabSz="914400">
      <a:defRPr lang="ru-RU" sz="1200">
        <a:solidFill>
          <a:schemeClr val="tx1"/>
        </a:solidFill>
        <a:latin typeface="Calibri"/>
        <a:ea typeface="+mn-ea"/>
        <a:cs typeface="Calibri"/>
      </a:defRPr>
    </a:lvl5pPr>
    <a:lvl6pPr marL="2286000" algn="l" defTabSz="914400">
      <a:defRPr lang="ru-RU"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lang="ru-RU"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lang="ru-RU"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lang="ru-RU"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fld id="{017105BD-6D6F-49DB-9DE4-D4A6452D7E5F}" type="slidenum">
              <a:rPr lang="ru-RU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B7E3521-395F-3B1C-22B8-4C9FADB5A55A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30FC20F-7DAF-0143-F413-33FE1C243F2C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90C9AA-09A0-897D-0E09-A68CCAE9E222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 с изображение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1484764" y="1986925"/>
            <a:ext cx="5257793" cy="205744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cxnSp>
        <p:nvCxnSpPr>
          <p:cNvPr id="24" name="Прямая соединительная линия 2"/>
          <p:cNvCxnSpPr>
            <a:cxnSpLocks/>
          </p:cNvCxnSpPr>
          <p:nvPr userDrawn="1"/>
        </p:nvCxnSpPr>
        <p:spPr bwMode="auto"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Контен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7" name="Контент 47"/>
          <p:cNvSpPr>
            <a:spLocks noGrp="1"/>
          </p:cNvSpPr>
          <p:nvPr>
            <p:ph type="pic" sz="quarter" idx="47" hasCustomPrompt="1"/>
          </p:nvPr>
        </p:nvSpPr>
        <p:spPr bwMode="auto"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изображение≈≈</a:t>
            </a:r>
            <a:endParaRPr/>
          </a:p>
        </p:txBody>
      </p:sp>
      <p:sp>
        <p:nvSpPr>
          <p:cNvPr id="9" name="Полилиния: Фигура 11"/>
          <p:cNvSpPr/>
          <p:nvPr userDrawn="1"/>
        </p:nvSpPr>
        <p:spPr bwMode="auto"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вестка дн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 bwMode="auto"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Полилиния: фигура 4"/>
          <p:cNvSpPr/>
          <p:nvPr userDrawn="1"/>
        </p:nvSpPr>
        <p:spPr bwMode="auto"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3" name="Полилиния: Фигура 12"/>
          <p:cNvSpPr/>
          <p:nvPr userDrawn="1"/>
        </p:nvSpPr>
        <p:spPr bwMode="auto">
          <a:xfrm>
            <a:off x="8375471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4" name="Полилиния: Фигура 13"/>
          <p:cNvSpPr/>
          <p:nvPr userDrawn="1"/>
        </p:nvSpPr>
        <p:spPr bwMode="auto"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5" name="Полилиния: Фигура 14"/>
          <p:cNvSpPr/>
          <p:nvPr userDrawn="1"/>
        </p:nvSpPr>
        <p:spPr bwMode="auto">
          <a:xfrm>
            <a:off x="8375471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6" name="Полилиния: фигура 15"/>
          <p:cNvSpPr/>
          <p:nvPr userDrawn="1"/>
        </p:nvSpPr>
        <p:spPr bwMode="auto"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24" name="Контен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0" i="0">
                <a:solidFill>
                  <a:schemeClr val="bg1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Контент 47" descr="Щелкните значок, чтобы добавить фото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8375471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bg1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3" name="Контент 47" descr="Щелкните значок, чтобы добавить фото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bg1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4" name="Контент 47" descr="Щелкните значок, чтобы добавить фото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bg1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5" name="Контент 47" descr="Щелкните значок, чтобы добавить фото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bg1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6" name="Полилиния: Фигура 6"/>
          <p:cNvSpPr/>
          <p:nvPr userDrawn="1"/>
        </p:nvSpPr>
        <p:spPr bwMode="auto"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9" name="Полилиния 28"/>
          <p:cNvSpPr/>
          <p:nvPr userDrawn="1"/>
        </p:nvSpPr>
        <p:spPr bwMode="auto"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 extrusionOk="0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8" name="Полилиния 27"/>
          <p:cNvSpPr/>
          <p:nvPr userDrawn="1"/>
        </p:nvSpPr>
        <p:spPr bwMode="auto"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 extrusionOk="0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30" name="Полилиния 29"/>
          <p:cNvSpPr/>
          <p:nvPr userDrawn="1"/>
        </p:nvSpPr>
        <p:spPr bwMode="auto"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 extrusionOk="0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1" name="Полилиния: Фигура 10"/>
          <p:cNvSpPr/>
          <p:nvPr userDrawn="1"/>
        </p:nvSpPr>
        <p:spPr bwMode="auto"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2" name="Полилиния: Фигура 11"/>
          <p:cNvSpPr/>
          <p:nvPr userDrawn="1"/>
        </p:nvSpPr>
        <p:spPr bwMode="auto">
          <a:xfrm>
            <a:off x="6310033" y="4056423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33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34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вед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09573" y="2096892"/>
            <a:ext cx="5117162" cy="1325563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4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09573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51"/>
          </p:nvPr>
        </p:nvSpPr>
        <p:spPr bwMode="auto"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 extrusionOk="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/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52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3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>
            <a:spLocks noGrp="1"/>
          </p:cNvSpPr>
          <p:nvPr>
            <p:ph type="title"/>
          </p:nvPr>
        </p:nvSpPr>
        <p:spPr bwMode="auto"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8" name="Шестиугольник 17"/>
          <p:cNvSpPr/>
          <p:nvPr userDrawn="1"/>
        </p:nvSpPr>
        <p:spPr bwMode="auto"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1" name="Текс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1" cap="all">
                <a:solidFill>
                  <a:schemeClr val="tx2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7"/>
          </p:nvPr>
        </p:nvSpPr>
        <p:spPr bwMode="auto"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 extrusionOk="0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87829" y="507076"/>
            <a:ext cx="10515600" cy="1115434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1" name="Контент 47"/>
          <p:cNvSpPr>
            <a:spLocks noGrp="1"/>
          </p:cNvSpPr>
          <p:nvPr>
            <p:ph type="chart" sz="quarter" idx="27" hasCustomPrompt="1"/>
          </p:nvPr>
        </p:nvSpPr>
        <p:spPr bwMode="auto"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образца текста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28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9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контент с оформле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>
            <a:spLocks noGrp="1"/>
          </p:cNvSpPr>
          <p:nvPr>
            <p:ph type="title"/>
          </p:nvPr>
        </p:nvSpPr>
        <p:spPr bwMode="auto">
          <a:xfrm>
            <a:off x="581709" y="721537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0" name="Таблица"/>
          <p:cNvSpPr>
            <a:spLocks noGrp="1"/>
          </p:cNvSpPr>
          <p:nvPr>
            <p:ph type="tbl" sz="quarter" idx="27" hasCustomPrompt="1"/>
          </p:nvPr>
        </p:nvSpPr>
        <p:spPr bwMode="auto"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образца текста</a:t>
            </a:r>
          </a:p>
        </p:txBody>
      </p:sp>
      <p:sp>
        <p:nvSpPr>
          <p:cNvPr id="9" name="Полилиния: Фигура 5"/>
          <p:cNvSpPr/>
          <p:nvPr userDrawn="1"/>
        </p:nvSpPr>
        <p:spPr bwMode="auto"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2" name="Полилиния 11"/>
          <p:cNvSpPr/>
          <p:nvPr userDrawn="1"/>
        </p:nvSpPr>
        <p:spPr bwMode="auto"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 extrusionOk="0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3" name="Полилиния: Фигура 11"/>
          <p:cNvSpPr/>
          <p:nvPr userDrawn="1"/>
        </p:nvSpPr>
        <p:spPr bwMode="auto"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28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9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 bwMode="auto">
          <a:xfrm>
            <a:off x="6099079" y="1856194"/>
            <a:ext cx="4518122" cy="1688906"/>
          </a:xfrm>
        </p:spPr>
        <p:txBody>
          <a:bodyPr rtlCol="0" anchor="b">
            <a:noAutofit/>
          </a:bodyPr>
          <a:lstStyle>
            <a:lvl1pPr>
              <a:defRPr lang="ru-RU" sz="27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текста</a:t>
            </a:r>
            <a:endParaRPr/>
          </a:p>
        </p:txBody>
      </p:sp>
      <p:sp>
        <p:nvSpPr>
          <p:cNvPr id="11" name="Подзаголовок 47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2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" name="Полилиния: Фигура 5"/>
          <p:cNvSpPr/>
          <p:nvPr userDrawn="1"/>
        </p:nvSpPr>
        <p:spPr bwMode="auto"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5" name="Полилиния: Фигура 6"/>
          <p:cNvSpPr/>
          <p:nvPr userDrawn="1"/>
        </p:nvSpPr>
        <p:spPr bwMode="auto"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600"/>
          </a:p>
        </p:txBody>
      </p:sp>
      <p:sp>
        <p:nvSpPr>
          <p:cNvPr id="6" name="Полилиния: Фигура 7"/>
          <p:cNvSpPr/>
          <p:nvPr userDrawn="1"/>
        </p:nvSpPr>
        <p:spPr bwMode="auto"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8" name="Полилиния: Фигура 11"/>
          <p:cNvSpPr/>
          <p:nvPr userDrawn="1"/>
        </p:nvSpPr>
        <p:spPr bwMode="auto"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0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31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 участника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60" name="Контент 47"/>
          <p:cNvSpPr>
            <a:spLocks noGrp="1"/>
          </p:cNvSpPr>
          <p:nvPr>
            <p:ph type="pic" sz="quarter" idx="48"/>
          </p:nvPr>
        </p:nvSpPr>
        <p:spPr bwMode="auto"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2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214003" y="4764288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3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1" name="Контент 47"/>
          <p:cNvSpPr>
            <a:spLocks noGrp="1"/>
          </p:cNvSpPr>
          <p:nvPr>
            <p:ph type="pic" sz="quarter" idx="49"/>
          </p:nvPr>
        </p:nvSpPr>
        <p:spPr bwMode="auto">
          <a:xfrm>
            <a:off x="3623536" y="1840729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Контент 47" descr="Щелкните значок, чтобы добавить фото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2" name="Контент 47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2" name="Контент 47"/>
          <p:cNvSpPr>
            <a:spLocks noGrp="1"/>
          </p:cNvSpPr>
          <p:nvPr>
            <p:ph type="pic" sz="quarter" idx="50"/>
          </p:nvPr>
        </p:nvSpPr>
        <p:spPr bwMode="auto"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9" name="Контент 47" descr="Щелкните значок, чтобы добавить фото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218710" y="4764288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3" name="Контент 47"/>
          <p:cNvSpPr>
            <a:spLocks noGrp="1"/>
          </p:cNvSpPr>
          <p:nvPr>
            <p:ph type="pic" sz="quarter" idx="51"/>
          </p:nvPr>
        </p:nvSpPr>
        <p:spPr bwMode="auto"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5" name="Контент 47" descr="Щелкните значок, чтобы добавить фото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Контент 47"/>
          <p:cNvSpPr>
            <a:spLocks noGrp="1"/>
          </p:cNvSpPr>
          <p:nvPr>
            <p:ph type="body" sz="quarter" idx="57" hasCustomPrompt="1"/>
          </p:nvPr>
        </p:nvSpPr>
        <p:spPr bwMode="auto"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58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59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 участников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509573" y="2367293"/>
            <a:ext cx="3909993" cy="3629708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8" name="Контент 47"/>
          <p:cNvSpPr>
            <a:spLocks noGrp="1"/>
          </p:cNvSpPr>
          <p:nvPr>
            <p:ph type="pic" sz="quarter" idx="48"/>
          </p:nvPr>
        </p:nvSpPr>
        <p:spPr bwMode="auto"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9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0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6" name="Контент 47"/>
          <p:cNvSpPr>
            <a:spLocks noGrp="1"/>
          </p:cNvSpPr>
          <p:nvPr>
            <p:ph type="pic" sz="quarter" idx="72"/>
          </p:nvPr>
        </p:nvSpPr>
        <p:spPr bwMode="auto"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1" name="Контент 47" descr="Щелкните значок, чтобы добавить фото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9309888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2" name="Контент 47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8" name="Контент 47"/>
          <p:cNvSpPr>
            <a:spLocks noGrp="1"/>
          </p:cNvSpPr>
          <p:nvPr>
            <p:ph type="pic" sz="quarter" idx="69"/>
          </p:nvPr>
        </p:nvSpPr>
        <p:spPr bwMode="auto"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3" name="Контент 47" descr="Щелкните значок, чтобы добавить фото"/>
          <p:cNvSpPr>
            <a:spLocks noGrp="1"/>
          </p:cNvSpPr>
          <p:nvPr>
            <p:ph type="body" sz="quarter" idx="57" hasCustomPrompt="1"/>
          </p:nvPr>
        </p:nvSpPr>
        <p:spPr bwMode="auto"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4" name="Контент 47"/>
          <p:cNvSpPr>
            <a:spLocks noGrp="1"/>
          </p:cNvSpPr>
          <p:nvPr>
            <p:ph type="body" sz="quarter" idx="58" hasCustomPrompt="1"/>
          </p:nvPr>
        </p:nvSpPr>
        <p:spPr bwMode="auto"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1" name="Контент 47"/>
          <p:cNvSpPr>
            <a:spLocks noGrp="1"/>
          </p:cNvSpPr>
          <p:nvPr>
            <p:ph type="pic" sz="quarter" idx="73"/>
          </p:nvPr>
        </p:nvSpPr>
        <p:spPr bwMode="auto"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5" name="Контент 47" descr="Щелкните значок, чтобы добавить фото"/>
          <p:cNvSpPr>
            <a:spLocks noGrp="1"/>
          </p:cNvSpPr>
          <p:nvPr>
            <p:ph type="body" sz="quarter" idx="59" hasCustomPrompt="1"/>
          </p:nvPr>
        </p:nvSpPr>
        <p:spPr bwMode="auto"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6" name="Контент 47"/>
          <p:cNvSpPr>
            <a:spLocks noGrp="1"/>
          </p:cNvSpPr>
          <p:nvPr>
            <p:ph type="body" sz="quarter" idx="60" hasCustomPrompt="1"/>
          </p:nvPr>
        </p:nvSpPr>
        <p:spPr bwMode="auto"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9" name="Контент 47"/>
          <p:cNvSpPr>
            <a:spLocks noGrp="1"/>
          </p:cNvSpPr>
          <p:nvPr>
            <p:ph type="pic" sz="quarter" idx="70"/>
          </p:nvPr>
        </p:nvSpPr>
        <p:spPr bwMode="auto"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7" name="Контент 47" descr="Щелкните значок, чтобы добавить фото"/>
          <p:cNvSpPr>
            <a:spLocks noGrp="1"/>
          </p:cNvSpPr>
          <p:nvPr>
            <p:ph type="body" sz="quarter" idx="61" hasCustomPrompt="1"/>
          </p:nvPr>
        </p:nvSpPr>
        <p:spPr bwMode="auto"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0" name="Контент 47"/>
          <p:cNvSpPr>
            <a:spLocks noGrp="1"/>
          </p:cNvSpPr>
          <p:nvPr>
            <p:ph type="body" sz="quarter" idx="62" hasCustomPrompt="1"/>
          </p:nvPr>
        </p:nvSpPr>
        <p:spPr bwMode="auto"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2" name="Контент 47"/>
          <p:cNvSpPr>
            <a:spLocks noGrp="1"/>
          </p:cNvSpPr>
          <p:nvPr>
            <p:ph type="pic" sz="quarter" idx="74"/>
          </p:nvPr>
        </p:nvSpPr>
        <p:spPr bwMode="auto"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1" name="Контент 47" descr="Щелкните значок, чтобы добавить фото"/>
          <p:cNvSpPr>
            <a:spLocks noGrp="1"/>
          </p:cNvSpPr>
          <p:nvPr>
            <p:ph type="body" sz="quarter" idx="63" hasCustomPrompt="1"/>
          </p:nvPr>
        </p:nvSpPr>
        <p:spPr bwMode="auto">
          <a:xfrm>
            <a:off x="9309888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2" name="Контент 47"/>
          <p:cNvSpPr>
            <a:spLocks noGrp="1"/>
          </p:cNvSpPr>
          <p:nvPr>
            <p:ph type="body" sz="quarter" idx="64" hasCustomPrompt="1"/>
          </p:nvPr>
        </p:nvSpPr>
        <p:spPr bwMode="auto"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5" name="Контент 47"/>
          <p:cNvSpPr>
            <a:spLocks noGrp="1"/>
          </p:cNvSpPr>
          <p:nvPr>
            <p:ph type="pic" sz="quarter" idx="71"/>
          </p:nvPr>
        </p:nvSpPr>
        <p:spPr bwMode="auto"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3" name="Контент 47" descr="Щелкните значок, чтобы добавить фото"/>
          <p:cNvSpPr>
            <a:spLocks noGrp="1"/>
          </p:cNvSpPr>
          <p:nvPr>
            <p:ph type="body" sz="quarter" idx="65" hasCustomPrompt="1"/>
          </p:nvPr>
        </p:nvSpPr>
        <p:spPr bwMode="auto"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8" name="Контент 47"/>
          <p:cNvSpPr>
            <a:spLocks noGrp="1"/>
          </p:cNvSpPr>
          <p:nvPr>
            <p:ph type="body" sz="quarter" idx="66" hasCustomPrompt="1"/>
          </p:nvPr>
        </p:nvSpPr>
        <p:spPr bwMode="auto"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3" name="Контент 47"/>
          <p:cNvSpPr>
            <a:spLocks noGrp="1"/>
          </p:cNvSpPr>
          <p:nvPr>
            <p:ph type="pic" sz="quarter" idx="75"/>
          </p:nvPr>
        </p:nvSpPr>
        <p:spPr bwMode="auto"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9" name="Контент 47" descr="Щелкните значок, чтобы добавить фото"/>
          <p:cNvSpPr>
            <a:spLocks noGrp="1"/>
          </p:cNvSpPr>
          <p:nvPr>
            <p:ph type="body" sz="quarter" idx="67" hasCustomPrompt="1"/>
          </p:nvPr>
        </p:nvSpPr>
        <p:spPr bwMode="auto"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60" name="Контент 47"/>
          <p:cNvSpPr>
            <a:spLocks noGrp="1"/>
          </p:cNvSpPr>
          <p:nvPr>
            <p:ph type="body" sz="quarter" idx="68" hasCustomPrompt="1"/>
          </p:nvPr>
        </p:nvSpPr>
        <p:spPr bwMode="auto"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bg1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76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7"/>
          </p:nvPr>
        </p:nvSpPr>
        <p:spPr bwMode="auto"/>
        <p:txBody>
          <a:bodyPr rtlCol="0">
            <a:noAutofit/>
          </a:bodyPr>
          <a:lstStyle>
            <a:lvl1pPr>
              <a:defRPr lang="ru-RU" b="0"/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 столбцов со знач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6"/>
          <p:cNvSpPr/>
          <p:nvPr userDrawn="1"/>
        </p:nvSpPr>
        <p:spPr bwMode="auto"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5" name="Полилиния: Фигура 7"/>
          <p:cNvSpPr/>
          <p:nvPr userDrawn="1"/>
        </p:nvSpPr>
        <p:spPr bwMode="auto"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6" name="Полилиния: Фигура 8"/>
          <p:cNvSpPr/>
          <p:nvPr userDrawn="1"/>
        </p:nvSpPr>
        <p:spPr bwMode="auto"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7" name="Полилиния: Фигура 9"/>
          <p:cNvSpPr/>
          <p:nvPr userDrawn="1"/>
        </p:nvSpPr>
        <p:spPr bwMode="auto"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31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2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3" name="Контент 47" descr="Щелкните значок, чтобы добавить фото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4" name="Контент 47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5" name="Контент 47" descr="Щелкните значок, чтобы добавить фото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6" name="Контент 47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Контент 47" descr="Щелкните значок, чтобы добавить фото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8" name="Контент 47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9" name="Контент 47" descr="Щелкните значок, чтобы добавить фото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0" name="Контент 47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1" name="Контент 47"/>
          <p:cNvSpPr>
            <a:spLocks noGrp="1"/>
          </p:cNvSpPr>
          <p:nvPr>
            <p:ph type="pic" sz="quarter" idx="57"/>
          </p:nvPr>
        </p:nvSpPr>
        <p:spPr bwMode="auto"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2" name="Контент 47"/>
          <p:cNvSpPr>
            <a:spLocks noGrp="1"/>
          </p:cNvSpPr>
          <p:nvPr>
            <p:ph type="pic" sz="quarter" idx="58"/>
          </p:nvPr>
        </p:nvSpPr>
        <p:spPr bwMode="auto"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3" name="Контент 47"/>
          <p:cNvSpPr>
            <a:spLocks noGrp="1"/>
          </p:cNvSpPr>
          <p:nvPr>
            <p:ph type="pic" sz="quarter" idx="59"/>
          </p:nvPr>
        </p:nvSpPr>
        <p:spPr bwMode="auto"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4" name="Контент 47"/>
          <p:cNvSpPr>
            <a:spLocks noGrp="1"/>
          </p:cNvSpPr>
          <p:nvPr>
            <p:ph type="pic" sz="quarter" idx="60"/>
          </p:nvPr>
        </p:nvSpPr>
        <p:spPr bwMode="auto"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5" name="Контент 47"/>
          <p:cNvSpPr>
            <a:spLocks noGrp="1"/>
          </p:cNvSpPr>
          <p:nvPr>
            <p:ph type="pic" sz="quarter" idx="61"/>
          </p:nvPr>
        </p:nvSpPr>
        <p:spPr bwMode="auto"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5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62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63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 столбц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Контент 47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0" name="Контент 47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1" name="Контент 47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3" name="Контент 47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7" name="Контент 47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4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5" name="Контент 47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6" name="Контент 47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8" name="Контент 47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9" name="Контент 4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54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55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ременная шка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Полилиния: Форма 25"/>
          <p:cNvSpPr/>
          <p:nvPr userDrawn="1"/>
        </p:nvSpPr>
        <p:spPr bwMode="auto"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7" name="Полилиния: Фигура 26"/>
          <p:cNvSpPr/>
          <p:nvPr userDrawn="1"/>
        </p:nvSpPr>
        <p:spPr bwMode="auto"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8" name="Полилиния: Фигура 27"/>
          <p:cNvSpPr/>
          <p:nvPr userDrawn="1"/>
        </p:nvSpPr>
        <p:spPr bwMode="auto"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9" name="Полилиния: Фигура 28"/>
          <p:cNvSpPr/>
          <p:nvPr userDrawn="1"/>
        </p:nvSpPr>
        <p:spPr bwMode="auto"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0" name="Полилиния: Фигура 29"/>
          <p:cNvSpPr/>
          <p:nvPr userDrawn="1"/>
        </p:nvSpPr>
        <p:spPr bwMode="auto"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1" name="Полилиния: Фигура 30"/>
          <p:cNvSpPr/>
          <p:nvPr userDrawn="1"/>
        </p:nvSpPr>
        <p:spPr bwMode="auto"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 extrusionOk="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2" name="Полилиния: Фигура 31"/>
          <p:cNvSpPr/>
          <p:nvPr userDrawn="1"/>
        </p:nvSpPr>
        <p:spPr bwMode="auto"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 extrusionOk="0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rgbClr val="44678D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3" name="Полилиния: Фигура 34"/>
          <p:cNvSpPr/>
          <p:nvPr userDrawn="1"/>
        </p:nvSpPr>
        <p:spPr bwMode="auto"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4" name="Полилиния: Фигура 45"/>
          <p:cNvSpPr/>
          <p:nvPr userDrawn="1"/>
        </p:nvSpPr>
        <p:spPr bwMode="auto"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5" name="Полилиния: Фигура 46"/>
          <p:cNvSpPr/>
          <p:nvPr userDrawn="1"/>
        </p:nvSpPr>
        <p:spPr bwMode="auto"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6" name="Полилиния: Фигура 47"/>
          <p:cNvSpPr/>
          <p:nvPr userDrawn="1"/>
        </p:nvSpPr>
        <p:spPr bwMode="auto"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7" name="Полилиния: Фигура 48"/>
          <p:cNvSpPr/>
          <p:nvPr userDrawn="1"/>
        </p:nvSpPr>
        <p:spPr bwMode="auto"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8" name="Полилиния: Фигура 49"/>
          <p:cNvSpPr/>
          <p:nvPr userDrawn="1"/>
        </p:nvSpPr>
        <p:spPr bwMode="auto">
          <a:xfrm flipH="1">
            <a:off x="5937847" y="361338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9" name="Полилиния: фигура 50"/>
          <p:cNvSpPr/>
          <p:nvPr userDrawn="1"/>
        </p:nvSpPr>
        <p:spPr bwMode="auto"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0" name="Полилиния: фигура 51"/>
          <p:cNvSpPr/>
          <p:nvPr userDrawn="1"/>
        </p:nvSpPr>
        <p:spPr bwMode="auto"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1" name="Полилиния: Фигура 52"/>
          <p:cNvSpPr/>
          <p:nvPr userDrawn="1"/>
        </p:nvSpPr>
        <p:spPr bwMode="auto"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2" name="Полилиния: фигура 53"/>
          <p:cNvSpPr/>
          <p:nvPr userDrawn="1"/>
        </p:nvSpPr>
        <p:spPr bwMode="auto">
          <a:xfrm flipH="1">
            <a:off x="3565952" y="361338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3" name="Полилиния: Фигура 54"/>
          <p:cNvSpPr/>
          <p:nvPr userDrawn="1"/>
        </p:nvSpPr>
        <p:spPr bwMode="auto"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4" name="Полилиния: Фигура 55"/>
          <p:cNvSpPr/>
          <p:nvPr userDrawn="1"/>
        </p:nvSpPr>
        <p:spPr bwMode="auto"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5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86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87" name="Контент 47" descr="Щелкните значок, чтобы добавить фото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88" name="Контент 47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ru-RU" sz="1400" b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89" name="Контент 47" descr="Щелкните значок, чтобы добавить фото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0" name="Контент 47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91" name="Контент 47" descr="Щелкните значок, чтобы добавить фото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2" name="Контент 47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93" name="Контент 47" descr="Щелкните значок, чтобы добавить фото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4" name="Контент 47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ru-RU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6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7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нтент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3"/>
          <p:cNvSpPr/>
          <p:nvPr userDrawn="1"/>
        </p:nvSpPr>
        <p:spPr bwMode="auto"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7" name="Полилиния: Фигура 19"/>
          <p:cNvSpPr/>
          <p:nvPr userDrawn="1"/>
        </p:nvSpPr>
        <p:spPr bwMode="auto"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8" name="Полилиния: Фигура 24"/>
          <p:cNvSpPr/>
          <p:nvPr userDrawn="1"/>
        </p:nvSpPr>
        <p:spPr bwMode="auto"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5" name="Полилиния 14"/>
          <p:cNvSpPr/>
          <p:nvPr userDrawn="1"/>
        </p:nvSpPr>
        <p:spPr bwMode="auto"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 extrusionOk="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1" name="Подзаголовок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3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Рисунок"/>
          <p:cNvSpPr>
            <a:spLocks noGrp="1"/>
          </p:cNvSpPr>
          <p:nvPr>
            <p:ph type="pic" sz="quarter" idx="51"/>
          </p:nvPr>
        </p:nvSpPr>
        <p:spPr bwMode="auto"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  <a:endParaRPr/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 bwMode="auto"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8" name="Подзаголовок 47" descr="Щелкните значок, чтобы добавить фото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55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нтент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 extrusionOk="0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6" name="Полилиния 15"/>
          <p:cNvSpPr/>
          <p:nvPr userDrawn="1"/>
        </p:nvSpPr>
        <p:spPr bwMode="auto"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 extrusionOk="0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2" name="Объек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3" name="Объек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4" name="Объект 47" descr="Щелкните значок, чтобы добавить фото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Объект 47" descr="Щелкните значок, чтобы добавить фото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Объект 47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8" name="Объект 47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7" name="Полилиния: Фигура 24"/>
          <p:cNvSpPr/>
          <p:nvPr userDrawn="1"/>
        </p:nvSpPr>
        <p:spPr bwMode="auto"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8" name="Рисунок 2"/>
          <p:cNvSpPr>
            <a:spLocks noGrp="1"/>
          </p:cNvSpPr>
          <p:nvPr>
            <p:ph type="pic" sz="quarter" idx="36"/>
          </p:nvPr>
        </p:nvSpPr>
        <p:spPr bwMode="auto">
          <a:xfrm>
            <a:off x="4734172" y="1141669"/>
            <a:ext cx="507777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sz="quarter" idx="37"/>
          </p:nvPr>
        </p:nvSpPr>
        <p:spPr bwMode="auto">
          <a:xfrm>
            <a:off x="4724705" y="3105649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Рисунок 2"/>
          <p:cNvSpPr>
            <a:spLocks noGrp="1"/>
          </p:cNvSpPr>
          <p:nvPr>
            <p:ph type="pic" sz="quarter" idx="38"/>
          </p:nvPr>
        </p:nvSpPr>
        <p:spPr bwMode="auto"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0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вод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47"/>
          <p:cNvSpPr>
            <a:spLocks noGrp="1"/>
          </p:cNvSpPr>
          <p:nvPr>
            <p:ph type="pic" sz="quarter" idx="48"/>
          </p:nvPr>
        </p:nvSpPr>
        <p:spPr bwMode="auto"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solidFill>
              <a:schemeClr val="tx1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Объек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19" name="Полилиния: Форма 25"/>
          <p:cNvSpPr/>
          <p:nvPr userDrawn="1"/>
        </p:nvSpPr>
        <p:spPr bwMode="auto"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0" name="Полилиния: Фигура 11"/>
          <p:cNvSpPr/>
          <p:nvPr userDrawn="1"/>
        </p:nvSpPr>
        <p:spPr bwMode="auto"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9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50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пасиб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Полилиния 46"/>
          <p:cNvSpPr/>
          <p:nvPr userDrawn="1"/>
        </p:nvSpPr>
        <p:spPr bwMode="auto"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 extrusionOk="0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9" name="Шестиугольник 15"/>
          <p:cNvSpPr/>
          <p:nvPr userDrawn="1"/>
        </p:nvSpPr>
        <p:spPr bwMode="auto">
          <a:xfrm>
            <a:off x="1579485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0" name="Шестиугольник 17"/>
          <p:cNvSpPr/>
          <p:nvPr userDrawn="1"/>
        </p:nvSpPr>
        <p:spPr bwMode="auto"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1" name="Шестиугольник 19"/>
          <p:cNvSpPr/>
          <p:nvPr userDrawn="1"/>
        </p:nvSpPr>
        <p:spPr bwMode="auto"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2" name="Шестиугольник 21"/>
          <p:cNvSpPr/>
          <p:nvPr userDrawn="1"/>
        </p:nvSpPr>
        <p:spPr bwMode="auto"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44" name="Полилиния 43"/>
          <p:cNvSpPr/>
          <p:nvPr userDrawn="1"/>
        </p:nvSpPr>
        <p:spPr bwMode="auto"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 extrusionOk="0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4" name="Шестиугольник 27"/>
          <p:cNvSpPr/>
          <p:nvPr userDrawn="1"/>
        </p:nvSpPr>
        <p:spPr bwMode="auto"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5" name="Шестиугольник 28"/>
          <p:cNvSpPr/>
          <p:nvPr userDrawn="1"/>
        </p:nvSpPr>
        <p:spPr bwMode="auto"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43" name="Полилиния 42"/>
          <p:cNvSpPr/>
          <p:nvPr userDrawn="1"/>
        </p:nvSpPr>
        <p:spPr bwMode="auto"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 extrusionOk="0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8" name="Шестиугольник 31"/>
          <p:cNvSpPr/>
          <p:nvPr userDrawn="1"/>
        </p:nvSpPr>
        <p:spPr bwMode="auto"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46" name="Полилиния 45"/>
          <p:cNvSpPr/>
          <p:nvPr userDrawn="1"/>
        </p:nvSpPr>
        <p:spPr bwMode="auto"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 extrusionOk="0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8" name="Объект 47"/>
          <p:cNvSpPr>
            <a:spLocks noGrp="1"/>
          </p:cNvSpPr>
          <p:nvPr>
            <p:ph type="pic" sz="quarter" idx="48"/>
          </p:nvPr>
        </p:nvSpPr>
        <p:spPr bwMode="auto">
          <a:xfrm>
            <a:off x="2754947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9" name="Объект 47"/>
          <p:cNvSpPr>
            <a:spLocks noGrp="1"/>
          </p:cNvSpPr>
          <p:nvPr>
            <p:ph type="pic" sz="quarter" idx="49"/>
          </p:nvPr>
        </p:nvSpPr>
        <p:spPr bwMode="auto"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0" name="Объект 47"/>
          <p:cNvSpPr>
            <a:spLocks noGrp="1"/>
          </p:cNvSpPr>
          <p:nvPr>
            <p:ph type="pic" sz="quarter" idx="50"/>
          </p:nvPr>
        </p:nvSpPr>
        <p:spPr bwMode="auto"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1" name="Объект 47"/>
          <p:cNvSpPr>
            <a:spLocks noGrp="1"/>
          </p:cNvSpPr>
          <p:nvPr>
            <p:ph type="pic" sz="quarter" idx="51"/>
          </p:nvPr>
        </p:nvSpPr>
        <p:spPr bwMode="auto">
          <a:xfrm>
            <a:off x="3948598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Объек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0" name="Полилиния 39"/>
          <p:cNvSpPr/>
          <p:nvPr userDrawn="1"/>
        </p:nvSpPr>
        <p:spPr bwMode="auto"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 extrusionOk="0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Контент 47"/>
          <p:cNvSpPr>
            <a:spLocks noGrp="1"/>
          </p:cNvSpPr>
          <p:nvPr>
            <p:ph type="sldNum" sz="quarter" idx="4"/>
          </p:nvPr>
        </p:nvSpPr>
        <p:spPr bwMode="auto"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3"/>
          </p:nvPr>
        </p:nvSpPr>
        <p:spPr bwMode="auto"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dt="0"/>
  <p:txStyles>
    <p:titleStyle>
      <a:lvl1pPr algn="l" defTabSz="914400">
        <a:lnSpc>
          <a:spcPct val="90000"/>
        </a:lnSpc>
        <a:spcBef>
          <a:spcPts val="0"/>
        </a:spcBef>
        <a:buNone/>
        <a:defRPr lang="ru-RU" sz="4400" b="1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lang="ru-RU" sz="20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1536418" y="1168545"/>
            <a:ext cx="4863193" cy="2057441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dirty="0"/>
              <a:t>Мобильное бухгалтерское приложение «Счетарий»</a:t>
            </a:r>
            <a:endParaRPr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8"/>
          </p:nvPr>
        </p:nvSpPr>
        <p:spPr bwMode="auto">
          <a:xfrm>
            <a:off x="1536418" y="3494447"/>
            <a:ext cx="4766558" cy="2583279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dirty="0"/>
              <a:t>Инициативная разработка обучающихся на 4 курсе экономического факультета по направлению «Учет, анализ и аудит» Тверского государственного университета: Гринкевич Валерия</a:t>
            </a:r>
            <a:endParaRPr dirty="0"/>
          </a:p>
          <a:p>
            <a:pPr>
              <a:defRPr/>
            </a:pPr>
            <a:r>
              <a:rPr lang="ru-RU" dirty="0"/>
              <a:t>Кириллова Дарья </a:t>
            </a:r>
            <a:endParaRPr dirty="0"/>
          </a:p>
          <a:p>
            <a:pPr>
              <a:defRPr/>
            </a:pPr>
            <a:r>
              <a:rPr lang="ru-RU" dirty="0"/>
              <a:t>Ильина Александра</a:t>
            </a:r>
            <a:endParaRPr dirty="0"/>
          </a:p>
          <a:p>
            <a:pPr>
              <a:defRPr/>
            </a:pPr>
            <a:r>
              <a:rPr lang="ru-RU" dirty="0"/>
              <a:t>Скарпачева Анастасия </a:t>
            </a:r>
            <a:endParaRPr dirty="0"/>
          </a:p>
        </p:txBody>
      </p:sp>
      <p:pic>
        <p:nvPicPr>
          <p:cNvPr id="12" name="Фигура 31"/>
          <p:cNvPicPr>
            <a:picLocks noChangeAspect="1"/>
          </p:cNvPicPr>
          <p:nvPr/>
        </p:nvPicPr>
        <p:blipFill>
          <a:blip r:embed="rId3"/>
          <a:srcRect t="2555" b="2555"/>
          <a:stretch/>
        </p:blipFill>
        <p:spPr bwMode="auto">
          <a:xfrm>
            <a:off x="7453586" y="3590688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5" name="Рисунок 16">
            <a:extLst>
              <a:ext uri="{FF2B5EF4-FFF2-40B4-BE49-F238E27FC236}">
                <a16:creationId xmlns:a16="http://schemas.microsoft.com/office/drawing/2014/main" id="{255C59F5-5C71-A16F-D47C-A1D3C4EB6E3B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4"/>
          <a:srcRect l="35332" t="23798" r="34243" b="21222"/>
          <a:stretch/>
        </p:blipFill>
        <p:spPr bwMode="auto">
          <a:xfrm>
            <a:off x="7852355" y="1590928"/>
            <a:ext cx="3217179" cy="3270116"/>
          </a:xfrm>
        </p:spPr>
      </p:pic>
      <p:pic>
        <p:nvPicPr>
          <p:cNvPr id="13" name="Фигура 3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897686" y="106446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7255F1B-AB96-46A1-1E5D-AD57B5158F3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810002" y="2499230"/>
            <a:ext cx="2030087" cy="1432558"/>
          </a:xfrm>
        </p:spPr>
        <p:txBody>
          <a:bodyPr/>
          <a:lstStyle/>
          <a:p>
            <a:r>
              <a:rPr lang="ru-RU" sz="1800" dirty="0">
                <a:solidFill>
                  <a:prstClr val="white"/>
                </a:solidFill>
                <a:latin typeface="Times New Roman"/>
                <a:ea typeface="微软雅黑"/>
                <a:cs typeface="Times New Roman"/>
              </a:rPr>
              <a:t>Начинающие предприниматели малого бизнеса</a:t>
            </a:r>
            <a:endParaRPr lang="ru-RU" sz="1800" dirty="0"/>
          </a:p>
          <a:p>
            <a:endParaRPr lang="ru-RU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9DEF2169-0FC9-A06B-1F15-8312DEFF275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501941" y="4704061"/>
            <a:ext cx="1877575" cy="914436"/>
          </a:xfrm>
        </p:spPr>
        <p:txBody>
          <a:bodyPr/>
          <a:lstStyle/>
          <a:p>
            <a:r>
              <a:rPr lang="ru-RU" sz="1800" dirty="0">
                <a:solidFill>
                  <a:prstClr val="white"/>
                </a:solidFill>
                <a:latin typeface="Times New Roman"/>
                <a:ea typeface="微软雅黑"/>
                <a:cs typeface="Times New Roman"/>
              </a:rPr>
              <a:t>Начинающие бухгалтера</a:t>
            </a:r>
            <a:endParaRPr lang="ru-RU" sz="1800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3D49770B-6803-3CD0-7375-23CBD5E522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A0DC56-6F42-FEE5-6021-AD5E4F20E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14" y="199040"/>
            <a:ext cx="10515600" cy="1205058"/>
          </a:xfrm>
        </p:spPr>
        <p:txBody>
          <a:bodyPr/>
          <a:lstStyle/>
          <a:p>
            <a:r>
              <a:rPr lang="ru-RU" dirty="0"/>
              <a:t>Пользователь и проблема 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3230EFF-9CDB-7C59-F495-1EE2F29AF5D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066590" y="4777173"/>
            <a:ext cx="1877575" cy="646331"/>
          </a:xfrm>
        </p:spPr>
        <p:txBody>
          <a:bodyPr/>
          <a:lstStyle/>
          <a:p>
            <a:r>
              <a:rPr lang="ru-RU" sz="2000" dirty="0">
                <a:solidFill>
                  <a:prstClr val="white"/>
                </a:solidFill>
                <a:latin typeface="Times New Roman"/>
                <a:ea typeface="微软雅黑"/>
                <a:cs typeface="Times New Roman"/>
              </a:rPr>
              <a:t>Работодатели </a:t>
            </a:r>
            <a:endParaRPr lang="ru-RU" sz="2000" dirty="0"/>
          </a:p>
          <a:p>
            <a:endParaRPr lang="ru-RU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BA296F36-6CD9-B7DC-3D57-143BF6C1B3E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07136" y="3728720"/>
            <a:ext cx="1877575" cy="1432559"/>
          </a:xfrm>
        </p:spPr>
        <p:txBody>
          <a:bodyPr/>
          <a:lstStyle/>
          <a:p>
            <a:r>
              <a:rPr lang="ru-RU" sz="1600" dirty="0">
                <a:solidFill>
                  <a:prstClr val="white"/>
                </a:solidFill>
                <a:latin typeface="Times New Roman"/>
                <a:ea typeface="微软雅黑"/>
                <a:cs typeface="Times New Roman"/>
              </a:rPr>
              <a:t>Студенты экономических направлений/ люди, проходящие обучение в данной сфере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7F051-93D0-FF1C-5A76-9D9608C5A83F}"/>
              </a:ext>
            </a:extLst>
          </p:cNvPr>
          <p:cNvSpPr txBox="1"/>
          <p:nvPr/>
        </p:nvSpPr>
        <p:spPr bwMode="auto">
          <a:xfrm>
            <a:off x="274114" y="1007514"/>
            <a:ext cx="9202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>
                <a:solidFill>
                  <a:prstClr val="white"/>
                </a:solidFill>
                <a:latin typeface="Times New Roman"/>
                <a:ea typeface="微软雅黑"/>
                <a:cs typeface="Times New Roman"/>
              </a:rPr>
              <a:t>Проанализировав возможную целевую аудиторию, которой это может быть интересно, мы выделили несколько групп пользователей. </a:t>
            </a:r>
            <a:endParaRPr lang="ru-RU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082C591-F6D9-3253-6540-A79ECDC8A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14" y="4704061"/>
            <a:ext cx="1566808" cy="1792379"/>
          </a:xfrm>
          <a:prstGeom prst="rect">
            <a:avLst/>
          </a:prstGeom>
        </p:spPr>
      </p:pic>
      <p:sp>
        <p:nvSpPr>
          <p:cNvPr id="50" name="Hexagon 49">
            <a:extLst>
              <a:ext uri="{FF2B5EF4-FFF2-40B4-BE49-F238E27FC236}">
                <a16:creationId xmlns:a16="http://schemas.microsoft.com/office/drawing/2014/main" id="{2611007B-BAF3-947B-7BF4-195CE9C06E7C}"/>
              </a:ext>
            </a:extLst>
          </p:cNvPr>
          <p:cNvSpPr/>
          <p:nvPr/>
        </p:nvSpPr>
        <p:spPr>
          <a:xfrm rot="5400000">
            <a:off x="9367770" y="729363"/>
            <a:ext cx="2489045" cy="2214880"/>
          </a:xfrm>
          <a:prstGeom prst="hexagon">
            <a:avLst>
              <a:gd name="adj" fmla="val 30046"/>
              <a:gd name="vf" fmla="val 11547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6C5E36D8-58C5-48E1-277E-DD4B5E93A3B2}"/>
              </a:ext>
            </a:extLst>
          </p:cNvPr>
          <p:cNvSpPr/>
          <p:nvPr/>
        </p:nvSpPr>
        <p:spPr>
          <a:xfrm rot="16200000">
            <a:off x="8243722" y="1792121"/>
            <a:ext cx="2775915" cy="2499360"/>
          </a:xfrm>
          <a:prstGeom prst="hexagon">
            <a:avLst>
              <a:gd name="adj" fmla="val 28509"/>
              <a:gd name="vf" fmla="val 115470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514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13269" y="-87275"/>
            <a:ext cx="10515600" cy="1115433"/>
          </a:xfrm>
        </p:spPr>
        <p:txBody>
          <a:bodyPr/>
          <a:lstStyle/>
          <a:p>
            <a:pPr>
              <a:defRPr/>
            </a:pPr>
            <a:r>
              <a:rPr lang="ru-RU" dirty="0"/>
              <a:t>Как уже решается проблема?</a:t>
            </a:r>
            <a:endParaRPr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52940" y="1778989"/>
          <a:ext cx="8994709" cy="457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8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4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403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Критерий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Мобильное бухгалтерское приложение «Счетарий»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Мобильное приложение «План счетов организации»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Мобильное приложение «Запомни план счетов БУ РФ»</a:t>
                      </a: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1. Наличие интуитивно понятного интерфейса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2. Наличие  актуальной законодательной базы ( ПБУ, статьи налогового кодекса)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3. Наличие практических заданий по составлению проводок, знанию плана счетов 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68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4. Наличие базовой теории по бухгалтерскому учету.</a:t>
                      </a: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Рисунок 10" descr="Маркеры-галочки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159828" y="2920114"/>
            <a:ext cx="693575" cy="693575"/>
          </a:xfrm>
          <a:prstGeom prst="rect">
            <a:avLst/>
          </a:prstGeom>
        </p:spPr>
      </p:pic>
      <p:pic>
        <p:nvPicPr>
          <p:cNvPr id="12" name="Рисунок 11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060164" y="2920113"/>
            <a:ext cx="693575" cy="693575"/>
          </a:xfrm>
          <a:prstGeom prst="rect">
            <a:avLst/>
          </a:prstGeom>
        </p:spPr>
      </p:pic>
      <p:pic>
        <p:nvPicPr>
          <p:cNvPr id="13" name="Рисунок 12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152054" y="3770168"/>
            <a:ext cx="693575" cy="693575"/>
          </a:xfrm>
          <a:prstGeom prst="rect">
            <a:avLst/>
          </a:prstGeom>
        </p:spPr>
      </p:pic>
      <p:pic>
        <p:nvPicPr>
          <p:cNvPr id="15" name="Рисунок 14" descr="Закрыть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9044475" y="2920113"/>
            <a:ext cx="693575" cy="693575"/>
          </a:xfrm>
          <a:prstGeom prst="rect">
            <a:avLst/>
          </a:prstGeom>
        </p:spPr>
      </p:pic>
      <p:pic>
        <p:nvPicPr>
          <p:cNvPr id="16" name="Рисунок 15" descr="Закрыть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060164" y="3765502"/>
            <a:ext cx="693575" cy="693575"/>
          </a:xfrm>
          <a:prstGeom prst="rect">
            <a:avLst/>
          </a:prstGeom>
        </p:spPr>
      </p:pic>
      <p:pic>
        <p:nvPicPr>
          <p:cNvPr id="17" name="Рисунок 16" descr="Закрыть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044475" y="3765501"/>
            <a:ext cx="693575" cy="693575"/>
          </a:xfrm>
          <a:prstGeom prst="rect">
            <a:avLst/>
          </a:prstGeom>
        </p:spPr>
      </p:pic>
      <p:pic>
        <p:nvPicPr>
          <p:cNvPr id="18" name="Рисунок 17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159828" y="4689481"/>
            <a:ext cx="693575" cy="693575"/>
          </a:xfrm>
          <a:prstGeom prst="rect">
            <a:avLst/>
          </a:prstGeom>
        </p:spPr>
      </p:pic>
      <p:pic>
        <p:nvPicPr>
          <p:cNvPr id="19" name="Рисунок 18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060163" y="4788069"/>
            <a:ext cx="693575" cy="693575"/>
          </a:xfrm>
          <a:prstGeom prst="rect">
            <a:avLst/>
          </a:prstGeom>
        </p:spPr>
      </p:pic>
      <p:pic>
        <p:nvPicPr>
          <p:cNvPr id="20" name="Рисунок 19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44475" y="4710654"/>
            <a:ext cx="693575" cy="693575"/>
          </a:xfrm>
          <a:prstGeom prst="rect">
            <a:avLst/>
          </a:prstGeom>
        </p:spPr>
      </p:pic>
      <p:pic>
        <p:nvPicPr>
          <p:cNvPr id="21" name="Рисунок 20" descr="Маркеры-галочки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152053" y="5657349"/>
            <a:ext cx="693575" cy="693575"/>
          </a:xfrm>
          <a:prstGeom prst="rect">
            <a:avLst/>
          </a:prstGeom>
        </p:spPr>
      </p:pic>
      <p:pic>
        <p:nvPicPr>
          <p:cNvPr id="22" name="Рисунок 21" descr="Закрыть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116148" y="5693755"/>
            <a:ext cx="693575" cy="693575"/>
          </a:xfrm>
          <a:prstGeom prst="rect">
            <a:avLst/>
          </a:prstGeom>
        </p:spPr>
      </p:pic>
      <p:pic>
        <p:nvPicPr>
          <p:cNvPr id="23" name="Рисунок 22" descr="Закрыть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044475" y="5739220"/>
            <a:ext cx="693575" cy="693575"/>
          </a:xfrm>
          <a:prstGeom prst="rect">
            <a:avLst/>
          </a:prstGeom>
        </p:spPr>
      </p:pic>
      <p:sp>
        <p:nvSpPr>
          <p:cNvPr id="504814101" name="TextBox 504814100"/>
          <p:cNvSpPr txBox="1"/>
          <p:nvPr/>
        </p:nvSpPr>
        <p:spPr bwMode="auto">
          <a:xfrm>
            <a:off x="313269" y="787644"/>
            <a:ext cx="11910929" cy="914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Чтобы провести исследования мы изучили  рынок и нашли два прямых конкурента </a:t>
            </a:r>
            <a:r>
              <a:rPr lang="ru-RU" sz="1800" b="0" i="0" u="none" strike="noStrike" cap="none" spc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Мобильное приложение «План счетов организации»</a:t>
            </a:r>
            <a:r>
              <a:rPr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lang="ru-RU" sz="1800" b="0" i="0" u="none" strike="noStrike" cap="none" spc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Мобильное приложение «Запомни план счетов БУ РФ». </a:t>
            </a:r>
            <a:r>
              <a:rPr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Ниже приведена сравнительная таблица.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78498" y="274955"/>
            <a:ext cx="10515600" cy="1115434"/>
          </a:xfrm>
        </p:spPr>
        <p:txBody>
          <a:bodyPr/>
          <a:lstStyle/>
          <a:p>
            <a:pPr>
              <a:defRPr/>
            </a:pPr>
            <a:r>
              <a:rPr lang="ru-RU" dirty="0"/>
              <a:t>Решение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F60379-3CE1-C323-EA62-CE2C62B4E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401" y="397762"/>
            <a:ext cx="1566808" cy="1792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F3862D-564B-B0B7-C64C-F84429DA1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769" y="134504"/>
            <a:ext cx="2231329" cy="25117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5F5BA3-6AC1-A758-C02E-E6B42B91DBA3}"/>
              </a:ext>
            </a:extLst>
          </p:cNvPr>
          <p:cNvSpPr/>
          <p:nvPr/>
        </p:nvSpPr>
        <p:spPr>
          <a:xfrm>
            <a:off x="544182" y="2232155"/>
            <a:ext cx="2539999" cy="15458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  <a:defRPr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Студенты экономических направлений/ люди, проходящие обучение в данной сфере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CB2A24-D27E-722B-F4F4-8A128CC4D903}"/>
              </a:ext>
            </a:extLst>
          </p:cNvPr>
          <p:cNvSpPr/>
          <p:nvPr/>
        </p:nvSpPr>
        <p:spPr bwMode="auto">
          <a:xfrm>
            <a:off x="3556000" y="2232154"/>
            <a:ext cx="2539999" cy="15539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  <a:defRPr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Начинающие предприниматели малого бизнеса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E62298-E236-E9AD-B1A8-58FDE737B87A}"/>
              </a:ext>
            </a:extLst>
          </p:cNvPr>
          <p:cNvSpPr/>
          <p:nvPr/>
        </p:nvSpPr>
        <p:spPr bwMode="auto">
          <a:xfrm>
            <a:off x="6549820" y="2224021"/>
            <a:ext cx="2558001" cy="15478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07000"/>
              </a:lnSpc>
              <a:defRPr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      Работодатели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3B0523-DB6C-26D4-8120-955B91F23A4D}"/>
              </a:ext>
            </a:extLst>
          </p:cNvPr>
          <p:cNvSpPr/>
          <p:nvPr/>
        </p:nvSpPr>
        <p:spPr bwMode="auto">
          <a:xfrm>
            <a:off x="9368412" y="2224022"/>
            <a:ext cx="2539999" cy="15478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defRPr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Начинающие бухгалтера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defRPr/>
            </a:pP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D11F85-B144-9AA1-F640-DBD10DFED385}"/>
              </a:ext>
            </a:extLst>
          </p:cNvPr>
          <p:cNvSpPr txBox="1"/>
          <p:nvPr/>
        </p:nvSpPr>
        <p:spPr bwMode="auto">
          <a:xfrm>
            <a:off x="544182" y="1220616"/>
            <a:ext cx="7675880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800" dirty="0">
                <a:solidFill>
                  <a:schemeClr val="bg2"/>
                </a:solidFill>
                <a:latin typeface="Times New Roman"/>
                <a:ea typeface="Calibri"/>
                <a:cs typeface="Times New Roman"/>
              </a:rPr>
              <a:t>Наше мобильное приложение «Счетарий» предлагает следующие пути решения проблем для разных групп пользователей</a:t>
            </a:r>
            <a:endParaRPr lang="ru-RU" sz="1800" dirty="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6A8EABBC-0E89-D206-D320-0673B88696C3}"/>
              </a:ext>
            </a:extLst>
          </p:cNvPr>
          <p:cNvSpPr/>
          <p:nvPr/>
        </p:nvSpPr>
        <p:spPr>
          <a:xfrm rot="16200000">
            <a:off x="10497839" y="965850"/>
            <a:ext cx="2231328" cy="2052591"/>
          </a:xfrm>
          <a:prstGeom prst="hexagon">
            <a:avLst>
              <a:gd name="adj" fmla="val 36585"/>
              <a:gd name="vf" fmla="val 11547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9FC46C-C204-285D-F2FE-4623F733686F}"/>
              </a:ext>
            </a:extLst>
          </p:cNvPr>
          <p:cNvSpPr/>
          <p:nvPr/>
        </p:nvSpPr>
        <p:spPr>
          <a:xfrm>
            <a:off x="544181" y="3937518"/>
            <a:ext cx="2539999" cy="26455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66A03B-21BA-2FEE-6A4D-92512780F8D2}"/>
              </a:ext>
            </a:extLst>
          </p:cNvPr>
          <p:cNvSpPr/>
          <p:nvPr/>
        </p:nvSpPr>
        <p:spPr>
          <a:xfrm>
            <a:off x="3556001" y="3968569"/>
            <a:ext cx="2539999" cy="26455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91EB1E-A6B9-5B54-560D-BFE74C56463A}"/>
              </a:ext>
            </a:extLst>
          </p:cNvPr>
          <p:cNvSpPr/>
          <p:nvPr/>
        </p:nvSpPr>
        <p:spPr bwMode="auto">
          <a:xfrm>
            <a:off x="9368413" y="3983438"/>
            <a:ext cx="2539999" cy="26455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E91A76-FBC6-19AC-C3E2-167D2BE6BF9A}"/>
              </a:ext>
            </a:extLst>
          </p:cNvPr>
          <p:cNvSpPr/>
          <p:nvPr/>
        </p:nvSpPr>
        <p:spPr bwMode="auto">
          <a:xfrm>
            <a:off x="6567823" y="3983438"/>
            <a:ext cx="2539999" cy="26455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6B7220-B13F-E7B8-9417-F86BA6D3164E}"/>
              </a:ext>
            </a:extLst>
          </p:cNvPr>
          <p:cNvSpPr txBox="1"/>
          <p:nvPr/>
        </p:nvSpPr>
        <p:spPr bwMode="auto">
          <a:xfrm>
            <a:off x="578498" y="3937518"/>
            <a:ext cx="2505680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Упро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щение </a:t>
            </a:r>
            <a:r>
              <a:rPr lang="ru-RU" sz="18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процесса обучения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Уменьшение времени на поиск информации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Эффективное применение теории на практике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F83E6E-0DB7-D9CE-F6CB-7DA233A392CD}"/>
              </a:ext>
            </a:extLst>
          </p:cNvPr>
          <p:cNvSpPr txBox="1"/>
          <p:nvPr/>
        </p:nvSpPr>
        <p:spPr bwMode="auto">
          <a:xfrm>
            <a:off x="3555999" y="3968569"/>
            <a:ext cx="2540000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и эффективное изучение теории бухгалтерского учета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258A08-D2B1-17BB-CB9F-059519E7EC52}"/>
              </a:ext>
            </a:extLst>
          </p:cNvPr>
          <p:cNvSpPr txBox="1"/>
          <p:nvPr/>
        </p:nvSpPr>
        <p:spPr bwMode="auto">
          <a:xfrm>
            <a:off x="6567818" y="3983438"/>
            <a:ext cx="2539999" cy="155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Быстрая и качественная проверка  знаний будущих сотрудников</a:t>
            </a:r>
            <a:endParaRPr lang="ru-RU" sz="18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8A8B17-1810-DC9D-5154-B1525B959B65}"/>
              </a:ext>
            </a:extLst>
          </p:cNvPr>
          <p:cNvSpPr txBox="1"/>
          <p:nvPr/>
        </p:nvSpPr>
        <p:spPr bwMode="auto">
          <a:xfrm>
            <a:off x="9368408" y="3983438"/>
            <a:ext cx="25579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</a:t>
            </a:r>
            <a:r>
              <a:rPr lang="ru-RU" sz="18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рактика в составлении проводок, чтобы будущий бухгалтер смог с уверенность начать свою полноценную деятельность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55601" y="339722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Команда </a:t>
            </a:r>
            <a:endParaRPr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48"/>
          </p:nvPr>
        </p:nvPicPr>
        <p:blipFill>
          <a:blip r:embed="rId3"/>
          <a:srcRect t="16723" b="16723"/>
          <a:stretch/>
        </p:blipFill>
        <p:spPr bwMode="auto">
          <a:xfrm>
            <a:off x="1082355" y="2305288"/>
            <a:ext cx="2368061" cy="210217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27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Скарпачева Анастасия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8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Главный по сбору и обработке информации</a:t>
            </a:r>
            <a:endParaRPr dirty="0"/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sz="quarter" idx="49"/>
          </p:nvPr>
        </p:nvPicPr>
        <p:blipFill>
          <a:blip r:embed="rId4"/>
          <a:srcRect t="5600" b="5599"/>
          <a:stretch/>
        </p:blipFill>
        <p:spPr bwMode="auto">
          <a:xfrm>
            <a:off x="3731906" y="1820025"/>
            <a:ext cx="2368061" cy="2102177"/>
          </a:xfrm>
        </p:spPr>
      </p:pic>
      <p:sp>
        <p:nvSpPr>
          <p:cNvPr id="13" name="Текст 12"/>
          <p:cNvSpPr>
            <a:spLocks noGrp="1"/>
          </p:cNvSpPr>
          <p:nvPr>
            <p:ph type="body" sz="quarter" idx="54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Кириллова Дарья </a:t>
            </a:r>
            <a:endParaRPr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55"/>
          </p:nvPr>
        </p:nvSpPr>
        <p:spPr bwMode="auto">
          <a:xfrm>
            <a:off x="3720440" y="4576723"/>
            <a:ext cx="2098038" cy="1224856"/>
          </a:xfrm>
        </p:spPr>
        <p:txBody>
          <a:bodyPr/>
          <a:lstStyle/>
          <a:p>
            <a:pPr>
              <a:defRPr/>
            </a:pPr>
            <a:r>
              <a:rPr lang="ru-RU" dirty="0"/>
              <a:t>Главный программист команды</a:t>
            </a:r>
            <a:endParaRPr dirty="0"/>
          </a:p>
        </p:txBody>
      </p:sp>
      <p:pic>
        <p:nvPicPr>
          <p:cNvPr id="22" name="Рисунок 21"/>
          <p:cNvPicPr>
            <a:picLocks noGrp="1" noChangeAspect="1"/>
          </p:cNvPicPr>
          <p:nvPr>
            <p:ph type="pic" sz="quarter" idx="50"/>
          </p:nvPr>
        </p:nvPicPr>
        <p:blipFill>
          <a:blip r:embed="rId5"/>
          <a:srcRect t="10379" b="10379"/>
          <a:stretch/>
        </p:blipFill>
        <p:spPr bwMode="auto"/>
      </p:pic>
      <p:sp>
        <p:nvSpPr>
          <p:cNvPr id="11" name="Текст 10"/>
          <p:cNvSpPr>
            <a:spLocks noGrp="1"/>
          </p:cNvSpPr>
          <p:nvPr>
            <p:ph type="body" sz="quarter" idx="52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Гринкевич Валерия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3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Лидер группы</a:t>
            </a:r>
            <a:endParaRPr dirty="0"/>
          </a:p>
        </p:txBody>
      </p:sp>
      <p:pic>
        <p:nvPicPr>
          <p:cNvPr id="24" name="Рисунок 23"/>
          <p:cNvPicPr>
            <a:picLocks noGrp="1" noChangeAspect="1"/>
          </p:cNvPicPr>
          <p:nvPr>
            <p:ph type="pic" sz="quarter" idx="51"/>
          </p:nvPr>
        </p:nvPicPr>
        <p:blipFill>
          <a:blip r:embed="rId6"/>
          <a:srcRect l="7682" r="7682"/>
          <a:stretch/>
        </p:blipFill>
        <p:spPr bwMode="auto"/>
      </p:pic>
      <p:sp>
        <p:nvSpPr>
          <p:cNvPr id="15" name="Текст 14"/>
          <p:cNvSpPr>
            <a:spLocks noGrp="1"/>
          </p:cNvSpPr>
          <p:nvPr>
            <p:ph type="body" sz="quarter" idx="56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Ильина Александра</a:t>
            </a:r>
            <a:endParaRPr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57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Главный знаток плана бухгалтерских счетов</a:t>
            </a:r>
            <a:endParaRPr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58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20F3820-B0FC-5496-D57D-FB79AE50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658" y="406401"/>
            <a:ext cx="4518122" cy="537740"/>
          </a:xfrm>
        </p:spPr>
        <p:txBody>
          <a:bodyPr/>
          <a:lstStyle/>
          <a:p>
            <a:r>
              <a:rPr lang="ru-RU" dirty="0"/>
              <a:t>Вопросы к экспертам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DEE6F2-B696-636C-FCC8-47707C2DC2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5999" y="1124534"/>
            <a:ext cx="5171441" cy="488002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определить целевую аудиторию приложения, чтобы его функционал был максимально полезен?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провести качественный анализ конкурентов, чтобы понять их сильные и слабые стороны?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функции обязательно должны быть реализованы на старте, а какие можно отложить на будущие обновления приложения? 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процесс тестирования приложения, чтобы минимизировать ошибки и баги?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убедиться, что приложение соответствует всем юридическим требованиям в области бухгалтерии и защиты данных пользователей?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6C4FBF8-ABBC-87EC-D7E2-E12B5A195196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635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4F285D6-1F05-8ED6-7739-11BA886FD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1" y="146622"/>
            <a:ext cx="10515600" cy="1115434"/>
          </a:xfrm>
        </p:spPr>
        <p:txBody>
          <a:bodyPr/>
          <a:lstStyle/>
          <a:p>
            <a:r>
              <a:rPr lang="ru-RU" dirty="0">
                <a:cs typeface="Times New Roman" panose="02020603050405020304" pitchFamily="18" charset="0"/>
              </a:rPr>
              <a:t>Заинтересованные стороны / стейкхолдеры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9E33871-FA0A-76E1-4555-1BCEEE7FD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08667"/>
              </p:ext>
            </p:extLst>
          </p:nvPr>
        </p:nvGraphicFramePr>
        <p:xfrm>
          <a:off x="184331" y="2009803"/>
          <a:ext cx="11823337" cy="47015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28143">
                  <a:extLst>
                    <a:ext uri="{9D8B030D-6E8A-4147-A177-3AD203B41FA5}">
                      <a16:colId xmlns:a16="http://schemas.microsoft.com/office/drawing/2014/main" val="4175863907"/>
                    </a:ext>
                  </a:extLst>
                </a:gridCol>
                <a:gridCol w="8695194">
                  <a:extLst>
                    <a:ext uri="{9D8B030D-6E8A-4147-A177-3AD203B41FA5}">
                      <a16:colId xmlns:a16="http://schemas.microsoft.com/office/drawing/2014/main" val="84066668"/>
                    </a:ext>
                  </a:extLst>
                </a:gridCol>
              </a:tblGrid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бухгалтерии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 быть заинтересованы в использовании приложения как образовательного инструмента для обучения студентов и организации учебного процесса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527995"/>
                  </a:ext>
                </a:extLst>
              </a:tr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Университеты и колледжи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 использовать приложение в качестве вспомогательного средства для обучения бухгалтерии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308879"/>
                  </a:ext>
                </a:extLst>
              </a:tr>
              <a:tr h="27614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84312"/>
                  </a:ext>
                </a:extLst>
              </a:tr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Бухгалтеры и эксперты в области бухгалтерии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Участвуют в создании учебных материалов, разработке контента и тестов, а также проверяют актуальность информации.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952968"/>
                  </a:ext>
                </a:extLst>
              </a:tr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Тестировщики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Проверяют работу приложения на наличие ошибок и следят за качеством его работы.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485017"/>
                  </a:ext>
                </a:extLst>
              </a:tr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Маркетологи и специалисты по продвижению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 за привлечение пользователей, построение стратегии продвижения и монетизации приложения.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094872"/>
                  </a:ext>
                </a:extLst>
              </a:tr>
              <a:tr h="6842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компании и разработчики, которые уже создали или разрабатывают подобные приложения для обучения бухгалтерии. Они могут быть конкурентами на рынке, но также источником информации для анализа и улучшения продукта.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536500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B4D0C18-8A63-B5FD-039B-CFB3BE24C8EF}"/>
              </a:ext>
            </a:extLst>
          </p:cNvPr>
          <p:cNvSpPr txBox="1"/>
          <p:nvPr/>
        </p:nvSpPr>
        <p:spPr bwMode="auto">
          <a:xfrm>
            <a:off x="184331" y="1312764"/>
            <a:ext cx="11643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часть заинтересованных лиц мы уже рассмотрели в разделе «Пользователь и проблема», но предлагаем рассмотреть еще пару заинтересованных сторон и стейкхолдеров.</a:t>
            </a:r>
          </a:p>
        </p:txBody>
      </p:sp>
    </p:spTree>
    <p:extLst>
      <p:ext uri="{BB962C8B-B14F-4D97-AF65-F5344CB8AC3E}">
        <p14:creationId xmlns:p14="http://schemas.microsoft.com/office/powerpoint/2010/main" val="1380320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044CB-5411-758D-DE2C-BFC83EEC2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sz="3200"/>
              <a:t>Дальнейшие шаги по работе над проектом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42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FC94D672-C0D1-A821-23D3-3F9387CCDB6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B8015B-CDDF-D5EE-C91B-24B0D3D0ADF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231227CE-5365-7A65-E0CC-E706B8DB9BC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23C70F4D-77CF-A9AD-8192-D34E26001C8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/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C857F17-D962-8568-7E3F-D744E044BA4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CFDB1C9-DE1C-EF88-6497-4EF688A2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8243190"/>
      </p:ext>
    </p:extLst>
  </p:cSld>
  <p:clrMapOvr>
    <a:masterClrMapping/>
  </p:clrMapOvr>
</p:sld>
</file>

<file path=ppt/theme/theme1.xml><?xml version="1.0" encoding="utf-8"?>
<a:theme xmlns:a="http://schemas.openxmlformats.org/drawingml/2006/main" name="Другие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Arial Black"/>
        <a:ea typeface="Arial"/>
        <a:cs typeface="Arial Black"/>
      </a:majorFont>
      <a:minorFont>
        <a:latin typeface="Abad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/>
      <a:bodyPr/>
      <a:lstStyle/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</a:majorFont>
      <a:minorFont>
        <a:latin typeface="等线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516</Words>
  <Application>Microsoft Office PowerPoint</Application>
  <DocSecurity>0</DocSecurity>
  <PresentationFormat>Широкоэкранный</PresentationFormat>
  <Paragraphs>68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Abadi</vt:lpstr>
      <vt:lpstr>Arial</vt:lpstr>
      <vt:lpstr>Arial Black</vt:lpstr>
      <vt:lpstr>Calibri</vt:lpstr>
      <vt:lpstr>Times New Roman</vt:lpstr>
      <vt:lpstr>Другие</vt:lpstr>
      <vt:lpstr>Мобильное бухгалтерское приложение «Счетарий»</vt:lpstr>
      <vt:lpstr>Пользователь и проблема </vt:lpstr>
      <vt:lpstr>Как уже решается проблема?</vt:lpstr>
      <vt:lpstr>Решение</vt:lpstr>
      <vt:lpstr>Команда </vt:lpstr>
      <vt:lpstr>Вопросы к экспертам</vt:lpstr>
      <vt:lpstr>Заинтересованные стороны / стейкхолдеры</vt:lpstr>
      <vt:lpstr>Дальнейшие шаги по работе над проектом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2</cp:revision>
  <dcterms:created xsi:type="dcterms:W3CDTF">2023-09-14T05:46:04Z</dcterms:created>
  <dcterms:modified xsi:type="dcterms:W3CDTF">2024-10-24T11:54:20Z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