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4"/>
  </p:sldMasterIdLst>
  <p:notesMasterIdLst>
    <p:notesMasterId r:id="rId12"/>
  </p:notesMasterIdLst>
  <p:handoutMasterIdLst>
    <p:handoutMasterId r:id="rId13"/>
  </p:handoutMasterIdLst>
  <p:sldIdLst>
    <p:sldId id="256" r:id="rId5"/>
    <p:sldId id="257" r:id="rId6"/>
    <p:sldId id="260" r:id="rId7"/>
    <p:sldId id="258" r:id="rId8"/>
    <p:sldId id="262" r:id="rId9"/>
    <p:sldId id="261" r:id="rId10"/>
    <p:sldId id="259" r:id="rId11"/>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63FBD5-F990-4EFC-B9D8-B4C0F7F9603C}" v="197" dt="2023-10-19T20:21:47.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autoAdjust="0"/>
  </p:normalViewPr>
  <p:slideViewPr>
    <p:cSldViewPr snapToGrid="0">
      <p:cViewPr>
        <p:scale>
          <a:sx n="100" d="100"/>
          <a:sy n="100" d="100"/>
        </p:scale>
        <p:origin x="-174"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374D0E-65AE-4027-8BB7-28DB0653CC54}"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ru-RU"/>
        </a:p>
      </dgm:t>
    </dgm:pt>
    <dgm:pt modelId="{7EC39CA5-5F44-46FE-82AE-C3A4F1241856}">
      <dgm:prSet/>
      <dgm:spPr/>
      <dgm:t>
        <a:bodyPr/>
        <a:lstStyle/>
        <a:p>
          <a:pPr rtl="0"/>
          <a:r>
            <a:rPr lang="ru-RU" smtClean="0"/>
            <a:t>1. Антибиотики и гормоны.</a:t>
          </a:r>
          <a:br>
            <a:rPr lang="ru-RU" smtClean="0"/>
          </a:br>
          <a:r>
            <a:rPr lang="ru-RU" smtClean="0"/>
            <a:t>2. Пальмовое масла и животный жир.</a:t>
          </a:r>
          <a:br>
            <a:rPr lang="ru-RU" smtClean="0"/>
          </a:br>
          <a:r>
            <a:rPr lang="ru-RU" smtClean="0"/>
            <a:t>3. Казеин и лактоза.</a:t>
          </a:r>
          <a:br>
            <a:rPr lang="ru-RU" smtClean="0"/>
          </a:br>
          <a:r>
            <a:rPr lang="ru-RU" smtClean="0"/>
            <a:t>4. Холестерин.</a:t>
          </a:r>
          <a:endParaRPr lang="ru-RU"/>
        </a:p>
      </dgm:t>
    </dgm:pt>
    <dgm:pt modelId="{8299AA2A-49D2-44E9-BE36-01C522D25BF1}" type="parTrans" cxnId="{74D8E6B5-9D32-497D-B601-CF3EC7D0FB5F}">
      <dgm:prSet/>
      <dgm:spPr/>
      <dgm:t>
        <a:bodyPr/>
        <a:lstStyle/>
        <a:p>
          <a:endParaRPr lang="ru-RU"/>
        </a:p>
      </dgm:t>
    </dgm:pt>
    <dgm:pt modelId="{4179399E-8B1E-440A-8E4F-0EFD772A8BF6}" type="sibTrans" cxnId="{74D8E6B5-9D32-497D-B601-CF3EC7D0FB5F}">
      <dgm:prSet/>
      <dgm:spPr/>
      <dgm:t>
        <a:bodyPr/>
        <a:lstStyle/>
        <a:p>
          <a:endParaRPr lang="ru-RU"/>
        </a:p>
      </dgm:t>
    </dgm:pt>
    <dgm:pt modelId="{57D8C0B0-20F2-4988-AB42-2D96505A94DF}">
      <dgm:prSet/>
      <dgm:spPr/>
      <dgm:t>
        <a:bodyPr/>
        <a:lstStyle/>
        <a:p>
          <a:pPr rtl="0"/>
          <a:r>
            <a:rPr lang="ru-RU" smtClean="0"/>
            <a:t>Предлагаемое нами овсяное молоко имеет ряд преимуществ, таких как:</a:t>
          </a:r>
          <a:br>
            <a:rPr lang="ru-RU" smtClean="0"/>
          </a:br>
          <a:r>
            <a:rPr lang="ru-RU" smtClean="0"/>
            <a:t>1. Овес богат клетчаткой.</a:t>
          </a:r>
          <a:br>
            <a:rPr lang="ru-RU" smtClean="0"/>
          </a:br>
          <a:r>
            <a:rPr lang="ru-RU" smtClean="0"/>
            <a:t>2. Легко усваивается и наполняет энергией.</a:t>
          </a:r>
          <a:br>
            <a:rPr lang="ru-RU" smtClean="0"/>
          </a:br>
          <a:r>
            <a:rPr lang="ru-RU" smtClean="0"/>
            <a:t>3. На 100% растительной основе.</a:t>
          </a:r>
          <a:br>
            <a:rPr lang="ru-RU" smtClean="0"/>
          </a:br>
          <a:r>
            <a:rPr lang="ru-RU" smtClean="0"/>
            <a:t>4. Низкое содержание насыщенных жиров.</a:t>
          </a:r>
          <a:br>
            <a:rPr lang="ru-RU" smtClean="0"/>
          </a:br>
          <a:r>
            <a:rPr lang="ru-RU" smtClean="0"/>
            <a:t>5. Легко усваивается и наполняет энергией</a:t>
          </a:r>
          <a:endParaRPr lang="ru-RU"/>
        </a:p>
      </dgm:t>
    </dgm:pt>
    <dgm:pt modelId="{45BA2255-4956-4027-A5D2-F79392F3E58B}" type="parTrans" cxnId="{8A332AD3-3F73-49B5-A3B0-8A94898A9B36}">
      <dgm:prSet/>
      <dgm:spPr/>
      <dgm:t>
        <a:bodyPr/>
        <a:lstStyle/>
        <a:p>
          <a:endParaRPr lang="ru-RU"/>
        </a:p>
      </dgm:t>
    </dgm:pt>
    <dgm:pt modelId="{88AD2072-BB4E-4EB1-9DDB-1853056433DF}" type="sibTrans" cxnId="{8A332AD3-3F73-49B5-A3B0-8A94898A9B36}">
      <dgm:prSet/>
      <dgm:spPr/>
      <dgm:t>
        <a:bodyPr/>
        <a:lstStyle/>
        <a:p>
          <a:endParaRPr lang="ru-RU"/>
        </a:p>
      </dgm:t>
    </dgm:pt>
    <dgm:pt modelId="{A2842DCD-7942-48ED-8BC0-989052D4A5B2}" type="pres">
      <dgm:prSet presAssocID="{D0374D0E-65AE-4027-8BB7-28DB0653CC54}" presName="linear" presStyleCnt="0">
        <dgm:presLayoutVars>
          <dgm:animLvl val="lvl"/>
          <dgm:resizeHandles val="exact"/>
        </dgm:presLayoutVars>
      </dgm:prSet>
      <dgm:spPr/>
    </dgm:pt>
    <dgm:pt modelId="{E0776674-665B-4F57-8954-582AA3A09B43}" type="pres">
      <dgm:prSet presAssocID="{7EC39CA5-5F44-46FE-82AE-C3A4F1241856}" presName="parentText" presStyleLbl="node1" presStyleIdx="0" presStyleCnt="2">
        <dgm:presLayoutVars>
          <dgm:chMax val="0"/>
          <dgm:bulletEnabled val="1"/>
        </dgm:presLayoutVars>
      </dgm:prSet>
      <dgm:spPr/>
    </dgm:pt>
    <dgm:pt modelId="{CC466BDD-0AA2-432D-8127-FDC952A7203B}" type="pres">
      <dgm:prSet presAssocID="{4179399E-8B1E-440A-8E4F-0EFD772A8BF6}" presName="spacer" presStyleCnt="0"/>
      <dgm:spPr/>
    </dgm:pt>
    <dgm:pt modelId="{1036E1E7-5451-4C5B-96E3-F4C3B9118F20}" type="pres">
      <dgm:prSet presAssocID="{57D8C0B0-20F2-4988-AB42-2D96505A94DF}" presName="parentText" presStyleLbl="node1" presStyleIdx="1" presStyleCnt="2">
        <dgm:presLayoutVars>
          <dgm:chMax val="0"/>
          <dgm:bulletEnabled val="1"/>
        </dgm:presLayoutVars>
      </dgm:prSet>
      <dgm:spPr/>
    </dgm:pt>
  </dgm:ptLst>
  <dgm:cxnLst>
    <dgm:cxn modelId="{36AB7BAB-5498-42C2-917D-FC2A41AEF3B4}" type="presOf" srcId="{57D8C0B0-20F2-4988-AB42-2D96505A94DF}" destId="{1036E1E7-5451-4C5B-96E3-F4C3B9118F20}" srcOrd="0" destOrd="0" presId="urn:microsoft.com/office/officeart/2005/8/layout/vList2"/>
    <dgm:cxn modelId="{8A332AD3-3F73-49B5-A3B0-8A94898A9B36}" srcId="{D0374D0E-65AE-4027-8BB7-28DB0653CC54}" destId="{57D8C0B0-20F2-4988-AB42-2D96505A94DF}" srcOrd="1" destOrd="0" parTransId="{45BA2255-4956-4027-A5D2-F79392F3E58B}" sibTransId="{88AD2072-BB4E-4EB1-9DDB-1853056433DF}"/>
    <dgm:cxn modelId="{74D8E6B5-9D32-497D-B601-CF3EC7D0FB5F}" srcId="{D0374D0E-65AE-4027-8BB7-28DB0653CC54}" destId="{7EC39CA5-5F44-46FE-82AE-C3A4F1241856}" srcOrd="0" destOrd="0" parTransId="{8299AA2A-49D2-44E9-BE36-01C522D25BF1}" sibTransId="{4179399E-8B1E-440A-8E4F-0EFD772A8BF6}"/>
    <dgm:cxn modelId="{E39A627F-A67E-49A4-9C92-AEF78F5E6D30}" type="presOf" srcId="{D0374D0E-65AE-4027-8BB7-28DB0653CC54}" destId="{A2842DCD-7942-48ED-8BC0-989052D4A5B2}" srcOrd="0" destOrd="0" presId="urn:microsoft.com/office/officeart/2005/8/layout/vList2"/>
    <dgm:cxn modelId="{F09E2254-72A8-4ACF-8E9B-F74B8B56C249}" type="presOf" srcId="{7EC39CA5-5F44-46FE-82AE-C3A4F1241856}" destId="{E0776674-665B-4F57-8954-582AA3A09B43}" srcOrd="0" destOrd="0" presId="urn:microsoft.com/office/officeart/2005/8/layout/vList2"/>
    <dgm:cxn modelId="{FC70160E-BA11-41BD-B534-3035509051E1}" type="presParOf" srcId="{A2842DCD-7942-48ED-8BC0-989052D4A5B2}" destId="{E0776674-665B-4F57-8954-582AA3A09B43}" srcOrd="0" destOrd="0" presId="urn:microsoft.com/office/officeart/2005/8/layout/vList2"/>
    <dgm:cxn modelId="{33E09EC5-D493-4D4A-A295-5B002C54ABB5}" type="presParOf" srcId="{A2842DCD-7942-48ED-8BC0-989052D4A5B2}" destId="{CC466BDD-0AA2-432D-8127-FDC952A7203B}" srcOrd="1" destOrd="0" presId="urn:microsoft.com/office/officeart/2005/8/layout/vList2"/>
    <dgm:cxn modelId="{0EA425F9-1AB9-4581-907D-B99651AE5D8D}" type="presParOf" srcId="{A2842DCD-7942-48ED-8BC0-989052D4A5B2}" destId="{1036E1E7-5451-4C5B-96E3-F4C3B9118F2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8D9B74-8972-47F2-B086-7617034776C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0B2DF783-7671-4838-A969-6089FCDCE7E8}">
      <dgm:prSet/>
      <dgm:spPr/>
      <dgm:t>
        <a:bodyPr/>
        <a:lstStyle/>
        <a:p>
          <a:pPr rtl="0"/>
          <a:r>
            <a:rPr lang="ru-RU" b="1" baseline="0" smtClean="0"/>
            <a:t>Бизнес-модель будет реализована в рамках следующих мероприятий:</a:t>
          </a:r>
          <a:endParaRPr lang="ru-RU"/>
        </a:p>
      </dgm:t>
    </dgm:pt>
    <dgm:pt modelId="{7449BE15-ECBD-41FA-BDAC-8CDE677BBB79}" type="parTrans" cxnId="{BABA4A08-DC38-4210-90D6-F3FBD07275C6}">
      <dgm:prSet/>
      <dgm:spPr/>
      <dgm:t>
        <a:bodyPr/>
        <a:lstStyle/>
        <a:p>
          <a:endParaRPr lang="ru-RU"/>
        </a:p>
      </dgm:t>
    </dgm:pt>
    <dgm:pt modelId="{C38B8AEE-F80C-482A-BF0D-C5D34F834EA6}" type="sibTrans" cxnId="{BABA4A08-DC38-4210-90D6-F3FBD07275C6}">
      <dgm:prSet/>
      <dgm:spPr/>
      <dgm:t>
        <a:bodyPr/>
        <a:lstStyle/>
        <a:p>
          <a:endParaRPr lang="ru-RU"/>
        </a:p>
      </dgm:t>
    </dgm:pt>
    <dgm:pt modelId="{A0EA1047-CBA8-4F0F-8666-3E11979F2C89}">
      <dgm:prSet/>
      <dgm:spPr/>
      <dgm:t>
        <a:bodyPr/>
        <a:lstStyle/>
        <a:p>
          <a:pPr rtl="0"/>
          <a:r>
            <a:rPr lang="ru-RU" b="1" baseline="0" smtClean="0"/>
            <a:t>Сбор сырья в фазе технического состояния (овса)</a:t>
          </a:r>
          <a:endParaRPr lang="ru-RU"/>
        </a:p>
      </dgm:t>
    </dgm:pt>
    <dgm:pt modelId="{25D39FF5-D2F6-49A5-837A-FA25BD3B9FA4}" type="parTrans" cxnId="{52D76777-4BD6-4F29-B820-B10E2D008346}">
      <dgm:prSet/>
      <dgm:spPr/>
      <dgm:t>
        <a:bodyPr/>
        <a:lstStyle/>
        <a:p>
          <a:endParaRPr lang="ru-RU"/>
        </a:p>
      </dgm:t>
    </dgm:pt>
    <dgm:pt modelId="{A429B18F-A26F-408A-AB61-4498121D0872}" type="sibTrans" cxnId="{52D76777-4BD6-4F29-B820-B10E2D008346}">
      <dgm:prSet/>
      <dgm:spPr/>
      <dgm:t>
        <a:bodyPr/>
        <a:lstStyle/>
        <a:p>
          <a:endParaRPr lang="ru-RU"/>
        </a:p>
      </dgm:t>
    </dgm:pt>
    <dgm:pt modelId="{17696B5B-781B-4F23-A015-74480A15D59B}">
      <dgm:prSet/>
      <dgm:spPr/>
      <dgm:t>
        <a:bodyPr/>
        <a:lstStyle/>
        <a:p>
          <a:pPr rtl="0"/>
          <a:r>
            <a:rPr lang="ru-RU" b="1" baseline="0" smtClean="0"/>
            <a:t>Подготовка сырья для получения овсяного молока</a:t>
          </a:r>
          <a:endParaRPr lang="ru-RU"/>
        </a:p>
      </dgm:t>
    </dgm:pt>
    <dgm:pt modelId="{13A3755B-97BB-4D9B-921F-8671DB68DE60}" type="parTrans" cxnId="{AD17A69B-1F31-4583-B272-CE87B489AA64}">
      <dgm:prSet/>
      <dgm:spPr/>
      <dgm:t>
        <a:bodyPr/>
        <a:lstStyle/>
        <a:p>
          <a:endParaRPr lang="ru-RU"/>
        </a:p>
      </dgm:t>
    </dgm:pt>
    <dgm:pt modelId="{D176B518-1508-4386-BA54-830DB2C409A9}" type="sibTrans" cxnId="{AD17A69B-1F31-4583-B272-CE87B489AA64}">
      <dgm:prSet/>
      <dgm:spPr/>
      <dgm:t>
        <a:bodyPr/>
        <a:lstStyle/>
        <a:p>
          <a:endParaRPr lang="ru-RU"/>
        </a:p>
      </dgm:t>
    </dgm:pt>
    <dgm:pt modelId="{5E61057A-FDCF-4B6A-A79E-20C61AB3FCF9}">
      <dgm:prSet/>
      <dgm:spPr/>
      <dgm:t>
        <a:bodyPr/>
        <a:lstStyle/>
        <a:p>
          <a:pPr rtl="0"/>
          <a:r>
            <a:rPr lang="ru-RU" b="1" baseline="0" dirty="0" smtClean="0"/>
            <a:t>Апробация технологии получения овсяного молока</a:t>
          </a:r>
          <a:endParaRPr lang="ru-RU" dirty="0"/>
        </a:p>
      </dgm:t>
    </dgm:pt>
    <dgm:pt modelId="{FB68C592-5510-4446-8267-D8A114F62BBA}" type="parTrans" cxnId="{94EF50A9-E8F9-4D6E-A490-A1B744507B72}">
      <dgm:prSet/>
      <dgm:spPr/>
      <dgm:t>
        <a:bodyPr/>
        <a:lstStyle/>
        <a:p>
          <a:endParaRPr lang="ru-RU"/>
        </a:p>
      </dgm:t>
    </dgm:pt>
    <dgm:pt modelId="{320F25EA-0664-47EC-9ED7-FAFB7D55C23F}" type="sibTrans" cxnId="{94EF50A9-E8F9-4D6E-A490-A1B744507B72}">
      <dgm:prSet/>
      <dgm:spPr/>
      <dgm:t>
        <a:bodyPr/>
        <a:lstStyle/>
        <a:p>
          <a:endParaRPr lang="ru-RU"/>
        </a:p>
      </dgm:t>
    </dgm:pt>
    <dgm:pt modelId="{40750356-C96A-4F11-9D33-0C7A681A199D}">
      <dgm:prSet/>
      <dgm:spPr/>
      <dgm:t>
        <a:bodyPr/>
        <a:lstStyle/>
        <a:p>
          <a:pPr rtl="0"/>
          <a:r>
            <a:rPr lang="ru-RU" b="1" baseline="0" smtClean="0"/>
            <a:t>Определение органолептического свойства продукта</a:t>
          </a:r>
          <a:endParaRPr lang="ru-RU"/>
        </a:p>
      </dgm:t>
    </dgm:pt>
    <dgm:pt modelId="{867A9976-30C9-49A0-A34A-52751FF687AD}" type="parTrans" cxnId="{74CE96B8-69FF-4285-9AAF-B87433A6EC89}">
      <dgm:prSet/>
      <dgm:spPr/>
      <dgm:t>
        <a:bodyPr/>
        <a:lstStyle/>
        <a:p>
          <a:endParaRPr lang="ru-RU"/>
        </a:p>
      </dgm:t>
    </dgm:pt>
    <dgm:pt modelId="{37D0C1EB-7D63-44EE-9969-4330E462991B}" type="sibTrans" cxnId="{74CE96B8-69FF-4285-9AAF-B87433A6EC89}">
      <dgm:prSet/>
      <dgm:spPr/>
      <dgm:t>
        <a:bodyPr/>
        <a:lstStyle/>
        <a:p>
          <a:endParaRPr lang="ru-RU"/>
        </a:p>
      </dgm:t>
    </dgm:pt>
    <dgm:pt modelId="{E6CC032E-B13C-450B-840D-958F23AEFE02}">
      <dgm:prSet/>
      <dgm:spPr/>
      <dgm:t>
        <a:bodyPr/>
        <a:lstStyle/>
        <a:p>
          <a:pPr rtl="0"/>
          <a:r>
            <a:rPr lang="ru-RU" b="1" baseline="0" smtClean="0"/>
            <a:t>Привлечение финансовых ресурсов со стороны ООО «Казанское»</a:t>
          </a:r>
          <a:endParaRPr lang="ru-RU"/>
        </a:p>
      </dgm:t>
    </dgm:pt>
    <dgm:pt modelId="{09BDE170-1F90-42E7-A2D3-AE7FED9A0439}" type="parTrans" cxnId="{EAD064CC-8278-4C94-B7D2-5819CC541EC8}">
      <dgm:prSet/>
      <dgm:spPr/>
      <dgm:t>
        <a:bodyPr/>
        <a:lstStyle/>
        <a:p>
          <a:endParaRPr lang="ru-RU"/>
        </a:p>
      </dgm:t>
    </dgm:pt>
    <dgm:pt modelId="{0CBB994B-5928-4E0C-B63B-05A7CCABDA11}" type="sibTrans" cxnId="{EAD064CC-8278-4C94-B7D2-5819CC541EC8}">
      <dgm:prSet/>
      <dgm:spPr/>
      <dgm:t>
        <a:bodyPr/>
        <a:lstStyle/>
        <a:p>
          <a:endParaRPr lang="ru-RU"/>
        </a:p>
      </dgm:t>
    </dgm:pt>
    <dgm:pt modelId="{97982525-7FE2-426B-9735-4CB58D102FCA}" type="pres">
      <dgm:prSet presAssocID="{838D9B74-8972-47F2-B086-7617034776C4}" presName="linear" presStyleCnt="0">
        <dgm:presLayoutVars>
          <dgm:animLvl val="lvl"/>
          <dgm:resizeHandles val="exact"/>
        </dgm:presLayoutVars>
      </dgm:prSet>
      <dgm:spPr/>
    </dgm:pt>
    <dgm:pt modelId="{4B11AA4F-AB77-4795-ADA6-53656DA0BE41}" type="pres">
      <dgm:prSet presAssocID="{0B2DF783-7671-4838-A969-6089FCDCE7E8}" presName="parentText" presStyleLbl="node1" presStyleIdx="0" presStyleCnt="1">
        <dgm:presLayoutVars>
          <dgm:chMax val="0"/>
          <dgm:bulletEnabled val="1"/>
        </dgm:presLayoutVars>
      </dgm:prSet>
      <dgm:spPr/>
    </dgm:pt>
    <dgm:pt modelId="{D34254DC-A5B9-4126-A7B0-A155576A3DD2}" type="pres">
      <dgm:prSet presAssocID="{0B2DF783-7671-4838-A969-6089FCDCE7E8}" presName="childText" presStyleLbl="revTx" presStyleIdx="0" presStyleCnt="1">
        <dgm:presLayoutVars>
          <dgm:bulletEnabled val="1"/>
        </dgm:presLayoutVars>
      </dgm:prSet>
      <dgm:spPr/>
    </dgm:pt>
  </dgm:ptLst>
  <dgm:cxnLst>
    <dgm:cxn modelId="{74CE96B8-69FF-4285-9AAF-B87433A6EC89}" srcId="{0B2DF783-7671-4838-A969-6089FCDCE7E8}" destId="{40750356-C96A-4F11-9D33-0C7A681A199D}" srcOrd="3" destOrd="0" parTransId="{867A9976-30C9-49A0-A34A-52751FF687AD}" sibTransId="{37D0C1EB-7D63-44EE-9969-4330E462991B}"/>
    <dgm:cxn modelId="{BABA4A08-DC38-4210-90D6-F3FBD07275C6}" srcId="{838D9B74-8972-47F2-B086-7617034776C4}" destId="{0B2DF783-7671-4838-A969-6089FCDCE7E8}" srcOrd="0" destOrd="0" parTransId="{7449BE15-ECBD-41FA-BDAC-8CDE677BBB79}" sibTransId="{C38B8AEE-F80C-482A-BF0D-C5D34F834EA6}"/>
    <dgm:cxn modelId="{94EF50A9-E8F9-4D6E-A490-A1B744507B72}" srcId="{0B2DF783-7671-4838-A969-6089FCDCE7E8}" destId="{5E61057A-FDCF-4B6A-A79E-20C61AB3FCF9}" srcOrd="2" destOrd="0" parTransId="{FB68C592-5510-4446-8267-D8A114F62BBA}" sibTransId="{320F25EA-0664-47EC-9ED7-FAFB7D55C23F}"/>
    <dgm:cxn modelId="{5F1F9960-A938-4B38-80F4-DD6B72CFF1E7}" type="presOf" srcId="{A0EA1047-CBA8-4F0F-8666-3E11979F2C89}" destId="{D34254DC-A5B9-4126-A7B0-A155576A3DD2}" srcOrd="0" destOrd="0" presId="urn:microsoft.com/office/officeart/2005/8/layout/vList2"/>
    <dgm:cxn modelId="{52D76777-4BD6-4F29-B820-B10E2D008346}" srcId="{0B2DF783-7671-4838-A969-6089FCDCE7E8}" destId="{A0EA1047-CBA8-4F0F-8666-3E11979F2C89}" srcOrd="0" destOrd="0" parTransId="{25D39FF5-D2F6-49A5-837A-FA25BD3B9FA4}" sibTransId="{A429B18F-A26F-408A-AB61-4498121D0872}"/>
    <dgm:cxn modelId="{EAD064CC-8278-4C94-B7D2-5819CC541EC8}" srcId="{0B2DF783-7671-4838-A969-6089FCDCE7E8}" destId="{E6CC032E-B13C-450B-840D-958F23AEFE02}" srcOrd="4" destOrd="0" parTransId="{09BDE170-1F90-42E7-A2D3-AE7FED9A0439}" sibTransId="{0CBB994B-5928-4E0C-B63B-05A7CCABDA11}"/>
    <dgm:cxn modelId="{E14FEFF4-2222-4B7C-9D81-0DB8E1507C4A}" type="presOf" srcId="{40750356-C96A-4F11-9D33-0C7A681A199D}" destId="{D34254DC-A5B9-4126-A7B0-A155576A3DD2}" srcOrd="0" destOrd="3" presId="urn:microsoft.com/office/officeart/2005/8/layout/vList2"/>
    <dgm:cxn modelId="{23F9145E-39A5-4D8E-BA69-57C66F129464}" type="presOf" srcId="{E6CC032E-B13C-450B-840D-958F23AEFE02}" destId="{D34254DC-A5B9-4126-A7B0-A155576A3DD2}" srcOrd="0" destOrd="4" presId="urn:microsoft.com/office/officeart/2005/8/layout/vList2"/>
    <dgm:cxn modelId="{7F336429-7398-46D2-9B78-CD88517B147F}" type="presOf" srcId="{5E61057A-FDCF-4B6A-A79E-20C61AB3FCF9}" destId="{D34254DC-A5B9-4126-A7B0-A155576A3DD2}" srcOrd="0" destOrd="2" presId="urn:microsoft.com/office/officeart/2005/8/layout/vList2"/>
    <dgm:cxn modelId="{F371842E-FC1A-4701-A526-C46B41520485}" type="presOf" srcId="{838D9B74-8972-47F2-B086-7617034776C4}" destId="{97982525-7FE2-426B-9735-4CB58D102FCA}" srcOrd="0" destOrd="0" presId="urn:microsoft.com/office/officeart/2005/8/layout/vList2"/>
    <dgm:cxn modelId="{AD17A69B-1F31-4583-B272-CE87B489AA64}" srcId="{0B2DF783-7671-4838-A969-6089FCDCE7E8}" destId="{17696B5B-781B-4F23-A015-74480A15D59B}" srcOrd="1" destOrd="0" parTransId="{13A3755B-97BB-4D9B-921F-8671DB68DE60}" sibTransId="{D176B518-1508-4386-BA54-830DB2C409A9}"/>
    <dgm:cxn modelId="{44233B59-1884-409C-AA55-6B8684524F72}" type="presOf" srcId="{0B2DF783-7671-4838-A969-6089FCDCE7E8}" destId="{4B11AA4F-AB77-4795-ADA6-53656DA0BE41}" srcOrd="0" destOrd="0" presId="urn:microsoft.com/office/officeart/2005/8/layout/vList2"/>
    <dgm:cxn modelId="{37506DC7-E524-4C2F-B0D4-B6F02555F83D}" type="presOf" srcId="{17696B5B-781B-4F23-A015-74480A15D59B}" destId="{D34254DC-A5B9-4126-A7B0-A155576A3DD2}" srcOrd="0" destOrd="1" presId="urn:microsoft.com/office/officeart/2005/8/layout/vList2"/>
    <dgm:cxn modelId="{DD5CBD03-8BD0-473D-ADFB-B40F5F119AD2}" type="presParOf" srcId="{97982525-7FE2-426B-9735-4CB58D102FCA}" destId="{4B11AA4F-AB77-4795-ADA6-53656DA0BE41}" srcOrd="0" destOrd="0" presId="urn:microsoft.com/office/officeart/2005/8/layout/vList2"/>
    <dgm:cxn modelId="{73C25420-9DF6-4146-A043-EEB05A24ECF0}" type="presParOf" srcId="{97982525-7FE2-426B-9735-4CB58D102FCA}" destId="{D34254DC-A5B9-4126-A7B0-A155576A3DD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76674-665B-4F57-8954-582AA3A09B43}">
      <dsp:nvSpPr>
        <dsp:cNvPr id="0" name=""/>
        <dsp:cNvSpPr/>
      </dsp:nvSpPr>
      <dsp:spPr>
        <a:xfrm>
          <a:off x="0" y="70724"/>
          <a:ext cx="6096000" cy="1897154"/>
        </a:xfrm>
        <a:prstGeom prst="roundRect">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ru-RU" sz="1200" kern="1200" smtClean="0"/>
            <a:t>1. Антибиотики и гормоны.</a:t>
          </a:r>
          <a:br>
            <a:rPr lang="ru-RU" sz="1200" kern="1200" smtClean="0"/>
          </a:br>
          <a:r>
            <a:rPr lang="ru-RU" sz="1200" kern="1200" smtClean="0"/>
            <a:t>2. Пальмовое масла и животный жир.</a:t>
          </a:r>
          <a:br>
            <a:rPr lang="ru-RU" sz="1200" kern="1200" smtClean="0"/>
          </a:br>
          <a:r>
            <a:rPr lang="ru-RU" sz="1200" kern="1200" smtClean="0"/>
            <a:t>3. Казеин и лактоза.</a:t>
          </a:r>
          <a:br>
            <a:rPr lang="ru-RU" sz="1200" kern="1200" smtClean="0"/>
          </a:br>
          <a:r>
            <a:rPr lang="ru-RU" sz="1200" kern="1200" smtClean="0"/>
            <a:t>4. Холестерин.</a:t>
          </a:r>
          <a:endParaRPr lang="ru-RU" sz="1200" kern="1200"/>
        </a:p>
      </dsp:txBody>
      <dsp:txXfrm>
        <a:off x="92611" y="163335"/>
        <a:ext cx="5910778" cy="1711932"/>
      </dsp:txXfrm>
    </dsp:sp>
    <dsp:sp modelId="{1036E1E7-5451-4C5B-96E3-F4C3B9118F20}">
      <dsp:nvSpPr>
        <dsp:cNvPr id="0" name=""/>
        <dsp:cNvSpPr/>
      </dsp:nvSpPr>
      <dsp:spPr>
        <a:xfrm>
          <a:off x="0" y="2002439"/>
          <a:ext cx="6096000" cy="1897154"/>
        </a:xfrm>
        <a:prstGeom prst="roundRect">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ru-RU" sz="1200" kern="1200" smtClean="0"/>
            <a:t>Предлагаемое нами овсяное молоко имеет ряд преимуществ, таких как:</a:t>
          </a:r>
          <a:br>
            <a:rPr lang="ru-RU" sz="1200" kern="1200" smtClean="0"/>
          </a:br>
          <a:r>
            <a:rPr lang="ru-RU" sz="1200" kern="1200" smtClean="0"/>
            <a:t>1. Овес богат клетчаткой.</a:t>
          </a:r>
          <a:br>
            <a:rPr lang="ru-RU" sz="1200" kern="1200" smtClean="0"/>
          </a:br>
          <a:r>
            <a:rPr lang="ru-RU" sz="1200" kern="1200" smtClean="0"/>
            <a:t>2. Легко усваивается и наполняет энергией.</a:t>
          </a:r>
          <a:br>
            <a:rPr lang="ru-RU" sz="1200" kern="1200" smtClean="0"/>
          </a:br>
          <a:r>
            <a:rPr lang="ru-RU" sz="1200" kern="1200" smtClean="0"/>
            <a:t>3. На 100% растительной основе.</a:t>
          </a:r>
          <a:br>
            <a:rPr lang="ru-RU" sz="1200" kern="1200" smtClean="0"/>
          </a:br>
          <a:r>
            <a:rPr lang="ru-RU" sz="1200" kern="1200" smtClean="0"/>
            <a:t>4. Низкое содержание насыщенных жиров.</a:t>
          </a:r>
          <a:br>
            <a:rPr lang="ru-RU" sz="1200" kern="1200" smtClean="0"/>
          </a:br>
          <a:r>
            <a:rPr lang="ru-RU" sz="1200" kern="1200" smtClean="0"/>
            <a:t>5. Легко усваивается и наполняет энергией</a:t>
          </a:r>
          <a:endParaRPr lang="ru-RU" sz="1200" kern="1200"/>
        </a:p>
      </dsp:txBody>
      <dsp:txXfrm>
        <a:off x="92611" y="2095050"/>
        <a:ext cx="5910778" cy="17119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11AA4F-AB77-4795-ADA6-53656DA0BE41}">
      <dsp:nvSpPr>
        <dsp:cNvPr id="0" name=""/>
        <dsp:cNvSpPr/>
      </dsp:nvSpPr>
      <dsp:spPr>
        <a:xfrm>
          <a:off x="0" y="8138"/>
          <a:ext cx="6970713" cy="1345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b="1" kern="1200" baseline="0" smtClean="0"/>
            <a:t>Бизнес-модель будет реализована в рамках следующих мероприятий:</a:t>
          </a:r>
          <a:endParaRPr lang="ru-RU" sz="2300" kern="1200"/>
        </a:p>
      </dsp:txBody>
      <dsp:txXfrm>
        <a:off x="65682" y="73820"/>
        <a:ext cx="6839349" cy="1214136"/>
      </dsp:txXfrm>
    </dsp:sp>
    <dsp:sp modelId="{D34254DC-A5B9-4126-A7B0-A155576A3DD2}">
      <dsp:nvSpPr>
        <dsp:cNvPr id="0" name=""/>
        <dsp:cNvSpPr/>
      </dsp:nvSpPr>
      <dsp:spPr>
        <a:xfrm>
          <a:off x="0" y="1353638"/>
          <a:ext cx="6970713" cy="409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320"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ru-RU" sz="1800" b="1" kern="1200" baseline="0" smtClean="0"/>
            <a:t>Сбор сырья в фазе технического состояния (овса)</a:t>
          </a:r>
          <a:endParaRPr lang="ru-RU" sz="1800" kern="1200"/>
        </a:p>
        <a:p>
          <a:pPr marL="171450" lvl="1" indent="-171450" algn="l" defTabSz="800100" rtl="0">
            <a:lnSpc>
              <a:spcPct val="90000"/>
            </a:lnSpc>
            <a:spcBef>
              <a:spcPct val="0"/>
            </a:spcBef>
            <a:spcAft>
              <a:spcPct val="20000"/>
            </a:spcAft>
            <a:buChar char="••"/>
          </a:pPr>
          <a:r>
            <a:rPr lang="ru-RU" sz="1800" b="1" kern="1200" baseline="0" smtClean="0"/>
            <a:t>Подготовка сырья для получения овсяного молока</a:t>
          </a:r>
          <a:endParaRPr lang="ru-RU" sz="1800" kern="1200"/>
        </a:p>
        <a:p>
          <a:pPr marL="171450" lvl="1" indent="-171450" algn="l" defTabSz="800100" rtl="0">
            <a:lnSpc>
              <a:spcPct val="90000"/>
            </a:lnSpc>
            <a:spcBef>
              <a:spcPct val="0"/>
            </a:spcBef>
            <a:spcAft>
              <a:spcPct val="20000"/>
            </a:spcAft>
            <a:buChar char="••"/>
          </a:pPr>
          <a:r>
            <a:rPr lang="ru-RU" sz="1800" b="1" kern="1200" baseline="0" dirty="0" smtClean="0"/>
            <a:t>Апробация технологии получения овсяного молока</a:t>
          </a:r>
          <a:endParaRPr lang="ru-RU" sz="1800" kern="1200" dirty="0"/>
        </a:p>
        <a:p>
          <a:pPr marL="171450" lvl="1" indent="-171450" algn="l" defTabSz="800100" rtl="0">
            <a:lnSpc>
              <a:spcPct val="90000"/>
            </a:lnSpc>
            <a:spcBef>
              <a:spcPct val="0"/>
            </a:spcBef>
            <a:spcAft>
              <a:spcPct val="20000"/>
            </a:spcAft>
            <a:buChar char="••"/>
          </a:pPr>
          <a:r>
            <a:rPr lang="ru-RU" sz="1800" b="1" kern="1200" baseline="0" smtClean="0"/>
            <a:t>Определение органолептического свойства продукта</a:t>
          </a:r>
          <a:endParaRPr lang="ru-RU" sz="1800" kern="1200"/>
        </a:p>
        <a:p>
          <a:pPr marL="171450" lvl="1" indent="-171450" algn="l" defTabSz="800100" rtl="0">
            <a:lnSpc>
              <a:spcPct val="90000"/>
            </a:lnSpc>
            <a:spcBef>
              <a:spcPct val="0"/>
            </a:spcBef>
            <a:spcAft>
              <a:spcPct val="20000"/>
            </a:spcAft>
            <a:buChar char="••"/>
          </a:pPr>
          <a:r>
            <a:rPr lang="ru-RU" sz="1800" b="1" kern="1200" baseline="0" smtClean="0"/>
            <a:t>Привлечение финансовых ресурсов со стороны ООО «Казанское»</a:t>
          </a:r>
          <a:endParaRPr lang="ru-RU" sz="1800" kern="1200"/>
        </a:p>
      </dsp:txBody>
      <dsp:txXfrm>
        <a:off x="0" y="1353638"/>
        <a:ext cx="6970713" cy="40944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 xmlns:a16="http://schemas.microsoft.com/office/drawing/2014/main" id="{EE18FA9B-3E06-41AF-BDF7-6710797097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 xmlns:a16="http://schemas.microsoft.com/office/drawing/2014/main" id="{40F9B942-99CF-4AC4-9F77-E625D2C71C6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E276E19-E3DF-4E9C-BA1E-4201321081DB}" type="datetime1">
              <a:rPr lang="ru-RU" smtClean="0"/>
              <a:t>13.11.2023</a:t>
            </a:fld>
            <a:endParaRPr lang="ru-RU"/>
          </a:p>
        </p:txBody>
      </p:sp>
      <p:sp>
        <p:nvSpPr>
          <p:cNvPr id="4" name="Нижний колонтитул 3">
            <a:extLst>
              <a:ext uri="{FF2B5EF4-FFF2-40B4-BE49-F238E27FC236}">
                <a16:creationId xmlns="" xmlns:a16="http://schemas.microsoft.com/office/drawing/2014/main" id="{3CAD4C1D-64AA-4DA1-8A75-FCF5ECA450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 xmlns:a16="http://schemas.microsoft.com/office/drawing/2014/main" id="{8D886DA9-2A38-4F39-B33B-4F7B5E4444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775EF03-110B-4710-A708-FEF1927612B9}" type="slidenum">
              <a:rPr lang="ru-RU" smtClean="0"/>
              <a:t>‹#›</a:t>
            </a:fld>
            <a:endParaRPr lang="ru-RU"/>
          </a:p>
        </p:txBody>
      </p:sp>
    </p:spTree>
    <p:extLst>
      <p:ext uri="{BB962C8B-B14F-4D97-AF65-F5344CB8AC3E}">
        <p14:creationId xmlns:p14="http://schemas.microsoft.com/office/powerpoint/2010/main" val="16323214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B509ED30-21A2-42F3-A50B-F80AF6C0C59D}" type="datetime1">
              <a:rPr lang="ru-RU" noProof="0" smtClean="0"/>
              <a:t>13.11.2023</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18CCA95-4F40-4CDD-BF1E-B8C9EB86EE73}" type="slidenum">
              <a:rPr lang="ru-RU" noProof="0" smtClean="0"/>
              <a:t>‹#›</a:t>
            </a:fld>
            <a:endParaRPr lang="ru-RU" noProof="0"/>
          </a:p>
        </p:txBody>
      </p:sp>
    </p:spTree>
    <p:extLst>
      <p:ext uri="{BB962C8B-B14F-4D97-AF65-F5344CB8AC3E}">
        <p14:creationId xmlns:p14="http://schemas.microsoft.com/office/powerpoint/2010/main" val="25662959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918CCA95-4F40-4CDD-BF1E-B8C9EB86EE73}" type="slidenum">
              <a:rPr lang="ru-RU" smtClean="0"/>
              <a:t>1</a:t>
            </a:fld>
            <a:endParaRPr lang="ru-RU"/>
          </a:p>
        </p:txBody>
      </p:sp>
    </p:spTree>
    <p:extLst>
      <p:ext uri="{BB962C8B-B14F-4D97-AF65-F5344CB8AC3E}">
        <p14:creationId xmlns:p14="http://schemas.microsoft.com/office/powerpoint/2010/main" val="303180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1ED69555-EE48-4B19-812B-4E1068DBF976}"/>
              </a:ext>
            </a:extLst>
          </p:cNvPr>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 xmlns:a16="http://schemas.microsoft.com/office/drawing/2014/main" id="{57AEB73D-F521-4B19-820F-12DB6BCC8406}"/>
              </a:ext>
            </a:extLst>
          </p:cNvPr>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 xmlns:a16="http://schemas.microsoft.com/office/drawing/2014/main" id="{6B72EEBA-3A5D-41CE-8465-A45A0F65674E}"/>
              </a:ext>
            </a:extLst>
          </p:cNvPr>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a:extLst>
              <a:ext uri="{FF2B5EF4-FFF2-40B4-BE49-F238E27FC236}">
                <a16:creationId xmlns="" xmlns:a16="http://schemas.microsoft.com/office/drawing/2014/main" id="{79F4CF2F-CDFA-4A37-837C-819D5238EAB4}"/>
              </a:ext>
            </a:extLst>
          </p:cNvPr>
          <p:cNvSpPr>
            <a:spLocks noGrp="1"/>
          </p:cNvSpPr>
          <p:nvPr>
            <p:ph type="dt" sz="half" idx="10"/>
          </p:nvPr>
        </p:nvSpPr>
        <p:spPr>
          <a:xfrm>
            <a:off x="8197353" y="6309360"/>
            <a:ext cx="2151134" cy="457200"/>
          </a:xfrm>
        </p:spPr>
        <p:txBody>
          <a:bodyPr/>
          <a:lstStyle/>
          <a:p>
            <a:pPr algn="l"/>
            <a:fld id="{0DCFB061-4267-4D9F-8017-6F550D3068DF}" type="datetime1">
              <a:rPr lang="en-US" smtClean="0"/>
              <a:t>11/13/2023</a:t>
            </a:fld>
            <a:endParaRPr lang="en-US" dirty="0"/>
          </a:p>
        </p:txBody>
      </p:sp>
      <p:sp>
        <p:nvSpPr>
          <p:cNvPr id="15" name="Footer Placeholder 14">
            <a:extLst>
              <a:ext uri="{FF2B5EF4-FFF2-40B4-BE49-F238E27FC236}">
                <a16:creationId xmlns="" xmlns:a16="http://schemas.microsoft.com/office/drawing/2014/main" id="{CFECE62A-61A4-407D-8F0B-D459CD977C75}"/>
              </a:ext>
            </a:extLst>
          </p:cNvPr>
          <p:cNvSpPr>
            <a:spLocks noGrp="1"/>
          </p:cNvSpPr>
          <p:nvPr>
            <p:ph type="ftr" sz="quarter" idx="11"/>
          </p:nvPr>
        </p:nvSpPr>
        <p:spPr>
          <a:xfrm>
            <a:off x="855388" y="6309360"/>
            <a:ext cx="6007691" cy="457200"/>
          </a:xfrm>
        </p:spPr>
        <p:txBody>
          <a:bodyPr/>
          <a:lstStyle>
            <a:lvl1pPr algn="r">
              <a:defRPr/>
            </a:lvl1pPr>
          </a:lstStyle>
          <a:p>
            <a:pPr algn="l"/>
            <a:endParaRPr lang="en-US" dirty="0"/>
          </a:p>
        </p:txBody>
      </p:sp>
      <p:sp>
        <p:nvSpPr>
          <p:cNvPr id="27" name="Slide Number Placeholder 26">
            <a:extLst>
              <a:ext uri="{FF2B5EF4-FFF2-40B4-BE49-F238E27FC236}">
                <a16:creationId xmlns="" xmlns:a16="http://schemas.microsoft.com/office/drawing/2014/main" id="{99FE60A9-FE2A-451F-9244-60FCE7FE9AD7}"/>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057139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t>11/13/2023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3467430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5BFD12B6-57DE-4B63-A723-500B050FB7DD}"/>
              </a:ext>
            </a:extLst>
          </p:cNvPr>
          <p:cNvSpPr/>
          <p:nvPr/>
        </p:nvSpPr>
        <p:spPr>
          <a:xfrm>
            <a:off x="0" y="4215384"/>
            <a:ext cx="12192000" cy="264261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316" y="1406284"/>
            <a:ext cx="10593694" cy="2597841"/>
          </a:xfrm>
        </p:spPr>
        <p:txBody>
          <a:bodyPr anchor="b">
            <a:normAutofit/>
          </a:bodyPr>
          <a:lstStyle>
            <a:lvl1pPr algn="ctr">
              <a:lnSpc>
                <a:spcPct val="125000"/>
              </a:lnSpc>
              <a:defRPr sz="4400" baseline="0">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818312" y="4527856"/>
            <a:ext cx="6559018" cy="1570245"/>
          </a:xfrm>
        </p:spPr>
        <p:txBody>
          <a:bodyPr anchor="t">
            <a:normAutofit/>
          </a:bodyPr>
          <a:lstStyle>
            <a:lvl1pPr marL="0" indent="0" algn="ctr">
              <a:lnSpc>
                <a:spcPct val="130000"/>
              </a:lnSpc>
              <a:spcBef>
                <a:spcPts val="0"/>
              </a:spcBef>
              <a:buNone/>
              <a:defRPr sz="2400" b="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 xmlns:a16="http://schemas.microsoft.com/office/drawing/2014/main" id="{5F1E2E75-4758-4930-8024-39287C962987}"/>
              </a:ext>
            </a:extLst>
          </p:cNvPr>
          <p:cNvSpPr>
            <a:spLocks noGrp="1"/>
          </p:cNvSpPr>
          <p:nvPr>
            <p:ph type="dt" sz="half" idx="10"/>
          </p:nvPr>
        </p:nvSpPr>
        <p:spPr/>
        <p:txBody>
          <a:bodyPr/>
          <a:lstStyle/>
          <a:p>
            <a:fld id="{29CABC0C-B6DF-45E9-B954-11C99AA62C3E}" type="datetime1">
              <a:rPr lang="en-US" smtClean="0"/>
              <a:t>11/13/2023</a:t>
            </a:fld>
            <a:endParaRPr lang="en-US" dirty="0"/>
          </a:p>
        </p:txBody>
      </p:sp>
      <p:sp>
        <p:nvSpPr>
          <p:cNvPr id="8" name="Footer Placeholder 7">
            <a:extLst>
              <a:ext uri="{FF2B5EF4-FFF2-40B4-BE49-F238E27FC236}">
                <a16:creationId xmlns="" xmlns:a16="http://schemas.microsoft.com/office/drawing/2014/main" id="{488B9949-402C-42C2-9A94-16590FC0C59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 xmlns:a16="http://schemas.microsoft.com/office/drawing/2014/main" id="{039D83F6-DAF4-4876-AA41-F246EC970F7D}"/>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11" name="Rectangle 10">
            <a:extLst>
              <a:ext uri="{FF2B5EF4-FFF2-40B4-BE49-F238E27FC236}">
                <a16:creationId xmlns="" xmlns:a16="http://schemas.microsoft.com/office/drawing/2014/main" id="{91613A19-DDA2-44F6-9ED4-F87771C684B8}"/>
              </a:ext>
            </a:extLst>
          </p:cNvPr>
          <p:cNvSpPr/>
          <p:nvPr/>
        </p:nvSpPr>
        <p:spPr>
          <a:xfrm>
            <a:off x="0" y="4215384"/>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962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5376670" y="705114"/>
            <a:ext cx="6172412" cy="2403846"/>
          </a:xfrm>
        </p:spPr>
        <p:txBody>
          <a:bodyPr anchor="b"/>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376670" y="3749040"/>
            <a:ext cx="6172411" cy="2346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AB71B9-2624-4F21-93EE-35A78B1A0DAD}" type="datetime1">
              <a:rPr lang="en-US" smtClean="0"/>
              <a:t>11/13/2023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t>‹#›</a:t>
            </a:fld>
            <a:endParaRPr lang="en-US" dirty="0"/>
          </a:p>
        </p:txBody>
      </p:sp>
      <p:sp>
        <p:nvSpPr>
          <p:cNvPr id="10" name="Rectangle 9">
            <a:extLst>
              <a:ext uri="{FF2B5EF4-FFF2-40B4-BE49-F238E27FC236}">
                <a16:creationId xmlns="" xmlns:a16="http://schemas.microsoft.com/office/drawing/2014/main" id="{5CE6B9B5-A5D1-4099-B52B-78F39AB0AFCB}"/>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1417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76667" y="658999"/>
            <a:ext cx="6166422" cy="457200"/>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76668" y="1116199"/>
            <a:ext cx="6166422" cy="2062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76668" y="3623098"/>
            <a:ext cx="6166421" cy="457200"/>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5376670" y="4102370"/>
            <a:ext cx="6166419" cy="206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D37C2A-BE2E-4840-A907-3254E2916C96}" type="datetime1">
              <a:rPr lang="en-US" smtClean="0"/>
              <a:t>11/13/2023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t>‹#›</a:t>
            </a:fld>
            <a:endParaRPr lang="en-US" dirty="0"/>
          </a:p>
        </p:txBody>
      </p:sp>
      <p:sp>
        <p:nvSpPr>
          <p:cNvPr id="10" name="Title 9">
            <a:extLst>
              <a:ext uri="{FF2B5EF4-FFF2-40B4-BE49-F238E27FC236}">
                <a16:creationId xmlns="" xmlns:a16="http://schemas.microsoft.com/office/drawing/2014/main" id="{D26B370B-8381-431F-9492-0EA1205113EE}"/>
              </a:ext>
            </a:extLst>
          </p:cNvPr>
          <p:cNvSpPr>
            <a:spLocks noGrp="1"/>
          </p:cNvSpPr>
          <p:nvPr>
            <p:ph type="title"/>
          </p:nvPr>
        </p:nvSpPr>
        <p:spPr/>
        <p:txBody>
          <a:bodyPr/>
          <a:lstStyle/>
          <a:p>
            <a:r>
              <a:rPr lang="en-US"/>
              <a:t>Click to edit Master title style</a:t>
            </a:r>
          </a:p>
        </p:txBody>
      </p:sp>
      <p:sp>
        <p:nvSpPr>
          <p:cNvPr id="12" name="Rectangle 11">
            <a:extLst>
              <a:ext uri="{FF2B5EF4-FFF2-40B4-BE49-F238E27FC236}">
                <a16:creationId xmlns="" xmlns:a16="http://schemas.microsoft.com/office/drawing/2014/main" id="{DCA89085-2231-4A9C-B23C-B199A9DD26C5}"/>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1941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t>11/13/2023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701820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 xmlns:a16="http://schemas.microsoft.com/office/drawing/2014/main" id="{C7CF41D3-C6B9-4E99-9321-87C4E2168F46}"/>
              </a:ext>
            </a:extLst>
          </p:cNvPr>
          <p:cNvSpPr>
            <a:spLocks noGrp="1"/>
          </p:cNvSpPr>
          <p:nvPr>
            <p:ph type="dt" sz="half" idx="10"/>
          </p:nvPr>
        </p:nvSpPr>
        <p:spPr/>
        <p:txBody>
          <a:bodyPr/>
          <a:lstStyle/>
          <a:p>
            <a:fld id="{D3363A0F-DEF3-4134-98D0-2E1276938A8B}" type="datetime1">
              <a:rPr lang="en-US" smtClean="0"/>
              <a:t>11/13/2023</a:t>
            </a:fld>
            <a:endParaRPr lang="en-US" dirty="0"/>
          </a:p>
        </p:txBody>
      </p:sp>
      <p:sp>
        <p:nvSpPr>
          <p:cNvPr id="6" name="Footer Placeholder 5">
            <a:extLst>
              <a:ext uri="{FF2B5EF4-FFF2-40B4-BE49-F238E27FC236}">
                <a16:creationId xmlns="" xmlns:a16="http://schemas.microsoft.com/office/drawing/2014/main" id="{8B5BC6EB-07B1-46AF-AC33-E998BC6AA4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73E3A0C1-6562-4819-9E88-4C1378FD5DE4}"/>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169969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7ACA29BA-0143-49FF-8608-DB1623D99537}"/>
              </a:ext>
            </a:extLst>
          </p:cNvPr>
          <p:cNvSpPr/>
          <p:nvPr/>
        </p:nvSpPr>
        <p:spPr>
          <a:xfrm>
            <a:off x="0" y="0"/>
            <a:ext cx="8248592"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53015" y="640079"/>
            <a:ext cx="2796066" cy="2551751"/>
          </a:xfrm>
        </p:spPr>
        <p:txBody>
          <a:bodyPr anchor="b">
            <a:normAutofit/>
          </a:bodyPr>
          <a:lstStyle>
            <a:lvl1pPr algn="l">
              <a:lnSpc>
                <a:spcPct val="135000"/>
              </a:lnSpc>
              <a:defRPr sz="3200"/>
            </a:lvl1pPr>
          </a:lstStyle>
          <a:p>
            <a:r>
              <a:rPr lang="en-US"/>
              <a:t>Click to edit Master title style</a:t>
            </a:r>
            <a:endParaRPr lang="en-US" dirty="0"/>
          </a:p>
        </p:txBody>
      </p:sp>
      <p:sp>
        <p:nvSpPr>
          <p:cNvPr id="3" name="Content Placeholder 2"/>
          <p:cNvSpPr>
            <a:spLocks noGrp="1"/>
          </p:cNvSpPr>
          <p:nvPr>
            <p:ph idx="1"/>
          </p:nvPr>
        </p:nvSpPr>
        <p:spPr>
          <a:xfrm>
            <a:off x="638818" y="640078"/>
            <a:ext cx="6969693" cy="5455921"/>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8753015" y="3223803"/>
            <a:ext cx="2796066" cy="2872197"/>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 xmlns:a16="http://schemas.microsoft.com/office/drawing/2014/main" id="{3010CF18-370D-4E80-AE4C-396FFDFCAE5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a:extLst>
              <a:ext uri="{FF2B5EF4-FFF2-40B4-BE49-F238E27FC236}">
                <a16:creationId xmlns="" xmlns:a16="http://schemas.microsoft.com/office/drawing/2014/main" id="{C5EBFE9C-5A22-4462-9C51-E00C03F55C3D}"/>
              </a:ext>
            </a:extLst>
          </p:cNvPr>
          <p:cNvSpPr>
            <a:spLocks noGrp="1"/>
          </p:cNvSpPr>
          <p:nvPr>
            <p:ph type="dt" sz="half" idx="10"/>
          </p:nvPr>
        </p:nvSpPr>
        <p:spPr>
          <a:xfrm>
            <a:off x="8753015" y="6309360"/>
            <a:ext cx="1734207" cy="457200"/>
          </a:xfrm>
        </p:spPr>
        <p:txBody>
          <a:bodyPr/>
          <a:lstStyle>
            <a:lvl1pPr algn="l">
              <a:defRPr/>
            </a:lvl1pPr>
          </a:lstStyle>
          <a:p>
            <a:fld id="{61A2E4C8-2960-4ADD-862C-4D9643CB15AC}" type="datetime1">
              <a:rPr lang="en-US" smtClean="0"/>
              <a:t>11/13/2023</a:t>
            </a:fld>
            <a:endParaRPr lang="en-US" dirty="0"/>
          </a:p>
        </p:txBody>
      </p:sp>
      <p:sp>
        <p:nvSpPr>
          <p:cNvPr id="11" name="Footer Placeholder 10">
            <a:extLst>
              <a:ext uri="{FF2B5EF4-FFF2-40B4-BE49-F238E27FC236}">
                <a16:creationId xmlns="" xmlns:a16="http://schemas.microsoft.com/office/drawing/2014/main" id="{2EBBFF2E-AA66-4B76-9139-CB000B5A45D5}"/>
              </a:ext>
            </a:extLst>
          </p:cNvPr>
          <p:cNvSpPr>
            <a:spLocks noGrp="1"/>
          </p:cNvSpPr>
          <p:nvPr>
            <p:ph type="ftr" sz="quarter" idx="11"/>
          </p:nvPr>
        </p:nvSpPr>
        <p:spPr>
          <a:xfrm>
            <a:off x="638818" y="6309360"/>
            <a:ext cx="6993867" cy="457200"/>
          </a:xfrm>
        </p:spPr>
        <p:txBody>
          <a:bodyPr/>
          <a:lstStyle/>
          <a:p>
            <a:endParaRPr lang="en-US" dirty="0"/>
          </a:p>
        </p:txBody>
      </p:sp>
      <p:sp>
        <p:nvSpPr>
          <p:cNvPr id="12" name="Slide Number Placeholder 11">
            <a:extLst>
              <a:ext uri="{FF2B5EF4-FFF2-40B4-BE49-F238E27FC236}">
                <a16:creationId xmlns="" xmlns:a16="http://schemas.microsoft.com/office/drawing/2014/main" id="{A44F64C4-BF20-4F6B-B650-57C71C828A68}"/>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083414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4996" y="640079"/>
            <a:ext cx="2714085" cy="2695903"/>
          </a:xfrm>
        </p:spPr>
        <p:txBody>
          <a:bodyPr anchor="b">
            <a:noAutofit/>
          </a:bodyPr>
          <a:lstStyle>
            <a:lvl1pPr algn="l">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248592"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hasCustomPrompt="1"/>
          </p:nvPr>
        </p:nvSpPr>
        <p:spPr>
          <a:xfrm>
            <a:off x="8834996" y="3429000"/>
            <a:ext cx="2714085" cy="2508026"/>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 xmlns:a16="http://schemas.microsoft.com/office/drawing/2014/main" id="{90949BC8-9ABF-49F6-851C-5DB0B86CA70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 xmlns:a16="http://schemas.microsoft.com/office/drawing/2014/main" id="{04E1EE21-E3FA-4D43-B224-C664959637B0}"/>
              </a:ext>
            </a:extLst>
          </p:cNvPr>
          <p:cNvSpPr>
            <a:spLocks noGrp="1"/>
          </p:cNvSpPr>
          <p:nvPr>
            <p:ph type="dt" sz="half" idx="10"/>
          </p:nvPr>
        </p:nvSpPr>
        <p:spPr>
          <a:xfrm>
            <a:off x="8834997" y="6309360"/>
            <a:ext cx="1645920" cy="457200"/>
          </a:xfrm>
        </p:spPr>
        <p:txBody>
          <a:bodyPr/>
          <a:lstStyle/>
          <a:p>
            <a:fld id="{48BDEA15-09CD-4275-A8E0-385C965F48B0}" type="datetime1">
              <a:rPr lang="en-US" smtClean="0"/>
              <a:t>11/13/2023</a:t>
            </a:fld>
            <a:endParaRPr lang="en-US" dirty="0"/>
          </a:p>
        </p:txBody>
      </p:sp>
      <p:sp>
        <p:nvSpPr>
          <p:cNvPr id="7" name="Slide Number Placeholder 6">
            <a:extLst>
              <a:ext uri="{FF2B5EF4-FFF2-40B4-BE49-F238E27FC236}">
                <a16:creationId xmlns="" xmlns:a16="http://schemas.microsoft.com/office/drawing/2014/main" id="{A32D7F83-8993-4ED4-9F02-663CC085052F}"/>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6" name="Footer Placeholder 5">
            <a:extLst>
              <a:ext uri="{FF2B5EF4-FFF2-40B4-BE49-F238E27FC236}">
                <a16:creationId xmlns="" xmlns:a16="http://schemas.microsoft.com/office/drawing/2014/main" id="{8E3678B7-E511-4CE1-BEE5-89E959B9BFD6}"/>
              </a:ext>
            </a:extLst>
          </p:cNvPr>
          <p:cNvSpPr>
            <a:spLocks noGrp="1"/>
          </p:cNvSpPr>
          <p:nvPr>
            <p:ph type="ftr" sz="quarter" idx="11"/>
          </p:nvPr>
        </p:nvSpPr>
        <p:spPr>
          <a:xfrm>
            <a:off x="640080" y="6309360"/>
            <a:ext cx="4946592" cy="457200"/>
          </a:xfrm>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Tree>
    <p:extLst>
      <p:ext uri="{BB962C8B-B14F-4D97-AF65-F5344CB8AC3E}">
        <p14:creationId xmlns:p14="http://schemas.microsoft.com/office/powerpoint/2010/main" val="1454836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1BC61-5547-4A60-8DA1-6699760D9972}" type="datetime1">
              <a:rPr lang="en-US" smtClean="0"/>
              <a:t>11/13/2023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2609331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24B9D1C6-60D0-4CD1-8F31-F912522EB041}" type="datetime1">
              <a:rPr lang="en-US" smtClean="0"/>
              <a:t>11/13/2023</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a:t>
            </a:fld>
            <a:endParaRPr lang="en-US" dirty="0"/>
          </a:p>
        </p:txBody>
      </p:sp>
      <p:cxnSp>
        <p:nvCxnSpPr>
          <p:cNvPr id="7" name="Straight Connector 6" title="Rule Line">
            <a:extLst>
              <a:ext uri="{FF2B5EF4-FFF2-40B4-BE49-F238E27FC236}">
                <a16:creationId xmlns=""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674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2917"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4AF8082C-0922-4249-A612-B415F5231620}" type="datetime1">
              <a:rPr lang="en-US" smtClean="0"/>
              <a:t>11/13/2023</a:t>
            </a:fld>
            <a:endParaRPr lang="en-US" dirty="0"/>
          </a:p>
        </p:txBody>
      </p:sp>
      <p:sp>
        <p:nvSpPr>
          <p:cNvPr id="5" name="Footer Placeholder 4"/>
          <p:cNvSpPr>
            <a:spLocks noGrp="1"/>
          </p:cNvSpPr>
          <p:nvPr>
            <p:ph type="ftr" sz="quarter" idx="3"/>
          </p:nvPr>
        </p:nvSpPr>
        <p:spPr>
          <a:xfrm>
            <a:off x="5376670" y="6309360"/>
            <a:ext cx="494659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9115744"/>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0" r:id="rId6"/>
    <p:sldLayoutId id="2147483726" r:id="rId7"/>
    <p:sldLayoutId id="2147483727" r:id="rId8"/>
    <p:sldLayoutId id="2147483728" r:id="rId9"/>
    <p:sldLayoutId id="2147483729" r:id="rId10"/>
    <p:sldLayoutId id="2147483731" r:id="rId11"/>
  </p:sldLayoutIdLst>
  <p:hf sldNum="0" hdr="0" ftr="0" dt="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962C741E-1B73-4EAE-8523-FF16315DB2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 xmlns:a16="http://schemas.microsoft.com/office/drawing/2014/main" id="{1890A173-5DFF-4238-960D-46429DC14E2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667953"/>
            <a:ext cx="7508839" cy="544629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 xmlns:a16="http://schemas.microsoft.com/office/drawing/2014/main" id="{9FB28281-3783-403A-B1AB-0182A003DFE3}"/>
              </a:ext>
            </a:extLst>
          </p:cNvPr>
          <p:cNvSpPr>
            <a:spLocks noGrp="1"/>
          </p:cNvSpPr>
          <p:nvPr>
            <p:ph type="ctrTitle"/>
          </p:nvPr>
        </p:nvSpPr>
        <p:spPr>
          <a:xfrm>
            <a:off x="855388" y="1191873"/>
            <a:ext cx="6007691" cy="4328306"/>
          </a:xfrm>
        </p:spPr>
        <p:txBody>
          <a:bodyPr rtlCol="0">
            <a:normAutofit/>
          </a:bodyPr>
          <a:lstStyle/>
          <a:p>
            <a:pPr>
              <a:lnSpc>
                <a:spcPct val="115000"/>
              </a:lnSpc>
            </a:pPr>
            <a:r>
              <a:rPr lang="ru-RU" sz="4700">
                <a:solidFill>
                  <a:schemeClr val="bg1"/>
                </a:solidFill>
                <a:cs typeface="Arial"/>
              </a:rPr>
              <a:t>Разработка технологии получения овсяного молока</a:t>
            </a:r>
            <a:endParaRPr lang="ru-RU" sz="4700">
              <a:solidFill>
                <a:schemeClr val="bg1"/>
              </a:solidFill>
            </a:endParaRPr>
          </a:p>
        </p:txBody>
      </p:sp>
      <p:sp>
        <p:nvSpPr>
          <p:cNvPr id="12" name="Rectangle 11">
            <a:extLst>
              <a:ext uri="{FF2B5EF4-FFF2-40B4-BE49-F238E27FC236}">
                <a16:creationId xmlns="" xmlns:a16="http://schemas.microsoft.com/office/drawing/2014/main" id="{8B4EB027-ACDA-466F-997A-93A769216C7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49821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66085BE5-9F10-446F-B7E2-D218086A6A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562219" y="667952"/>
            <a:ext cx="4629781" cy="544629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Подзаголовок 2">
            <a:extLst>
              <a:ext uri="{FF2B5EF4-FFF2-40B4-BE49-F238E27FC236}">
                <a16:creationId xmlns="" xmlns:a16="http://schemas.microsoft.com/office/drawing/2014/main" id="{C4542EAC-8BF3-4BFD-9891-145BC49409C2}"/>
              </a:ext>
            </a:extLst>
          </p:cNvPr>
          <p:cNvSpPr>
            <a:spLocks noGrp="1"/>
          </p:cNvSpPr>
          <p:nvPr>
            <p:ph type="subTitle" idx="1"/>
          </p:nvPr>
        </p:nvSpPr>
        <p:spPr>
          <a:xfrm>
            <a:off x="8197352" y="1569494"/>
            <a:ext cx="3351729" cy="3707218"/>
          </a:xfrm>
        </p:spPr>
        <p:txBody>
          <a:bodyPr rtlCol="0">
            <a:normAutofit lnSpcReduction="10000"/>
          </a:bodyPr>
          <a:lstStyle/>
          <a:p>
            <a:pPr>
              <a:lnSpc>
                <a:spcPct val="140000"/>
              </a:lnSpc>
            </a:pPr>
            <a:r>
              <a:rPr lang="ru-RU" sz="2200">
                <a:cs typeface="Arial"/>
              </a:rPr>
              <a:t>Терехова Виктория Владиславовна</a:t>
            </a:r>
          </a:p>
          <a:p>
            <a:pPr>
              <a:lnSpc>
                <a:spcPct val="140000"/>
              </a:lnSpc>
            </a:pPr>
            <a:r>
              <a:rPr lang="ru-RU" sz="2200">
                <a:cs typeface="Arial"/>
              </a:rPr>
              <a:t>Руководитель: Конюхова Ольга Михайловна</a:t>
            </a:r>
          </a:p>
          <a:p>
            <a:pPr>
              <a:lnSpc>
                <a:spcPct val="140000"/>
              </a:lnSpc>
            </a:pPr>
            <a:r>
              <a:rPr lang="ru-RU" sz="2200">
                <a:cs typeface="Arial"/>
              </a:rPr>
              <a:t>Йошкар-Ола 2023 год</a:t>
            </a:r>
          </a:p>
        </p:txBody>
      </p:sp>
      <p:sp>
        <p:nvSpPr>
          <p:cNvPr id="16" name="Rectangle 15">
            <a:extLst>
              <a:ext uri="{FF2B5EF4-FFF2-40B4-BE49-F238E27FC236}">
                <a16:creationId xmlns="" xmlns:a16="http://schemas.microsoft.com/office/drawing/2014/main" id="{F9AD7632-733F-4D9A-B5ED-0C470DCD65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25" y="66795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 xmlns:a16="http://schemas.microsoft.com/office/drawing/2014/main" id="{333DAB40-DCE3-4D49-8A94-7626AB50A8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25" y="60502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3726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 xmlns:a16="http://schemas.microsoft.com/office/drawing/2014/main" id="{F96C1B0C-8E84-52EA-940B-00EDA894A682}"/>
              </a:ext>
            </a:extLst>
          </p:cNvPr>
          <p:cNvSpPr>
            <a:spLocks noGrp="1"/>
          </p:cNvSpPr>
          <p:nvPr>
            <p:ph type="body" idx="1"/>
          </p:nvPr>
        </p:nvSpPr>
        <p:spPr/>
        <p:txBody>
          <a:bodyPr>
            <a:normAutofit fontScale="85000" lnSpcReduction="20000"/>
          </a:bodyPr>
          <a:lstStyle/>
          <a:p>
            <a:endParaRPr lang="ru-RU"/>
          </a:p>
        </p:txBody>
      </p:sp>
      <p:sp>
        <p:nvSpPr>
          <p:cNvPr id="3" name="Объект 2">
            <a:extLst>
              <a:ext uri="{FF2B5EF4-FFF2-40B4-BE49-F238E27FC236}">
                <a16:creationId xmlns="" xmlns:a16="http://schemas.microsoft.com/office/drawing/2014/main" id="{69EAD8C9-D650-66A2-34F8-8146D5DE2A49}"/>
              </a:ext>
            </a:extLst>
          </p:cNvPr>
          <p:cNvSpPr>
            <a:spLocks noGrp="1"/>
          </p:cNvSpPr>
          <p:nvPr>
            <p:ph sz="half" idx="2"/>
          </p:nvPr>
        </p:nvSpPr>
        <p:spPr/>
        <p:txBody>
          <a:bodyPr/>
          <a:lstStyle/>
          <a:p>
            <a:r>
              <a:rPr lang="ru-RU" b="0" dirty="0">
                <a:ea typeface="+mn-lt"/>
                <a:cs typeface="+mn-lt"/>
              </a:rPr>
              <a:t>Разработать технологию производства овсяного молока из местного растительного сырья</a:t>
            </a:r>
            <a:endParaRPr lang="ru-RU" dirty="0"/>
          </a:p>
        </p:txBody>
      </p:sp>
      <p:sp>
        <p:nvSpPr>
          <p:cNvPr id="7" name="Текст 6">
            <a:extLst>
              <a:ext uri="{FF2B5EF4-FFF2-40B4-BE49-F238E27FC236}">
                <a16:creationId xmlns="" xmlns:a16="http://schemas.microsoft.com/office/drawing/2014/main" id="{2218C557-ACAE-A9B8-D655-FCBBED95B114}"/>
              </a:ext>
            </a:extLst>
          </p:cNvPr>
          <p:cNvSpPr>
            <a:spLocks noGrp="1"/>
          </p:cNvSpPr>
          <p:nvPr>
            <p:ph type="body" sz="quarter" idx="3"/>
          </p:nvPr>
        </p:nvSpPr>
        <p:spPr/>
        <p:txBody>
          <a:bodyPr>
            <a:normAutofit lnSpcReduction="10000"/>
          </a:bodyPr>
          <a:lstStyle/>
          <a:p>
            <a:endParaRPr lang="ru-RU"/>
          </a:p>
        </p:txBody>
      </p:sp>
      <p:pic>
        <p:nvPicPr>
          <p:cNvPr id="9" name="Объект 8" descr="Изображение выглядит как еда, молоко, молочные продукты, стол&#10;&#10;Автоматически созданное описание">
            <a:extLst>
              <a:ext uri="{FF2B5EF4-FFF2-40B4-BE49-F238E27FC236}">
                <a16:creationId xmlns="" xmlns:a16="http://schemas.microsoft.com/office/drawing/2014/main" id="{EE362A25-EA0E-1CDB-619E-D1FD0493293F}"/>
              </a:ext>
            </a:extLst>
          </p:cNvPr>
          <p:cNvPicPr>
            <a:picLocks noGrp="1" noChangeAspect="1"/>
          </p:cNvPicPr>
          <p:nvPr>
            <p:ph sz="quarter" idx="4"/>
          </p:nvPr>
        </p:nvPicPr>
        <p:blipFill>
          <a:blip r:embed="rId2"/>
          <a:stretch>
            <a:fillRect/>
          </a:stretch>
        </p:blipFill>
        <p:spPr>
          <a:xfrm>
            <a:off x="5411880" y="3510042"/>
            <a:ext cx="6096000" cy="3251200"/>
          </a:xfrm>
        </p:spPr>
      </p:pic>
      <p:sp>
        <p:nvSpPr>
          <p:cNvPr id="2" name="Заголовок 1">
            <a:extLst>
              <a:ext uri="{FF2B5EF4-FFF2-40B4-BE49-F238E27FC236}">
                <a16:creationId xmlns="" xmlns:a16="http://schemas.microsoft.com/office/drawing/2014/main" id="{B53B5E00-2092-4D88-80BD-8D3B1CEF0A3D}"/>
              </a:ext>
            </a:extLst>
          </p:cNvPr>
          <p:cNvSpPr>
            <a:spLocks noGrp="1"/>
          </p:cNvSpPr>
          <p:nvPr>
            <p:ph type="title"/>
          </p:nvPr>
        </p:nvSpPr>
        <p:spPr/>
        <p:txBody>
          <a:bodyPr/>
          <a:lstStyle/>
          <a:p>
            <a:r>
              <a:rPr lang="ru-RU" dirty="0">
                <a:ea typeface="Meiryo"/>
              </a:rPr>
              <a:t>Цель</a:t>
            </a:r>
            <a:endParaRPr lang="ru-RU" dirty="0"/>
          </a:p>
        </p:txBody>
      </p:sp>
    </p:spTree>
    <p:extLst>
      <p:ext uri="{BB962C8B-B14F-4D97-AF65-F5344CB8AC3E}">
        <p14:creationId xmlns:p14="http://schemas.microsoft.com/office/powerpoint/2010/main" val="2542941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Заголовок 13"/>
          <p:cNvSpPr>
            <a:spLocks noGrp="1"/>
          </p:cNvSpPr>
          <p:nvPr>
            <p:ph type="title"/>
          </p:nvPr>
        </p:nvSpPr>
        <p:spPr/>
        <p:txBody>
          <a:bodyPr>
            <a:noAutofit/>
          </a:bodyPr>
          <a:lstStyle/>
          <a:p>
            <a:pPr>
              <a:spcAft>
                <a:spcPts val="0"/>
              </a:spcAft>
            </a:pPr>
            <a:r>
              <a:rPr lang="ru-RU" sz="1400" dirty="0">
                <a:latin typeface="Times New Roman"/>
                <a:ea typeface="Times New Roman"/>
              </a:rPr>
              <a:t>Овсяное молоко – это напиток, который заменяет традиционное молоко животного происхождения, приготовленное из овсяных хлопьев или овсяных зерен.</a:t>
            </a:r>
            <a:r>
              <a:rPr lang="ru-RU" sz="1800" dirty="0">
                <a:latin typeface="Times New Roman"/>
                <a:ea typeface="Times New Roman"/>
              </a:rPr>
              <a:t/>
            </a:r>
            <a:br>
              <a:rPr lang="ru-RU" sz="1800" dirty="0">
                <a:latin typeface="Times New Roman"/>
                <a:ea typeface="Times New Roman"/>
              </a:rPr>
            </a:br>
            <a:r>
              <a:rPr lang="ru-RU" sz="1400" dirty="0">
                <a:latin typeface="Times New Roman"/>
                <a:ea typeface="Times New Roman"/>
              </a:rPr>
              <a:t>Одним из основных преимуществ овсяного молока является его богатая питательная ценность. Он содержит большое количество витаминов и минералов, таких как калий, кальций, фосфор и магний, а также богат растительным белком</a:t>
            </a:r>
            <a:endParaRPr lang="ru-RU" sz="1400" dirty="0"/>
          </a:p>
        </p:txBody>
      </p:sp>
      <p:pic>
        <p:nvPicPr>
          <p:cNvPr id="16" name="Объект 1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76863" y="1246702"/>
            <a:ext cx="6172200" cy="4113771"/>
          </a:xfrm>
        </p:spPr>
      </p:pic>
    </p:spTree>
    <p:extLst>
      <p:ext uri="{BB962C8B-B14F-4D97-AF65-F5344CB8AC3E}">
        <p14:creationId xmlns:p14="http://schemas.microsoft.com/office/powerpoint/2010/main" val="2280502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 xmlns:a16="http://schemas.microsoft.com/office/drawing/2014/main" id="{0786F82F-1B47-46ED-8EAE-53EF71E59E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 xmlns:a16="http://schemas.microsoft.com/office/drawing/2014/main" id="{EF1BAF6F-6275-4646-9C59-331B29B9550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Rectangle 44">
            <a:extLst>
              <a:ext uri="{FF2B5EF4-FFF2-40B4-BE49-F238E27FC236}">
                <a16:creationId xmlns="" xmlns:a16="http://schemas.microsoft.com/office/drawing/2014/main" id="{099405E2-1A96-4DBA-A9DC-4C2A1B421CA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 xmlns:a16="http://schemas.microsoft.com/office/drawing/2014/main" id="{79855050-A75B-4DD0-9B56-8B1C7722D8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Заголовок 6">
            <a:extLst>
              <a:ext uri="{FF2B5EF4-FFF2-40B4-BE49-F238E27FC236}">
                <a16:creationId xmlns="" xmlns:a16="http://schemas.microsoft.com/office/drawing/2014/main" id="{DF6F6E18-D617-1AA2-634E-79159900B48B}"/>
              </a:ext>
            </a:extLst>
          </p:cNvPr>
          <p:cNvSpPr>
            <a:spLocks noGrp="1"/>
          </p:cNvSpPr>
          <p:nvPr>
            <p:ph type="title" idx="4294967295"/>
          </p:nvPr>
        </p:nvSpPr>
        <p:spPr>
          <a:xfrm>
            <a:off x="0" y="1071563"/>
            <a:ext cx="3611563" cy="1862137"/>
          </a:xfrm>
        </p:spPr>
        <p:txBody>
          <a:bodyPr vert="horz" lIns="109728" tIns="109728" rIns="109728" bIns="91440" rtlCol="0" anchor="ctr">
            <a:normAutofit/>
          </a:bodyPr>
          <a:lstStyle/>
          <a:p>
            <a:r>
              <a:rPr lang="en-US"/>
              <a:t>Технология получения</a:t>
            </a:r>
          </a:p>
        </p:txBody>
      </p:sp>
      <p:sp>
        <p:nvSpPr>
          <p:cNvPr id="11" name="Объект 10">
            <a:extLst>
              <a:ext uri="{FF2B5EF4-FFF2-40B4-BE49-F238E27FC236}">
                <a16:creationId xmlns="" xmlns:a16="http://schemas.microsoft.com/office/drawing/2014/main" id="{FFB4B977-6D34-BAB4-704A-A62EFE5B9154}"/>
              </a:ext>
            </a:extLst>
          </p:cNvPr>
          <p:cNvSpPr>
            <a:spLocks noGrp="1"/>
          </p:cNvSpPr>
          <p:nvPr>
            <p:ph sz="half" idx="4294967295"/>
          </p:nvPr>
        </p:nvSpPr>
        <p:spPr>
          <a:xfrm>
            <a:off x="0" y="2933700"/>
            <a:ext cx="3616325" cy="2841625"/>
          </a:xfrm>
        </p:spPr>
        <p:txBody>
          <a:bodyPr vert="horz" lIns="109728" tIns="109728" rIns="109728" bIns="91440" rtlCol="0" anchor="t">
            <a:normAutofit/>
          </a:bodyPr>
          <a:lstStyle/>
          <a:p>
            <a:pPr>
              <a:lnSpc>
                <a:spcPct val="130000"/>
              </a:lnSpc>
            </a:pPr>
            <a:r>
              <a:rPr lang="en-US" sz="1000" b="0" dirty="0"/>
              <a:t>1. </a:t>
            </a:r>
            <a:r>
              <a:rPr lang="en-US" sz="1000" b="0" dirty="0" err="1"/>
              <a:t>Дробление</a:t>
            </a:r>
            <a:r>
              <a:rPr lang="en-US" sz="1000" b="0" dirty="0"/>
              <a:t> </a:t>
            </a:r>
            <a:r>
              <a:rPr lang="en-US" sz="1000" b="0" dirty="0" err="1"/>
              <a:t>зерна</a:t>
            </a:r>
            <a:endParaRPr lang="en-US" sz="1000" dirty="0"/>
          </a:p>
          <a:p>
            <a:pPr>
              <a:lnSpc>
                <a:spcPct val="130000"/>
              </a:lnSpc>
            </a:pPr>
            <a:r>
              <a:rPr lang="en-US" sz="1000" b="0" dirty="0"/>
              <a:t> 2. </a:t>
            </a:r>
            <a:r>
              <a:rPr lang="en-US" sz="1000" b="0" dirty="0" err="1"/>
              <a:t>Смешивания</a:t>
            </a:r>
            <a:r>
              <a:rPr lang="en-US" sz="1000" b="0" dirty="0"/>
              <a:t> </a:t>
            </a:r>
            <a:r>
              <a:rPr lang="en-US" sz="1000" b="0" dirty="0" err="1"/>
              <a:t>муки</a:t>
            </a:r>
            <a:r>
              <a:rPr lang="en-US" sz="1000" b="0" dirty="0"/>
              <a:t> с </a:t>
            </a:r>
            <a:r>
              <a:rPr lang="en-US" sz="1000" b="0" dirty="0" err="1"/>
              <a:t>водой</a:t>
            </a:r>
            <a:r>
              <a:rPr lang="en-US" sz="1000" b="0" dirty="0"/>
              <a:t> в </a:t>
            </a:r>
            <a:r>
              <a:rPr lang="en-US" sz="1000" b="0" dirty="0" err="1"/>
              <a:t>отношении</a:t>
            </a:r>
            <a:r>
              <a:rPr lang="en-US" sz="1000" b="0" dirty="0"/>
              <a:t> 1:10 </a:t>
            </a:r>
            <a:endParaRPr lang="en-US" sz="1000" dirty="0"/>
          </a:p>
          <a:p>
            <a:pPr>
              <a:lnSpc>
                <a:spcPct val="130000"/>
              </a:lnSpc>
            </a:pPr>
            <a:r>
              <a:rPr lang="en-US" sz="1000" b="0" dirty="0"/>
              <a:t>3. </a:t>
            </a:r>
            <a:r>
              <a:rPr lang="en-US" sz="1000" b="0" dirty="0" err="1"/>
              <a:t>Нагревание</a:t>
            </a:r>
            <a:r>
              <a:rPr lang="en-US" sz="1000" b="0" dirty="0"/>
              <a:t> </a:t>
            </a:r>
            <a:r>
              <a:rPr lang="en-US" sz="1000" b="0" dirty="0" err="1"/>
              <a:t>до</a:t>
            </a:r>
            <a:r>
              <a:rPr lang="en-US" sz="1000" b="0" dirty="0"/>
              <a:t> 90°С </a:t>
            </a:r>
            <a:endParaRPr lang="en-US" sz="1000" dirty="0"/>
          </a:p>
          <a:p>
            <a:pPr>
              <a:lnSpc>
                <a:spcPct val="130000"/>
              </a:lnSpc>
            </a:pPr>
            <a:r>
              <a:rPr lang="en-US" sz="1000" b="0" dirty="0"/>
              <a:t>4. </a:t>
            </a:r>
            <a:r>
              <a:rPr lang="en-US" sz="1000" b="0" dirty="0" err="1"/>
              <a:t>Выдержка</a:t>
            </a:r>
            <a:r>
              <a:rPr lang="en-US" sz="1000" b="0" dirty="0"/>
              <a:t> </a:t>
            </a:r>
            <a:r>
              <a:rPr lang="en-US" sz="1000" b="0" dirty="0" err="1"/>
              <a:t>при</a:t>
            </a:r>
            <a:r>
              <a:rPr lang="en-US" sz="1000" b="0" dirty="0"/>
              <a:t> 90°С 5 </a:t>
            </a:r>
            <a:r>
              <a:rPr lang="en-US" sz="1000" b="0" dirty="0" err="1"/>
              <a:t>минут</a:t>
            </a:r>
            <a:r>
              <a:rPr lang="en-US" sz="1000" b="0" dirty="0"/>
              <a:t> </a:t>
            </a:r>
            <a:endParaRPr lang="en-US" sz="1000" dirty="0"/>
          </a:p>
          <a:p>
            <a:pPr>
              <a:lnSpc>
                <a:spcPct val="130000"/>
              </a:lnSpc>
            </a:pPr>
            <a:r>
              <a:rPr lang="en-US" sz="1000" b="0" dirty="0"/>
              <a:t>5. </a:t>
            </a:r>
            <a:r>
              <a:rPr lang="en-US" sz="1000" b="0" dirty="0" err="1"/>
              <a:t>Кипячение</a:t>
            </a:r>
            <a:r>
              <a:rPr lang="en-US" sz="1000" b="0" dirty="0"/>
              <a:t> </a:t>
            </a:r>
            <a:r>
              <a:rPr lang="en-US" sz="1000" b="0" dirty="0" err="1"/>
              <a:t>при</a:t>
            </a:r>
            <a:r>
              <a:rPr lang="en-US" sz="1000" b="0" dirty="0"/>
              <a:t> 100°С 2 </a:t>
            </a:r>
            <a:r>
              <a:rPr lang="en-US" sz="1000" b="0" dirty="0" err="1"/>
              <a:t>минуты</a:t>
            </a:r>
            <a:endParaRPr lang="en-US" sz="1000" dirty="0"/>
          </a:p>
          <a:p>
            <a:pPr>
              <a:lnSpc>
                <a:spcPct val="130000"/>
              </a:lnSpc>
            </a:pPr>
            <a:r>
              <a:rPr lang="en-US" sz="1000" b="0" dirty="0"/>
              <a:t> 6. </a:t>
            </a:r>
            <a:r>
              <a:rPr lang="en-US" sz="1000" b="0" dirty="0" err="1" smtClean="0"/>
              <a:t>Купажирова</a:t>
            </a:r>
            <a:r>
              <a:rPr lang="ru-RU" sz="1000" b="0" dirty="0" smtClean="0"/>
              <a:t>н</a:t>
            </a:r>
            <a:r>
              <a:rPr lang="en-US" sz="1000" b="0" dirty="0" err="1" smtClean="0"/>
              <a:t>ие</a:t>
            </a:r>
            <a:r>
              <a:rPr lang="en-US" sz="1000" b="0" dirty="0"/>
              <a:t> </a:t>
            </a:r>
            <a:endParaRPr lang="en-US" sz="1000" dirty="0"/>
          </a:p>
          <a:p>
            <a:pPr>
              <a:lnSpc>
                <a:spcPct val="130000"/>
              </a:lnSpc>
            </a:pPr>
            <a:r>
              <a:rPr lang="en-US" sz="1000" b="0" dirty="0"/>
              <a:t>7. </a:t>
            </a:r>
            <a:r>
              <a:rPr lang="en-US" sz="1000" b="0" dirty="0" err="1"/>
              <a:t>Перемешивание</a:t>
            </a:r>
            <a:r>
              <a:rPr lang="en-US" sz="1000" b="0" dirty="0"/>
              <a:t> </a:t>
            </a:r>
            <a:endParaRPr lang="en-US" sz="1000" dirty="0"/>
          </a:p>
          <a:p>
            <a:pPr>
              <a:lnSpc>
                <a:spcPct val="130000"/>
              </a:lnSpc>
            </a:pPr>
            <a:r>
              <a:rPr lang="en-US" sz="1000" b="0" dirty="0"/>
              <a:t>8. </a:t>
            </a:r>
            <a:r>
              <a:rPr lang="en-US" sz="1000" b="0" dirty="0" err="1"/>
              <a:t>Нагрев</a:t>
            </a:r>
            <a:r>
              <a:rPr lang="en-US" sz="1000" b="0" dirty="0"/>
              <a:t> </a:t>
            </a:r>
            <a:r>
              <a:rPr lang="en-US" sz="1000" b="0" dirty="0" err="1"/>
              <a:t>при</a:t>
            </a:r>
            <a:r>
              <a:rPr lang="en-US" sz="1000" b="0" dirty="0"/>
              <a:t> 90-95°С</a:t>
            </a:r>
            <a:endParaRPr lang="en-US" sz="1000" dirty="0"/>
          </a:p>
        </p:txBody>
      </p:sp>
      <p:sp>
        <p:nvSpPr>
          <p:cNvPr id="49" name="Rectangle 48">
            <a:extLst>
              <a:ext uri="{FF2B5EF4-FFF2-40B4-BE49-F238E27FC236}">
                <a16:creationId xmlns="" xmlns:a16="http://schemas.microsoft.com/office/drawing/2014/main" id="{2060C0F7-61A6-4E64-A77E-AFBD811273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Рисунок 14" descr="Изображение выглядит как Смесь специй, порошок карри, Бербере, ингредиент&#10;&#10;Автоматически созданное описание">
            <a:extLst>
              <a:ext uri="{FF2B5EF4-FFF2-40B4-BE49-F238E27FC236}">
                <a16:creationId xmlns="" xmlns:a16="http://schemas.microsoft.com/office/drawing/2014/main" id="{0243E708-C352-ADE1-51C5-50E9A88E743E}"/>
              </a:ext>
            </a:extLst>
          </p:cNvPr>
          <p:cNvPicPr>
            <a:picLocks noChangeAspect="1"/>
          </p:cNvPicPr>
          <p:nvPr/>
        </p:nvPicPr>
        <p:blipFill>
          <a:blip r:embed="rId2"/>
          <a:stretch>
            <a:fillRect/>
          </a:stretch>
        </p:blipFill>
        <p:spPr>
          <a:xfrm>
            <a:off x="5501073" y="997533"/>
            <a:ext cx="2164020" cy="2164020"/>
          </a:xfrm>
          <a:prstGeom prst="rect">
            <a:avLst/>
          </a:prstGeom>
        </p:spPr>
      </p:pic>
      <p:pic>
        <p:nvPicPr>
          <p:cNvPr id="14" name="Рисунок 13" descr="Изображение выглядит как в помещении, устройство&#10;&#10;Автоматически созданное описание">
            <a:extLst>
              <a:ext uri="{FF2B5EF4-FFF2-40B4-BE49-F238E27FC236}">
                <a16:creationId xmlns="" xmlns:a16="http://schemas.microsoft.com/office/drawing/2014/main" id="{0E03D046-EFD1-5B28-C7A2-1C72BEFD1DB3}"/>
              </a:ext>
            </a:extLst>
          </p:cNvPr>
          <p:cNvPicPr>
            <a:picLocks noChangeAspect="1"/>
          </p:cNvPicPr>
          <p:nvPr/>
        </p:nvPicPr>
        <p:blipFill>
          <a:blip r:embed="rId3"/>
          <a:stretch>
            <a:fillRect/>
          </a:stretch>
        </p:blipFill>
        <p:spPr>
          <a:xfrm>
            <a:off x="9524538" y="998511"/>
            <a:ext cx="1625346" cy="2167128"/>
          </a:xfrm>
          <a:prstGeom prst="rect">
            <a:avLst/>
          </a:prstGeom>
        </p:spPr>
      </p:pic>
      <p:pic>
        <p:nvPicPr>
          <p:cNvPr id="12" name="Рисунок 11" descr="Изображение выглядит как в помещении, молоко, Бытовая техника, кухонный прибор&#10;&#10;Автоматически созданное описание">
            <a:extLst>
              <a:ext uri="{FF2B5EF4-FFF2-40B4-BE49-F238E27FC236}">
                <a16:creationId xmlns="" xmlns:a16="http://schemas.microsoft.com/office/drawing/2014/main" id="{51663FF3-3D57-107C-1756-2A6B5DC3B427}"/>
              </a:ext>
            </a:extLst>
          </p:cNvPr>
          <p:cNvPicPr>
            <a:picLocks noChangeAspect="1"/>
          </p:cNvPicPr>
          <p:nvPr/>
        </p:nvPicPr>
        <p:blipFill>
          <a:blip r:embed="rId4"/>
          <a:stretch>
            <a:fillRect/>
          </a:stretch>
        </p:blipFill>
        <p:spPr>
          <a:xfrm>
            <a:off x="5771546" y="3754641"/>
            <a:ext cx="1625346" cy="2167128"/>
          </a:xfrm>
          <a:prstGeom prst="rect">
            <a:avLst/>
          </a:prstGeom>
        </p:spPr>
      </p:pic>
      <p:pic>
        <p:nvPicPr>
          <p:cNvPr id="13" name="Рисунок 12" descr="Изображение выглядит как Бытовая техника, текст, молоко, молочные продукты&#10;&#10;Автоматически созданное описание">
            <a:extLst>
              <a:ext uri="{FF2B5EF4-FFF2-40B4-BE49-F238E27FC236}">
                <a16:creationId xmlns="" xmlns:a16="http://schemas.microsoft.com/office/drawing/2014/main" id="{B232B52B-3BC9-BDF2-3191-8F547F23C76F}"/>
              </a:ext>
            </a:extLst>
          </p:cNvPr>
          <p:cNvPicPr>
            <a:picLocks noChangeAspect="1"/>
          </p:cNvPicPr>
          <p:nvPr/>
        </p:nvPicPr>
        <p:blipFill>
          <a:blip r:embed="rId5"/>
          <a:stretch>
            <a:fillRect/>
          </a:stretch>
        </p:blipFill>
        <p:spPr>
          <a:xfrm>
            <a:off x="9524538" y="3754641"/>
            <a:ext cx="1625346" cy="2167128"/>
          </a:xfrm>
          <a:prstGeom prst="rect">
            <a:avLst/>
          </a:prstGeom>
        </p:spPr>
      </p:pic>
      <p:sp>
        <p:nvSpPr>
          <p:cNvPr id="51" name="Rectangle 50">
            <a:extLst>
              <a:ext uri="{FF2B5EF4-FFF2-40B4-BE49-F238E27FC236}">
                <a16:creationId xmlns="" xmlns:a16="http://schemas.microsoft.com/office/drawing/2014/main" id="{BCF4857D-F003-4CA1-82AB-00900B1008B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 xmlns:a16="http://schemas.microsoft.com/office/drawing/2014/main" id="{DB791336-FCAA-4174-9303-B3F3748611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 xmlns:a16="http://schemas.microsoft.com/office/drawing/2014/main" id="{CA212158-300D-44D0-9CCE-472C3F669E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 xmlns:a16="http://schemas.microsoft.com/office/drawing/2014/main" id="{988521F4-D44A-42C5-9BDB-5CA2555409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 xmlns:a16="http://schemas.microsoft.com/office/drawing/2014/main" id="{5E6738EB-6FF0-4AF9-8462-57F4494B88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 xmlns:a16="http://schemas.microsoft.com/office/drawing/2014/main" id="{1649735B-7A94-4CFA-B31A-CFBAD459BD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428711" y="716225"/>
            <a:ext cx="64008" cy="54315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 xmlns:a16="http://schemas.microsoft.com/office/drawing/2014/main" id="{24E81BD4-F8B8-44C0-A93B-A825E70EF8C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93920" y="3421500"/>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8896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3616831354"/>
              </p:ext>
            </p:extLst>
          </p:nvPr>
        </p:nvGraphicFramePr>
        <p:xfrm>
          <a:off x="819150" y="1287840"/>
          <a:ext cx="6096000" cy="3970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819150" y="1332905"/>
            <a:ext cx="6096000"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ru-RU" dirty="0" smtClean="0"/>
              <a:t>Наше овсяное молоко не содержит: </a:t>
            </a:r>
            <a:endParaRPr lang="ru-RU" dirty="0"/>
          </a:p>
        </p:txBody>
      </p:sp>
      <p:pic>
        <p:nvPicPr>
          <p:cNvPr id="7" name="Рисунок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8025" y="762000"/>
            <a:ext cx="4876799" cy="4876799"/>
          </a:xfrm>
          <a:prstGeom prst="rect">
            <a:avLst/>
          </a:prstGeom>
        </p:spPr>
      </p:pic>
    </p:spTree>
    <p:extLst>
      <p:ext uri="{BB962C8B-B14F-4D97-AF65-F5344CB8AC3E}">
        <p14:creationId xmlns:p14="http://schemas.microsoft.com/office/powerpoint/2010/main" val="5423931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p:cNvGraphicFramePr>
            <a:graphicFrameLocks noGrp="1"/>
          </p:cNvGraphicFramePr>
          <p:nvPr>
            <p:ph idx="4294967295"/>
            <p:extLst>
              <p:ext uri="{D42A27DB-BD31-4B8C-83A1-F6EECF244321}">
                <p14:modId xmlns:p14="http://schemas.microsoft.com/office/powerpoint/2010/main" val="1614364055"/>
              </p:ext>
            </p:extLst>
          </p:nvPr>
        </p:nvGraphicFramePr>
        <p:xfrm>
          <a:off x="2105025" y="592138"/>
          <a:ext cx="6970713" cy="5456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991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1ED69555-EE48-4B19-812B-4E1068DBF9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7">
            <a:extLst>
              <a:ext uri="{FF2B5EF4-FFF2-40B4-BE49-F238E27FC236}">
                <a16:creationId xmlns="" xmlns:a16="http://schemas.microsoft.com/office/drawing/2014/main" id="{57AEB73D-F521-4B19-820F-12DB6BCC840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12" name="Rectangle 11">
            <a:extLst>
              <a:ext uri="{FF2B5EF4-FFF2-40B4-BE49-F238E27FC236}">
                <a16:creationId xmlns="" xmlns:a16="http://schemas.microsoft.com/office/drawing/2014/main" id="{6B72EEBA-3A5D-41CE-8465-A45A0F65674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 xmlns:a16="http://schemas.microsoft.com/office/drawing/2014/main" id="{EA164D6B-6878-4B9F-A2D0-985D39B17B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 xmlns:a16="http://schemas.microsoft.com/office/drawing/2014/main" id="{4413CD7F-736E-4AF7-AB2B-473CAA9E1D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 xmlns:a16="http://schemas.microsoft.com/office/drawing/2014/main" id="{E777EF03-019E-C030-05BE-830B80055E2C}"/>
              </a:ext>
            </a:extLst>
          </p:cNvPr>
          <p:cNvSpPr>
            <a:spLocks noGrp="1"/>
          </p:cNvSpPr>
          <p:nvPr>
            <p:ph type="title"/>
          </p:nvPr>
        </p:nvSpPr>
        <p:spPr>
          <a:xfrm>
            <a:off x="1635102" y="592947"/>
            <a:ext cx="8791787" cy="3895085"/>
          </a:xfrm>
        </p:spPr>
        <p:txBody>
          <a:bodyPr vert="horz" lIns="109728" tIns="109728" rIns="109728" bIns="91440" rtlCol="0" anchor="b">
            <a:normAutofit/>
          </a:bodyPr>
          <a:lstStyle/>
          <a:p>
            <a:pPr algn="l"/>
            <a:r>
              <a:rPr lang="en-US" sz="7200" b="0" cap="all">
                <a:solidFill>
                  <a:schemeClr val="tx1">
                    <a:lumMod val="65000"/>
                    <a:lumOff val="35000"/>
                  </a:schemeClr>
                </a:solidFill>
              </a:rPr>
              <a:t>Спасибо за внимание!</a:t>
            </a:r>
          </a:p>
        </p:txBody>
      </p:sp>
      <p:sp>
        <p:nvSpPr>
          <p:cNvPr id="18" name="Rectangle 17">
            <a:extLst>
              <a:ext uri="{FF2B5EF4-FFF2-40B4-BE49-F238E27FC236}">
                <a16:creationId xmlns="" xmlns:a16="http://schemas.microsoft.com/office/drawing/2014/main" id="{55EDA2F5-6B28-478B-9AC4-43FE41E2B3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Текст 2">
            <a:extLst>
              <a:ext uri="{FF2B5EF4-FFF2-40B4-BE49-F238E27FC236}">
                <a16:creationId xmlns="" xmlns:a16="http://schemas.microsoft.com/office/drawing/2014/main" id="{060CE739-4192-CDE4-F6DC-828EFC3CD392}"/>
              </a:ext>
            </a:extLst>
          </p:cNvPr>
          <p:cNvSpPr>
            <a:spLocks noGrp="1"/>
          </p:cNvSpPr>
          <p:nvPr>
            <p:ph type="body" idx="1"/>
          </p:nvPr>
        </p:nvSpPr>
        <p:spPr>
          <a:xfrm>
            <a:off x="1635104" y="5068338"/>
            <a:ext cx="5227711" cy="792469"/>
          </a:xfrm>
        </p:spPr>
        <p:txBody>
          <a:bodyPr vert="horz" lIns="109728" tIns="109728" rIns="109728" bIns="91440" rtlCol="0" anchor="t">
            <a:normAutofit/>
          </a:bodyPr>
          <a:lstStyle/>
          <a:p>
            <a:pPr algn="l">
              <a:lnSpc>
                <a:spcPct val="150000"/>
              </a:lnSpc>
              <a:spcBef>
                <a:spcPts val="930"/>
              </a:spcBef>
            </a:pPr>
            <a:endParaRPr lang="en-US" sz="2000">
              <a:solidFill>
                <a:schemeClr val="bg1"/>
              </a:solidFill>
            </a:endParaRPr>
          </a:p>
        </p:txBody>
      </p:sp>
      <p:sp>
        <p:nvSpPr>
          <p:cNvPr id="20" name="Rectangle 19">
            <a:extLst>
              <a:ext uri="{FF2B5EF4-FFF2-40B4-BE49-F238E27FC236}">
                <a16:creationId xmlns="" xmlns:a16="http://schemas.microsoft.com/office/drawing/2014/main" id="{701D712E-ABB9-4258-877D-9349C8577A0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 xmlns:a16="http://schemas.microsoft.com/office/drawing/2014/main" id="{E7528E56-1447-4C98-882B-CE26279501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3165128"/>
      </p:ext>
    </p:extLst>
  </p:cSld>
  <p:clrMapOvr>
    <a:masterClrMapping/>
  </p:clrMapOvr>
</p:sld>
</file>

<file path=ppt/theme/theme1.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hojiVTI" id="{00D0DDEB-E771-48E5-9E96-0647434F08B1}" vid="{9D22D596-7FD0-4F89-958C-AD79A0949111}"/>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B0F2AC-8567-4D03-BFFC-653DB596C528}">
  <ds:schemaRefs>
    <ds:schemaRef ds:uri="http://schemas.microsoft.com/sharepoint/v3"/>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http://schemas.microsoft.com/office/2006/metadata/properties"/>
    <ds:schemaRef ds:uri="230e9df3-be65-4c73-a93b-d1236ebd677e"/>
    <ds:schemaRef ds:uri="71af3243-3dd4-4a8d-8c0d-dd76da1f02a5"/>
    <ds:schemaRef ds:uri="http://www.w3.org/XML/1998/namespace"/>
  </ds:schemaRefs>
</ds:datastoreItem>
</file>

<file path=customXml/itemProps2.xml><?xml version="1.0" encoding="utf-8"?>
<ds:datastoreItem xmlns:ds="http://schemas.openxmlformats.org/officeDocument/2006/customXml" ds:itemID="{350455F8-10A0-4EEF-9BB1-9035E295B165}">
  <ds:schemaRefs>
    <ds:schemaRef ds:uri="http://schemas.microsoft.com/sharepoint/v3/contenttype/forms"/>
  </ds:schemaRefs>
</ds:datastoreItem>
</file>

<file path=customXml/itemProps3.xml><?xml version="1.0" encoding="utf-8"?>
<ds:datastoreItem xmlns:ds="http://schemas.openxmlformats.org/officeDocument/2006/customXml" ds:itemID="{7C2F7BF6-CD39-4568-B8BD-EA8D252E10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Madison</Template>
  <TotalTime>21</TotalTime>
  <Words>122</Words>
  <Application>Microsoft Office PowerPoint</Application>
  <PresentationFormat>Произвольный</PresentationFormat>
  <Paragraphs>27</Paragraphs>
  <Slides>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ShojiVTI</vt:lpstr>
      <vt:lpstr>Разработка технологии получения овсяного молока</vt:lpstr>
      <vt:lpstr>Цель</vt:lpstr>
      <vt:lpstr>Овсяное молоко – это напиток, который заменяет традиционное молоко животного происхождения, приготовленное из овсяных хлопьев или овсяных зерен. Одним из основных преимуществ овсяного молока является его богатая питательная ценность. Он содержит большое количество витаминов и минералов, таких как калий, кальций, фосфор и магний, а также богат растительным белком</vt:lpstr>
      <vt:lpstr>Технология получения</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Виктория</dc:creator>
  <cp:lastModifiedBy>Виктория</cp:lastModifiedBy>
  <cp:revision>80</cp:revision>
  <dcterms:created xsi:type="dcterms:W3CDTF">2023-10-19T20:07:34Z</dcterms:created>
  <dcterms:modified xsi:type="dcterms:W3CDTF">2023-11-13T19:18:15Z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