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84" r:id="rId4"/>
    <p:sldId id="283" r:id="rId5"/>
    <p:sldId id="286" r:id="rId6"/>
    <p:sldId id="276" r:id="rId7"/>
    <p:sldId id="288" r:id="rId8"/>
    <p:sldId id="281" r:id="rId9"/>
    <p:sldId id="27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58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61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743" y="3428365"/>
            <a:ext cx="10155983" cy="2181225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ЛАБОРАТОРИЯ ДИЗАЙНА </a:t>
            </a:r>
            <a:endParaRPr lang="ru-RU" sz="5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2849987"/>
          </a:xfrm>
        </p:spPr>
        <p:txBody>
          <a:bodyPr>
            <a:noAutofit/>
          </a:bodyPr>
          <a:lstStyle/>
          <a:p>
            <a:r>
              <a:rPr lang="ru-RU" sz="2400" dirty="0"/>
              <a:t>Студия 3D-дизайна и печати предлагает уникальные оригинальные подарки для семьи и друзей. Основная идея проекта заключается в создании персонализированных предметов, которые могут стать идеальным подарком на любое мероприятие. </a:t>
            </a: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42" y="4765618"/>
            <a:ext cx="2261046" cy="16993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084" y="4919730"/>
            <a:ext cx="2637245" cy="15903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7329" y="3127186"/>
            <a:ext cx="2660813" cy="15491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7781" y="3317508"/>
            <a:ext cx="1938680" cy="184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Autofit/>
          </a:bodyPr>
          <a:lstStyle/>
          <a:p>
            <a:r>
              <a:rPr lang="ru-RU" sz="2000" dirty="0"/>
              <a:t>1. Стоимость:</a:t>
            </a:r>
            <a:br>
              <a:rPr lang="ru-RU" sz="2000" dirty="0"/>
            </a:br>
            <a:r>
              <a:rPr lang="ru-RU" sz="1400" dirty="0"/>
              <a:t>  </a:t>
            </a:r>
            <a:r>
              <a:rPr lang="ru-RU" sz="1400" dirty="0" smtClean="0"/>
              <a:t> - </a:t>
            </a:r>
            <a:r>
              <a:rPr lang="ru-RU" sz="1400" dirty="0"/>
              <a:t>Неожиданные дополнительные расходы (например, на постобработку или материалы).</a:t>
            </a:r>
            <a:br>
              <a:rPr lang="ru-RU" sz="1400" dirty="0"/>
            </a:br>
            <a:r>
              <a:rPr lang="ru-RU" sz="1400" dirty="0"/>
              <a:t>   - Непрозрачность ценообразования.</a:t>
            </a:r>
            <a:br>
              <a:rPr lang="ru-RU" sz="14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2. Выбор материалов:</a:t>
            </a:r>
            <a:br>
              <a:rPr lang="ru-RU" sz="2000" dirty="0"/>
            </a:br>
            <a:r>
              <a:rPr lang="ru-RU" sz="1400" dirty="0"/>
              <a:t>   - Ограниченный выбор материалов для печати.</a:t>
            </a:r>
            <a:br>
              <a:rPr lang="ru-RU" sz="1400" dirty="0"/>
            </a:br>
            <a:r>
              <a:rPr lang="ru-RU" sz="1400" dirty="0"/>
              <a:t>   - Непонимание характеристик материалов (прочность, гибкость и т.д.).</a:t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2000" dirty="0"/>
              <a:t>3. Обслуживание клиентов:</a:t>
            </a:r>
            <a:br>
              <a:rPr lang="ru-RU" sz="2000" dirty="0"/>
            </a:br>
            <a:r>
              <a:rPr lang="ru-RU" sz="1400" dirty="0"/>
              <a:t>   - Недостаточная поддержка и консультации.</a:t>
            </a:r>
            <a:br>
              <a:rPr lang="ru-RU" sz="1400" dirty="0"/>
            </a:br>
            <a:r>
              <a:rPr lang="ru-RU" sz="1400" dirty="0"/>
              <a:t>   - Долгое время ответа на запросы.</a:t>
            </a:r>
            <a:br>
              <a:rPr lang="ru-RU" sz="14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4. Качество печати:</a:t>
            </a:r>
            <a:br>
              <a:rPr lang="ru-RU" sz="2000" dirty="0"/>
            </a:br>
            <a:r>
              <a:rPr lang="ru-RU" sz="2000" dirty="0"/>
              <a:t>   </a:t>
            </a:r>
            <a:r>
              <a:rPr lang="ru-RU" sz="1400" dirty="0"/>
              <a:t>- Низкое качество печати (шероховатости, дефекты).</a:t>
            </a:r>
            <a:br>
              <a:rPr lang="ru-RU" sz="1400" dirty="0"/>
            </a:br>
            <a:r>
              <a:rPr lang="ru-RU" sz="1400" dirty="0"/>
              <a:t>   - Несоответствие ожиданиям по детализации и точности.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5. Совместимость файлов:</a:t>
            </a:r>
            <a:br>
              <a:rPr lang="ru-RU" sz="2000" dirty="0"/>
            </a:br>
            <a:r>
              <a:rPr lang="ru-RU" sz="2000" dirty="0"/>
              <a:t>   </a:t>
            </a:r>
            <a:r>
              <a:rPr lang="ru-RU" sz="1400" dirty="0"/>
              <a:t>- Проблемы с форматами файлов (не все форматы поддерживаются).</a:t>
            </a:r>
            <a:br>
              <a:rPr lang="ru-RU" sz="1400" dirty="0"/>
            </a:br>
            <a:r>
              <a:rPr lang="ru-RU" sz="1400" dirty="0"/>
              <a:t>   - Ошибки в моделях (неправильная геометрия, отсутствующие поверхности).</a:t>
            </a:r>
            <a:br>
              <a:rPr lang="ru-RU" sz="14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336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2" y="1393602"/>
            <a:ext cx="8247062" cy="4517801"/>
          </a:xfrm>
        </p:spPr>
        <p:txBody>
          <a:bodyPr>
            <a:noAutofit/>
          </a:bodyPr>
          <a:lstStyle/>
          <a:p>
            <a:r>
              <a:rPr lang="ru-RU" sz="1300" b="1" dirty="0">
                <a:ea typeface="Tahoma" panose="020B0604030504040204" pitchFamily="34" charset="0"/>
                <a:cs typeface="Tahoma" panose="020B0604030504040204" pitchFamily="34" charset="0"/>
              </a:rPr>
              <a:t>Услуги и предложения</a:t>
            </a:r>
            <a:r>
              <a:rPr lang="ru-RU" sz="1300" b="1" dirty="0" smtClean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sz="13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   Необычные </a:t>
            </a:r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подарки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sz="1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нашем ассортименте вы найдете множество идей для подарков, которые удивят и порадуют ваших близких. Мы создаем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   • </a:t>
            </a:r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Оригинальные игрушки и игры для детей, которые развивают креативность и воображение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Подарки для влюбленных пар, такие как романтические аксессуары или совместные проекты, которые можно создать вместе.</a:t>
            </a:r>
          </a:p>
          <a:p>
            <a:r>
              <a:rPr lang="ru-RU" sz="1300" b="1" dirty="0" smtClean="0">
                <a:ea typeface="Tahoma" panose="020B0604030504040204" pitchFamily="34" charset="0"/>
                <a:cs typeface="Tahoma" panose="020B0604030504040204" pitchFamily="34" charset="0"/>
              </a:rPr>
              <a:t>Решение проблем:</a:t>
            </a:r>
            <a:endParaRPr lang="ru-RU" sz="13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1. Стоимость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sz="1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   • Мы предлагаем прозрачное ценообразование и различные варианты бюджетных решений, чтобы каждый мог найти подходящий вариант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Обслуживание клиентов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sz="1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   • 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Наша </a:t>
            </a:r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команда всегда готова помочь на каждом этапе — от идеи до готового продукта. Мы внимательно выслушиваем пожелания и предоставляем рекомендации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Качество печати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sz="1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   • </a:t>
            </a:r>
            <a:r>
              <a:rPr lang="ru-RU" sz="1300" dirty="0" smtClean="0">
                <a:ea typeface="Tahoma" panose="020B0604030504040204" pitchFamily="34" charset="0"/>
                <a:cs typeface="Tahoma" panose="020B0604030504040204" pitchFamily="34" charset="0"/>
              </a:rPr>
              <a:t>Мы используем </a:t>
            </a:r>
            <a:r>
              <a:rPr lang="ru-RU" sz="1300" dirty="0">
                <a:ea typeface="Tahoma" panose="020B0604030504040204" pitchFamily="34" charset="0"/>
                <a:cs typeface="Tahoma" panose="020B0604030504040204" pitchFamily="34" charset="0"/>
              </a:rPr>
              <a:t>современное оборудование и технологии, что гарантирует высокое качество изделий. Каждое изделие проходит строгий контроль качества перед передачей клиенту.</a:t>
            </a:r>
          </a:p>
          <a:p>
            <a:endParaRPr lang="ru-RU" sz="1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132" y="459772"/>
            <a:ext cx="1828801" cy="10241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470" y="5503771"/>
            <a:ext cx="1748574" cy="9792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306" y="1926889"/>
            <a:ext cx="1223492" cy="12234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539" y="3495157"/>
            <a:ext cx="1764537" cy="16812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976" y="726729"/>
            <a:ext cx="1495187" cy="100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233" y="365125"/>
            <a:ext cx="7119340" cy="1273175"/>
          </a:xfrm>
        </p:spPr>
        <p:txBody>
          <a:bodyPr/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КОНКУРЕНТЫ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8994116"/>
              </p:ext>
            </p:extLst>
          </p:nvPr>
        </p:nvGraphicFramePr>
        <p:xfrm>
          <a:off x="489395" y="1825623"/>
          <a:ext cx="10864405" cy="4845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2881">
                  <a:extLst>
                    <a:ext uri="{9D8B030D-6E8A-4147-A177-3AD203B41FA5}">
                      <a16:colId xmlns:a16="http://schemas.microsoft.com/office/drawing/2014/main" val="3365311200"/>
                    </a:ext>
                  </a:extLst>
                </a:gridCol>
                <a:gridCol w="2172881">
                  <a:extLst>
                    <a:ext uri="{9D8B030D-6E8A-4147-A177-3AD203B41FA5}">
                      <a16:colId xmlns:a16="http://schemas.microsoft.com/office/drawing/2014/main" val="573086438"/>
                    </a:ext>
                  </a:extLst>
                </a:gridCol>
                <a:gridCol w="2172881">
                  <a:extLst>
                    <a:ext uri="{9D8B030D-6E8A-4147-A177-3AD203B41FA5}">
                      <a16:colId xmlns:a16="http://schemas.microsoft.com/office/drawing/2014/main" val="3175951683"/>
                    </a:ext>
                  </a:extLst>
                </a:gridCol>
                <a:gridCol w="2172881">
                  <a:extLst>
                    <a:ext uri="{9D8B030D-6E8A-4147-A177-3AD203B41FA5}">
                      <a16:colId xmlns:a16="http://schemas.microsoft.com/office/drawing/2014/main" val="2212900078"/>
                    </a:ext>
                  </a:extLst>
                </a:gridCol>
                <a:gridCol w="2172881">
                  <a:extLst>
                    <a:ext uri="{9D8B030D-6E8A-4147-A177-3AD203B41FA5}">
                      <a16:colId xmlns:a16="http://schemas.microsoft.com/office/drawing/2014/main" val="4207085034"/>
                    </a:ext>
                  </a:extLst>
                </a:gridCol>
              </a:tblGrid>
              <a:tr h="121140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Лаборатория дизайна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Студия 3</a:t>
                      </a:r>
                      <a:r>
                        <a:rPr lang="en-US" dirty="0" smtClean="0"/>
                        <a:t>D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печати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EveryPrint</a:t>
                      </a:r>
                      <a:endParaRPr lang="en-US" sz="1800" b="1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Студия дизайна</a:t>
                      </a:r>
                    </a:p>
                    <a:p>
                      <a:pPr algn="ctr"/>
                      <a:r>
                        <a:rPr lang="en-US" dirty="0" err="1" smtClean="0"/>
                        <a:t>tintastudio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Онлайн печать</a:t>
                      </a:r>
                    </a:p>
                    <a:p>
                      <a:pPr algn="ctr"/>
                      <a:r>
                        <a:rPr lang="en-US" dirty="0" err="1" smtClean="0"/>
                        <a:t>medusa.online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93300"/>
                  </a:ext>
                </a:extLst>
              </a:tr>
              <a:tr h="121140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Локация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Физическая локация;</a:t>
                      </a:r>
                      <a:r>
                        <a:rPr lang="ru-RU" baseline="0" dirty="0" smtClean="0"/>
                        <a:t> онлайн домен.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Физическая</a:t>
                      </a:r>
                      <a:r>
                        <a:rPr lang="ru-RU" baseline="0" dirty="0" smtClean="0"/>
                        <a:t> локация.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Физическая локация.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Онлайн домен.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637223"/>
                  </a:ext>
                </a:extLst>
              </a:tr>
              <a:tr h="1211408">
                <a:tc>
                  <a:txBody>
                    <a:bodyPr/>
                    <a:lstStyle/>
                    <a:p>
                      <a:r>
                        <a:rPr lang="ru-RU" dirty="0" smtClean="0"/>
                        <a:t>Уникальность продукции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Уникальные подарки; возможность работы с ИИ для доработки фотокарточек; скорость выполнения заказов; качество продукции;</a:t>
                      </a:r>
                      <a:r>
                        <a:rPr lang="ru-RU" sz="1200" baseline="0" dirty="0" smtClean="0"/>
                        <a:t> гибкость.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Доступный и удобный сервис для потребителей.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Индивидуальность; инновационные технологии.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/>
                        <a:t>Простота заказа; онлайн-дизайнер.</a:t>
                      </a:r>
                      <a:endParaRPr lang="ru-RU" sz="1800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761248"/>
                  </a:ext>
                </a:extLst>
              </a:tr>
              <a:tr h="1211408">
                <a:tc>
                  <a:txBody>
                    <a:bodyPr/>
                    <a:lstStyle/>
                    <a:p>
                      <a:r>
                        <a:rPr lang="ru-RU" dirty="0" smtClean="0"/>
                        <a:t>Ценообразование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Конфигуратор</a:t>
                      </a:r>
                      <a:r>
                        <a:rPr lang="ru-RU" baseline="0" dirty="0" smtClean="0"/>
                        <a:t> цены на сайте; открытое ценообразование.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Закрытое ценообразование; высокие</a:t>
                      </a:r>
                      <a:r>
                        <a:rPr lang="ru-RU" baseline="0" dirty="0" smtClean="0"/>
                        <a:t> цены.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Закрытое ценообразование;</a:t>
                      </a:r>
                      <a:r>
                        <a:rPr lang="ru-RU" baseline="0" dirty="0" smtClean="0"/>
                        <a:t> высокие цены.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Конфигуратор цены.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124845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4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800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4376134"/>
          </a:xfrm>
        </p:spPr>
        <p:txBody>
          <a:bodyPr>
            <a:normAutofit fontScale="47500" lnSpcReduction="20000"/>
          </a:bodyPr>
          <a:lstStyle/>
          <a:p>
            <a:r>
              <a:rPr lang="ru-RU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мы производим и для кого:</a:t>
            </a:r>
          </a:p>
          <a:p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Подарки для семей: Настенные панно, семейные гербы и игрушки для детей</a:t>
            </a:r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3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Подарки для влюбленных: Парные брелоки и романтические сувениры</a:t>
            </a:r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3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Подарки для детей: Безопасные игрушки и образовательные </a:t>
            </a:r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материалы.</a:t>
            </a:r>
          </a:p>
          <a:p>
            <a:r>
              <a:rPr lang="ru-RU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Уникальные подарки для тех, кто готов потратиться. </a:t>
            </a:r>
          </a:p>
          <a:p>
            <a:endParaRPr lang="ru-RU" sz="3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мы работаем:</a:t>
            </a:r>
          </a:p>
          <a:p>
            <a:endParaRPr lang="ru-RU" sz="3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Конфигуратор на сайте: Создайте изделие, выбрав материал, цвет и персонализацию</a:t>
            </a:r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3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Консультации: Наша команда готова помочь с выбором</a:t>
            </a:r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3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Доставка: Быстрая доставка по всей стране</a:t>
            </a:r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ru-RU" sz="3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Офлайн: Есть возможность сделать заказ в нашем офисе.</a:t>
            </a:r>
            <a:endParaRPr lang="ru-RU" sz="3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7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205629" y="1493949"/>
            <a:ext cx="8247062" cy="4578440"/>
          </a:xfrm>
        </p:spPr>
        <p:txBody>
          <a:bodyPr/>
          <a:lstStyle/>
          <a:p>
            <a:r>
              <a:rPr lang="ru-RU" sz="1800" dirty="0" smtClean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1800" dirty="0" smtClean="0">
                <a:ea typeface="Tahoma" panose="020B0604030504040204" pitchFamily="34" charset="0"/>
                <a:cs typeface="Tahoma" panose="020B0604030504040204" pitchFamily="34" charset="0"/>
              </a:rPr>
              <a:t>D </a:t>
            </a:r>
            <a:r>
              <a:rPr lang="ru-RU" sz="1800" dirty="0" smtClean="0">
                <a:ea typeface="Tahoma" panose="020B0604030504040204" pitchFamily="34" charset="0"/>
                <a:cs typeface="Tahoma" panose="020B0604030504040204" pitchFamily="34" charset="0"/>
              </a:rPr>
              <a:t>принтер для реализации товаров: </a:t>
            </a:r>
            <a:r>
              <a:rPr lang="en-US" sz="1800" b="1" dirty="0"/>
              <a:t>3D </a:t>
            </a:r>
            <a:r>
              <a:rPr lang="ru-RU" sz="1800" b="1" dirty="0"/>
              <a:t>принтер </a:t>
            </a:r>
            <a:r>
              <a:rPr lang="en-US" sz="1800" b="1" dirty="0" err="1"/>
              <a:t>Stratex</a:t>
            </a:r>
            <a:r>
              <a:rPr lang="en-US" sz="1800" b="1" dirty="0"/>
              <a:t> 500</a:t>
            </a:r>
            <a:r>
              <a:rPr lang="en-US" sz="1800" dirty="0"/>
              <a:t> </a:t>
            </a:r>
            <a:r>
              <a:rPr lang="en-US" sz="1800" dirty="0" smtClean="0"/>
              <a:t>- </a:t>
            </a:r>
            <a:r>
              <a:rPr lang="ru-RU" sz="1800" dirty="0" smtClean="0"/>
              <a:t>стоимость 389 000 рублей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1800" dirty="0" smtClean="0"/>
              <a:t>Аренда офиса 59,5 м² - 60 000 рублей в месяц </a:t>
            </a:r>
          </a:p>
          <a:p>
            <a:r>
              <a:rPr lang="ru-RU" sz="1800" dirty="0" smtClean="0">
                <a:ea typeface="Tahoma" panose="020B0604030504040204" pitchFamily="34" charset="0"/>
                <a:cs typeface="Times New Roman" panose="02020603050405020304" pitchFamily="18" charset="0"/>
              </a:rPr>
              <a:t>Средняя стоимость рекламы – 30 000 рублей в месяц </a:t>
            </a:r>
            <a:endParaRPr lang="ru-RU" sz="1800" dirty="0"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Финансирование</a:t>
            </a:r>
            <a: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173" y="1842245"/>
            <a:ext cx="2654121" cy="265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8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205629" y="2955701"/>
            <a:ext cx="8247062" cy="2163651"/>
          </a:xfrm>
        </p:spPr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2231" y="1238190"/>
            <a:ext cx="824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Диаграмма </a:t>
            </a:r>
            <a:r>
              <a:rPr lang="ru-RU" sz="2000" b="1" dirty="0" err="1" smtClean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Ганта</a:t>
            </a:r>
            <a:r>
              <a:rPr lang="ru-RU" sz="2000" b="1" dirty="0" smtClean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25" y="1951150"/>
            <a:ext cx="11868469" cy="341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2" y="1638300"/>
            <a:ext cx="10108463" cy="3819525"/>
          </a:xfrm>
        </p:spPr>
        <p:txBody>
          <a:bodyPr>
            <a:normAutofit/>
          </a:bodyPr>
          <a:lstStyle/>
          <a:p>
            <a:r>
              <a:rPr lang="ru-RU" sz="3200" dirty="0"/>
              <a:t>Кротов </a:t>
            </a:r>
            <a:r>
              <a:rPr lang="ru-RU" sz="3200" dirty="0" smtClean="0"/>
              <a:t>Станислав</a:t>
            </a:r>
            <a:r>
              <a:rPr lang="ru-RU" sz="3200" dirty="0"/>
              <a:t> </a:t>
            </a:r>
            <a:r>
              <a:rPr lang="ru-RU" sz="3200" dirty="0" smtClean="0"/>
              <a:t>                          </a:t>
            </a:r>
            <a:r>
              <a:rPr lang="ru-RU" sz="3200" dirty="0" smtClean="0"/>
              <a:t>Савченко Максим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Лидер команды                              Помощник в разработке</a:t>
            </a:r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11263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281" y="2714624"/>
            <a:ext cx="1830906" cy="28369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532" y="2656157"/>
            <a:ext cx="2094924" cy="295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</TotalTime>
  <Words>417</Words>
  <Application>Microsoft Office PowerPoint</Application>
  <PresentationFormat>Широкоэкранный</PresentationFormat>
  <Paragraphs>80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Tahoma</vt:lpstr>
      <vt:lpstr>Times New Roman</vt:lpstr>
      <vt:lpstr>Тема Office</vt:lpstr>
      <vt:lpstr>ЛАБОРАТОРИЯ ДИЗАЙНА </vt:lpstr>
      <vt:lpstr>Актуальность проекта </vt:lpstr>
      <vt:lpstr>ПРОБЛЕМА </vt:lpstr>
      <vt:lpstr>Презентация PowerPoint</vt:lpstr>
      <vt:lpstr>КОНКУРЕНТЫ</vt:lpstr>
      <vt:lpstr>БИЗНЕС-МОДЕЛЬ  </vt:lpstr>
      <vt:lpstr>Презентация PowerPoint</vt:lpstr>
      <vt:lpstr>Презентация PowerPoint</vt:lpstr>
      <vt:lpstr>КОМАНДА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Denis Krotov</cp:lastModifiedBy>
  <cp:revision>48</cp:revision>
  <dcterms:created xsi:type="dcterms:W3CDTF">2024-10-28T15:31:12Z</dcterms:created>
  <dcterms:modified xsi:type="dcterms:W3CDTF">2024-12-01T13:20:38Z</dcterms:modified>
</cp:coreProperties>
</file>