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20104100" cy="11309350"/>
  <p:notesSz cx="20104100" cy="11309350"/>
  <p:embeddedFontLs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iWWU5fi+QT2y/YIn28jBAbuWm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8C517E-8508-4834-9DA4-5478FDD77764}">
  <a:tblStyle styleId="{698C517E-8508-4834-9DA4-5478FDD7776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8ECF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8ECF4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804" y="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2342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57440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42855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9744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02734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13145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67294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36212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3549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364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77171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64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sldNum="0" hdr="0" ft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1"/>
          <p:cNvGrpSpPr/>
          <p:nvPr/>
        </p:nvGrpSpPr>
        <p:grpSpPr>
          <a:xfrm>
            <a:off x="11587065" y="1068029"/>
            <a:ext cx="8517143" cy="7313043"/>
            <a:chOff x="11587065" y="1068029"/>
            <a:chExt cx="8517143" cy="7313043"/>
          </a:xfrm>
        </p:grpSpPr>
        <p:sp>
          <p:nvSpPr>
            <p:cNvPr id="44" name="Google Shape;44;p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 extrusionOk="0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 extrusionOk="0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noFill/>
            <a:ln w="418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Google Shape;46;p1"/>
          <p:cNvSpPr/>
          <p:nvPr/>
        </p:nvSpPr>
        <p:spPr>
          <a:xfrm>
            <a:off x="16658265" y="882495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 extrusionOk="0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650" y="1060726"/>
            <a:ext cx="16002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"/>
          <p:cNvSpPr txBox="1"/>
          <p:nvPr/>
        </p:nvSpPr>
        <p:spPr>
          <a:xfrm>
            <a:off x="681560" y="4602606"/>
            <a:ext cx="12573000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4800" dirty="0"/>
              <a:t>Разработка мобильного приложения</a:t>
            </a:r>
          </a:p>
          <a:p>
            <a:r>
              <a:rPr lang="ru-RU" sz="4800" dirty="0"/>
              <a:t>для предупреждения населения об опасностях природного характера </a:t>
            </a:r>
            <a:endParaRPr lang="ru-RU" sz="4800" dirty="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0" u="none" dirty="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66653" y="2403150"/>
            <a:ext cx="2945577" cy="138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71650" y="5140734"/>
            <a:ext cx="4633221" cy="52027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"/>
          <p:cNvSpPr txBox="1"/>
          <p:nvPr/>
        </p:nvSpPr>
        <p:spPr>
          <a:xfrm>
            <a:off x="14812230" y="5790767"/>
            <a:ext cx="4419600" cy="519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280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 txBox="1"/>
          <p:nvPr/>
        </p:nvSpPr>
        <p:spPr>
          <a:xfrm>
            <a:off x="17860230" y="9267982"/>
            <a:ext cx="1371600" cy="585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28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/>
          <p:nvPr/>
        </p:nvSpPr>
        <p:spPr>
          <a:xfrm>
            <a:off x="15345214" y="6551295"/>
            <a:ext cx="4758886" cy="4758055"/>
          </a:xfrm>
          <a:custGeom>
            <a:avLst/>
            <a:gdLst/>
            <a:ahLst/>
            <a:cxnLst/>
            <a:rect l="l" t="t" r="r" b="b"/>
            <a:pathLst>
              <a:path w="7273925" h="7272655" extrusionOk="0">
                <a:moveTo>
                  <a:pt x="7273809" y="0"/>
                </a:moveTo>
                <a:lnTo>
                  <a:pt x="5644561" y="0"/>
                </a:lnTo>
                <a:lnTo>
                  <a:pt x="5644561" y="2112050"/>
                </a:lnTo>
                <a:lnTo>
                  <a:pt x="2683876" y="2112050"/>
                </a:lnTo>
                <a:lnTo>
                  <a:pt x="2683876" y="3552080"/>
                </a:lnTo>
                <a:lnTo>
                  <a:pt x="12041" y="3552080"/>
                </a:lnTo>
                <a:lnTo>
                  <a:pt x="12041" y="5496115"/>
                </a:lnTo>
                <a:lnTo>
                  <a:pt x="0" y="5520125"/>
                </a:lnTo>
                <a:lnTo>
                  <a:pt x="2852373" y="5524093"/>
                </a:lnTo>
                <a:lnTo>
                  <a:pt x="2852373" y="7272155"/>
                </a:lnTo>
                <a:lnTo>
                  <a:pt x="7273809" y="7272155"/>
                </a:lnTo>
                <a:lnTo>
                  <a:pt x="7273809" y="0"/>
                </a:lnTo>
                <a:close/>
              </a:path>
            </a:pathLst>
          </a:custGeom>
          <a:solidFill>
            <a:srgbClr val="0543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1450" y="9142095"/>
            <a:ext cx="2654360" cy="2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"/>
          <p:cNvSpPr txBox="1"/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7300" y="-822066"/>
            <a:ext cx="5117460" cy="20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3"/>
          <p:cNvSpPr txBox="1"/>
          <p:nvPr/>
        </p:nvSpPr>
        <p:spPr>
          <a:xfrm>
            <a:off x="1321758" y="897519"/>
            <a:ext cx="15603008" cy="1009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4800" b="1" dirty="0"/>
              <a:t>Проблема</a:t>
            </a:r>
          </a:p>
          <a:p>
            <a:r>
              <a:rPr lang="ru-RU" sz="2800" b="1" dirty="0"/>
              <a:t>Интеграция с данными:</a:t>
            </a:r>
            <a:r>
              <a:rPr lang="ru-RU" sz="2800" dirty="0"/>
              <a:t> Получение достоверных и актуальных данных о природных опасностях и метеорологических условиях может быть сложной задачей. </a:t>
            </a:r>
          </a:p>
          <a:p>
            <a:endParaRPr lang="ru-RU" sz="2800" dirty="0"/>
          </a:p>
          <a:p>
            <a:r>
              <a:rPr lang="ru-RU" sz="2800" b="1" dirty="0"/>
              <a:t>Геолокационная точность:</a:t>
            </a:r>
            <a:r>
              <a:rPr lang="ru-RU" sz="2800" dirty="0"/>
              <a:t> Гарантировать точное определение местоположения пользователя и предоставление соответствующей информации о природных опасностях в его регионе может вызвать трудности, особенно в больших странах, таких как Россия.</a:t>
            </a:r>
          </a:p>
          <a:p>
            <a:endParaRPr lang="ru-RU" sz="2800" dirty="0"/>
          </a:p>
          <a:p>
            <a:r>
              <a:rPr lang="ru-RU" sz="2800" b="1" dirty="0"/>
              <a:t>Системы оповещений:</a:t>
            </a:r>
            <a:r>
              <a:rPr lang="ru-RU" sz="2800" dirty="0"/>
              <a:t> Разработка надежной и эффективной системы оповещений, которая работает в реальном времени и учитывает разные типы природных опасностей, требует значительных усилий и тестирования.</a:t>
            </a:r>
          </a:p>
          <a:p>
            <a:endParaRPr lang="ru-RU" sz="2800" dirty="0"/>
          </a:p>
          <a:p>
            <a:r>
              <a:rPr lang="ru-RU" sz="2800" b="1" dirty="0"/>
              <a:t>Соответствие законодательству:</a:t>
            </a:r>
            <a:r>
              <a:rPr lang="ru-RU" sz="2800" dirty="0"/>
              <a:t> Учитывая чувствительную природу информации о природных бедствиях, приложение должно соблюдать законодательные нормы в области приватности и безопасности данных.</a:t>
            </a:r>
          </a:p>
          <a:p>
            <a:endParaRPr lang="ru-RU" sz="2800" dirty="0"/>
          </a:p>
          <a:p>
            <a:r>
              <a:rPr lang="ru-RU" sz="2800" b="1" dirty="0"/>
              <a:t>Мобильная платформа:</a:t>
            </a:r>
            <a:r>
              <a:rPr lang="ru-RU" sz="2800" dirty="0"/>
              <a:t> Разработка и поддержка приложения для разных мобильных платформ (</a:t>
            </a:r>
            <a:r>
              <a:rPr lang="en-US" sz="2800" dirty="0"/>
              <a:t>iOS, Android) </a:t>
            </a:r>
            <a:r>
              <a:rPr lang="ru-RU" sz="2800" dirty="0"/>
              <a:t>может потребовать дополнительных ресурсов.</a:t>
            </a:r>
          </a:p>
          <a:p>
            <a:endParaRPr lang="ru-RU" sz="2800" dirty="0"/>
          </a:p>
          <a:p>
            <a:r>
              <a:rPr lang="ru-RU" sz="2800" b="1" dirty="0"/>
              <a:t>Участие государственных служб:</a:t>
            </a:r>
            <a:r>
              <a:rPr lang="ru-RU" sz="2800" dirty="0"/>
              <a:t> Взаимодействие с государственными органами и организациями требует согласования и соблюдения правил и стандартов.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/>
          <p:nvPr/>
        </p:nvSpPr>
        <p:spPr>
          <a:xfrm>
            <a:off x="15345214" y="6551295"/>
            <a:ext cx="4758886" cy="4758055"/>
          </a:xfrm>
          <a:custGeom>
            <a:avLst/>
            <a:gdLst/>
            <a:ahLst/>
            <a:cxnLst/>
            <a:rect l="l" t="t" r="r" b="b"/>
            <a:pathLst>
              <a:path w="7273925" h="7272655" extrusionOk="0">
                <a:moveTo>
                  <a:pt x="7273809" y="0"/>
                </a:moveTo>
                <a:lnTo>
                  <a:pt x="5644561" y="0"/>
                </a:lnTo>
                <a:lnTo>
                  <a:pt x="5644561" y="2112050"/>
                </a:lnTo>
                <a:lnTo>
                  <a:pt x="2683876" y="2112050"/>
                </a:lnTo>
                <a:lnTo>
                  <a:pt x="2683876" y="3552080"/>
                </a:lnTo>
                <a:lnTo>
                  <a:pt x="12041" y="3552080"/>
                </a:lnTo>
                <a:lnTo>
                  <a:pt x="12041" y="5496115"/>
                </a:lnTo>
                <a:lnTo>
                  <a:pt x="0" y="5520125"/>
                </a:lnTo>
                <a:lnTo>
                  <a:pt x="2852373" y="5524093"/>
                </a:lnTo>
                <a:lnTo>
                  <a:pt x="2852373" y="7272155"/>
                </a:lnTo>
                <a:lnTo>
                  <a:pt x="7273809" y="7272155"/>
                </a:lnTo>
                <a:lnTo>
                  <a:pt x="7273809" y="0"/>
                </a:lnTo>
                <a:close/>
              </a:path>
            </a:pathLst>
          </a:custGeom>
          <a:solidFill>
            <a:srgbClr val="0543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1450" y="9142095"/>
            <a:ext cx="2654360" cy="2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"/>
          <p:cNvSpPr txBox="1"/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7300" y="-822066"/>
            <a:ext cx="5117460" cy="20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"/>
          <p:cNvSpPr txBox="1"/>
          <p:nvPr/>
        </p:nvSpPr>
        <p:spPr>
          <a:xfrm>
            <a:off x="1562530" y="1595535"/>
            <a:ext cx="15663333" cy="9895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Решение</a:t>
            </a:r>
            <a:endParaRPr lang="ru-RU" sz="4800" b="1" dirty="0">
              <a:latin typeface="Calibri"/>
              <a:ea typeface="Calibri"/>
              <a:cs typeface="Calibri"/>
              <a:sym typeface="Calibri"/>
            </a:endParaRPr>
          </a:p>
          <a:p>
            <a:pPr marL="514350" indent="-514350">
              <a:buAutoNum type="arabicPeriod"/>
            </a:pPr>
            <a:r>
              <a:rPr lang="ru-RU" sz="2800" b="1" dirty="0"/>
              <a:t>Интеграция с данными:</a:t>
            </a:r>
            <a:r>
              <a:rPr lang="ru-RU" sz="2800" dirty="0"/>
              <a:t> Сотрудничество с надежными источниками данных.</a:t>
            </a:r>
            <a:endParaRPr lang="en-US" sz="2800" dirty="0"/>
          </a:p>
          <a:p>
            <a:pPr marL="514350" indent="-514350">
              <a:buAutoNum type="arabicPeriod"/>
            </a:pPr>
            <a:endParaRPr lang="ru-RU" sz="2800" dirty="0"/>
          </a:p>
          <a:p>
            <a:r>
              <a:rPr lang="en-US" sz="2800" b="1" dirty="0"/>
              <a:t>2. </a:t>
            </a:r>
            <a:r>
              <a:rPr lang="ru-RU" sz="2800" b="1" dirty="0"/>
              <a:t>Геолокационная точность:</a:t>
            </a:r>
            <a:r>
              <a:rPr lang="ru-RU" sz="2800" dirty="0"/>
              <a:t> Разработка алгоритмов геолокации и  определения местоположения для точных уведомлений.</a:t>
            </a:r>
            <a:endParaRPr lang="en-US" sz="2800" dirty="0"/>
          </a:p>
          <a:p>
            <a:endParaRPr lang="ru-RU" sz="2800" dirty="0"/>
          </a:p>
          <a:p>
            <a:r>
              <a:rPr lang="en-US" sz="2800" b="1" dirty="0"/>
              <a:t>3. </a:t>
            </a:r>
            <a:r>
              <a:rPr lang="ru-RU" sz="2800" b="1" dirty="0"/>
              <a:t>Системы оповещений:</a:t>
            </a:r>
            <a:r>
              <a:rPr lang="ru-RU" sz="2800" dirty="0"/>
              <a:t> Создание надежной системы уведомлений, включая </a:t>
            </a:r>
            <a:r>
              <a:rPr lang="en-US" sz="2800" dirty="0"/>
              <a:t>push-</a:t>
            </a:r>
            <a:r>
              <a:rPr lang="ru-RU" sz="2800" dirty="0"/>
              <a:t>уведомления.</a:t>
            </a:r>
            <a:endParaRPr lang="en-US" sz="2800" dirty="0"/>
          </a:p>
          <a:p>
            <a:endParaRPr lang="ru-RU" sz="2800" dirty="0"/>
          </a:p>
          <a:p>
            <a:r>
              <a:rPr lang="en-US" sz="2800" b="1" dirty="0"/>
              <a:t>4. </a:t>
            </a:r>
            <a:r>
              <a:rPr lang="ru-RU" sz="2800" b="1" dirty="0"/>
              <a:t>Соответствие законодательству:</a:t>
            </a:r>
            <a:r>
              <a:rPr lang="ru-RU" sz="2800" dirty="0"/>
              <a:t> Соблюдение защите данных и конфиденциальности.</a:t>
            </a:r>
            <a:endParaRPr lang="en-US" sz="2800" dirty="0"/>
          </a:p>
          <a:p>
            <a:endParaRPr lang="ru-RU" sz="2800" dirty="0"/>
          </a:p>
          <a:p>
            <a:r>
              <a:rPr lang="en-US" sz="2800" b="1" dirty="0"/>
              <a:t>6. </a:t>
            </a:r>
            <a:r>
              <a:rPr lang="ru-RU" sz="2800" b="1" dirty="0"/>
              <a:t>Мобильная платформа:</a:t>
            </a:r>
            <a:r>
              <a:rPr lang="ru-RU" sz="2800" dirty="0"/>
              <a:t> Разработка приложения для </a:t>
            </a:r>
            <a:r>
              <a:rPr lang="en-US" sz="2800" dirty="0"/>
              <a:t>iOS </a:t>
            </a:r>
            <a:r>
              <a:rPr lang="ru-RU" sz="2800" dirty="0"/>
              <a:t>и </a:t>
            </a:r>
            <a:r>
              <a:rPr lang="en-US" sz="2800" dirty="0"/>
              <a:t>Android, </a:t>
            </a:r>
            <a:r>
              <a:rPr lang="ru-RU" sz="2800" dirty="0"/>
              <a:t>оптимизированных для разных устройств.</a:t>
            </a:r>
            <a:endParaRPr lang="en-US" sz="2800" dirty="0"/>
          </a:p>
          <a:p>
            <a:endParaRPr lang="ru-RU" sz="2800" dirty="0"/>
          </a:p>
          <a:p>
            <a:r>
              <a:rPr lang="en-US" sz="2800" b="1" dirty="0"/>
              <a:t>7. </a:t>
            </a:r>
            <a:r>
              <a:rPr lang="ru-RU" sz="2800" b="1" dirty="0"/>
              <a:t>Государственные органы:</a:t>
            </a:r>
            <a:r>
              <a:rPr lang="ru-RU" sz="2800" dirty="0"/>
              <a:t> Установление контактов и согласование с правительственными органами для получения официальной поддержки и доступа к данным.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4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/>
          <p:nvPr/>
        </p:nvSpPr>
        <p:spPr>
          <a:xfrm>
            <a:off x="15345214" y="6551295"/>
            <a:ext cx="4758886" cy="4758055"/>
          </a:xfrm>
          <a:custGeom>
            <a:avLst/>
            <a:gdLst/>
            <a:ahLst/>
            <a:cxnLst/>
            <a:rect l="l" t="t" r="r" b="b"/>
            <a:pathLst>
              <a:path w="7273925" h="7272655" extrusionOk="0">
                <a:moveTo>
                  <a:pt x="7273809" y="0"/>
                </a:moveTo>
                <a:lnTo>
                  <a:pt x="5644561" y="0"/>
                </a:lnTo>
                <a:lnTo>
                  <a:pt x="5644561" y="2112050"/>
                </a:lnTo>
                <a:lnTo>
                  <a:pt x="2683876" y="2112050"/>
                </a:lnTo>
                <a:lnTo>
                  <a:pt x="2683876" y="3552080"/>
                </a:lnTo>
                <a:lnTo>
                  <a:pt x="12041" y="3552080"/>
                </a:lnTo>
                <a:lnTo>
                  <a:pt x="12041" y="5496115"/>
                </a:lnTo>
                <a:lnTo>
                  <a:pt x="0" y="5520125"/>
                </a:lnTo>
                <a:lnTo>
                  <a:pt x="2852373" y="5524093"/>
                </a:lnTo>
                <a:lnTo>
                  <a:pt x="2852373" y="7272155"/>
                </a:lnTo>
                <a:lnTo>
                  <a:pt x="7273809" y="7272155"/>
                </a:lnTo>
                <a:lnTo>
                  <a:pt x="7273809" y="0"/>
                </a:lnTo>
                <a:close/>
              </a:path>
            </a:pathLst>
          </a:custGeom>
          <a:solidFill>
            <a:srgbClr val="0543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1450" y="9142095"/>
            <a:ext cx="2654360" cy="2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"/>
          <p:cNvSpPr txBox="1"/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7300" y="-822066"/>
            <a:ext cx="5117460" cy="20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 txBox="1"/>
          <p:nvPr/>
        </p:nvSpPr>
        <p:spPr>
          <a:xfrm>
            <a:off x="1576040" y="1247775"/>
            <a:ext cx="17372359" cy="9047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4000" b="1" dirty="0"/>
              <a:t>Актуальность:</a:t>
            </a:r>
          </a:p>
          <a:p>
            <a:pPr algn="ctr"/>
            <a:endParaRPr lang="ru-RU" sz="4000" dirty="0"/>
          </a:p>
          <a:p>
            <a:r>
              <a:rPr lang="en-US" sz="3200" b="1" dirty="0" err="1"/>
              <a:t>Основн</a:t>
            </a:r>
            <a:r>
              <a:rPr lang="ru-RU" sz="3200" b="1" dirty="0" err="1"/>
              <a:t>ые</a:t>
            </a:r>
            <a:r>
              <a:rPr lang="en-US" sz="3200" b="1" dirty="0"/>
              <a:t> </a:t>
            </a:r>
            <a:r>
              <a:rPr lang="en-US" sz="3200" b="1" dirty="0" err="1"/>
              <a:t>проблем</a:t>
            </a:r>
            <a:r>
              <a:rPr lang="ru-RU" sz="3200" b="1" dirty="0"/>
              <a:t>ы</a:t>
            </a:r>
            <a:r>
              <a:rPr lang="en-US" sz="3200" b="1" dirty="0"/>
              <a:t>:</a:t>
            </a:r>
            <a:endParaRPr lang="ru-RU" sz="3200" b="1" dirty="0"/>
          </a:p>
          <a:p>
            <a:r>
              <a:rPr lang="en-US" sz="3200" dirty="0"/>
              <a:t>1. </a:t>
            </a:r>
            <a:r>
              <a:rPr lang="en-US" sz="3200" dirty="0" err="1"/>
              <a:t>Уведомления</a:t>
            </a:r>
            <a:r>
              <a:rPr lang="en-US" sz="3200" dirty="0"/>
              <a:t> </a:t>
            </a:r>
            <a:r>
              <a:rPr lang="en-US" sz="3200" dirty="0" err="1"/>
              <a:t>от</a:t>
            </a:r>
            <a:r>
              <a:rPr lang="en-US" sz="3200" dirty="0"/>
              <a:t> МЧС </a:t>
            </a:r>
            <a:r>
              <a:rPr lang="ru-RU" sz="3200" dirty="0"/>
              <a:t>приходят долго </a:t>
            </a:r>
          </a:p>
          <a:p>
            <a:r>
              <a:rPr lang="en-US" sz="3200" dirty="0"/>
              <a:t>2. </a:t>
            </a:r>
            <a:r>
              <a:rPr lang="en-US" sz="3200" dirty="0" err="1"/>
              <a:t>Поступает</a:t>
            </a:r>
            <a:r>
              <a:rPr lang="en-US" sz="3200" dirty="0"/>
              <a:t> </a:t>
            </a:r>
            <a:r>
              <a:rPr lang="en-US" sz="3200" dirty="0" err="1"/>
              <a:t>неактуальная</a:t>
            </a:r>
            <a:r>
              <a:rPr lang="en-US" sz="3200" dirty="0"/>
              <a:t> </a:t>
            </a:r>
            <a:r>
              <a:rPr lang="en-US" sz="3200" dirty="0" err="1"/>
              <a:t>информация</a:t>
            </a:r>
            <a:endParaRPr lang="ru-RU" sz="3200" dirty="0"/>
          </a:p>
          <a:p>
            <a:r>
              <a:rPr lang="en-US" sz="3200" dirty="0"/>
              <a:t>3. </a:t>
            </a:r>
            <a:r>
              <a:rPr lang="en-US" sz="3200" dirty="0" err="1"/>
              <a:t>Отсуствие</a:t>
            </a:r>
            <a:r>
              <a:rPr lang="en-US" sz="3200" dirty="0"/>
              <a:t> </a:t>
            </a:r>
            <a:r>
              <a:rPr lang="en-US" sz="3200" dirty="0" err="1"/>
              <a:t>информации</a:t>
            </a:r>
            <a:r>
              <a:rPr lang="en-US" sz="3200" dirty="0"/>
              <a:t> о </a:t>
            </a:r>
            <a:r>
              <a:rPr lang="en-US" sz="3200" dirty="0" err="1"/>
              <a:t>местонахождении</a:t>
            </a:r>
            <a:r>
              <a:rPr lang="ru-RU" sz="3200" dirty="0"/>
              <a:t> и ЧС в данной локации</a:t>
            </a:r>
          </a:p>
          <a:p>
            <a:r>
              <a:rPr lang="ru-RU" sz="3200" dirty="0"/>
              <a:t> </a:t>
            </a:r>
          </a:p>
          <a:p>
            <a:r>
              <a:rPr lang="en-US" sz="3200" b="1" dirty="0" err="1"/>
              <a:t>Что</a:t>
            </a:r>
            <a:r>
              <a:rPr lang="en-US" sz="3200" b="1" dirty="0"/>
              <a:t> </a:t>
            </a:r>
            <a:r>
              <a:rPr lang="en-US" sz="3200" b="1" dirty="0" err="1"/>
              <a:t>мы</a:t>
            </a:r>
            <a:r>
              <a:rPr lang="en-US" sz="3200" b="1" dirty="0"/>
              <a:t> </a:t>
            </a:r>
            <a:r>
              <a:rPr lang="en-US" sz="3200" b="1" dirty="0" err="1"/>
              <a:t>предлагаем</a:t>
            </a:r>
            <a:r>
              <a:rPr lang="en-US" sz="3200" b="1" dirty="0"/>
              <a:t>:</a:t>
            </a:r>
            <a:endParaRPr lang="ru-RU" sz="3200" b="1" dirty="0"/>
          </a:p>
          <a:p>
            <a:r>
              <a:rPr lang="en-US" sz="3200" dirty="0"/>
              <a:t>1. </a:t>
            </a:r>
            <a:r>
              <a:rPr lang="en-US" sz="3200" dirty="0" err="1"/>
              <a:t>Наше</a:t>
            </a:r>
            <a:r>
              <a:rPr lang="en-US" sz="3200" dirty="0"/>
              <a:t> </a:t>
            </a:r>
            <a:r>
              <a:rPr lang="en-US" sz="3200" dirty="0" err="1"/>
              <a:t>приложение</a:t>
            </a:r>
            <a:r>
              <a:rPr lang="en-US" sz="3200" dirty="0"/>
              <a:t> </a:t>
            </a:r>
            <a:r>
              <a:rPr lang="en-US" sz="3200" dirty="0" err="1"/>
              <a:t>позволит</a:t>
            </a:r>
            <a:r>
              <a:rPr lang="en-US" sz="3200" dirty="0"/>
              <a:t> </a:t>
            </a:r>
            <a:r>
              <a:rPr lang="en-US" sz="3200" dirty="0" err="1"/>
              <a:t>настроить</a:t>
            </a:r>
            <a:r>
              <a:rPr lang="en-US" sz="3200" dirty="0"/>
              <a:t> </a:t>
            </a:r>
            <a:r>
              <a:rPr lang="en-US" sz="3200" dirty="0" err="1"/>
              <a:t>геолокацию</a:t>
            </a:r>
            <a:r>
              <a:rPr lang="en-US" sz="3200" dirty="0"/>
              <a:t>.</a:t>
            </a:r>
            <a:endParaRPr lang="ru-RU" sz="3200" dirty="0"/>
          </a:p>
          <a:p>
            <a:r>
              <a:rPr lang="en-US" sz="3200" dirty="0"/>
              <a:t>2. </a:t>
            </a:r>
            <a:r>
              <a:rPr lang="en-US" sz="3200" dirty="0" err="1"/>
              <a:t>Уведомлять</a:t>
            </a:r>
            <a:r>
              <a:rPr lang="en-US" sz="3200" dirty="0"/>
              <a:t> </a:t>
            </a:r>
            <a:r>
              <a:rPr lang="en-US" sz="3200" dirty="0" err="1"/>
              <a:t>население</a:t>
            </a:r>
            <a:r>
              <a:rPr lang="en-US" sz="3200" dirty="0"/>
              <a:t> </a:t>
            </a:r>
            <a:r>
              <a:rPr lang="en-US" sz="3200" dirty="0" err="1"/>
              <a:t>об</a:t>
            </a:r>
            <a:r>
              <a:rPr lang="en-US" sz="3200" dirty="0"/>
              <a:t> </a:t>
            </a:r>
            <a:r>
              <a:rPr lang="en-US" sz="3200" dirty="0" err="1"/>
              <a:t>опасностях</a:t>
            </a:r>
            <a:r>
              <a:rPr lang="en-US" sz="3200" dirty="0"/>
              <a:t> </a:t>
            </a:r>
            <a:r>
              <a:rPr lang="en-US" sz="3200" dirty="0" err="1"/>
              <a:t>не</a:t>
            </a:r>
            <a:r>
              <a:rPr lang="en-US" sz="3200" dirty="0"/>
              <a:t> </a:t>
            </a:r>
            <a:r>
              <a:rPr lang="en-US" sz="3200" dirty="0" err="1"/>
              <a:t>только</a:t>
            </a:r>
            <a:r>
              <a:rPr lang="en-US" sz="3200" dirty="0"/>
              <a:t> о </a:t>
            </a:r>
            <a:r>
              <a:rPr lang="en-US" sz="3200" dirty="0" err="1"/>
              <a:t>фактах</a:t>
            </a:r>
            <a:r>
              <a:rPr lang="en-US" sz="3200" dirty="0"/>
              <a:t> </a:t>
            </a:r>
            <a:r>
              <a:rPr lang="en-US" sz="3200" dirty="0" err="1"/>
              <a:t>природного</a:t>
            </a:r>
            <a:r>
              <a:rPr lang="en-US" sz="3200" dirty="0"/>
              <a:t> </a:t>
            </a:r>
            <a:r>
              <a:rPr lang="en-US" sz="3200" dirty="0" err="1"/>
              <a:t>характера</a:t>
            </a:r>
            <a:r>
              <a:rPr lang="en-US" sz="3200" dirty="0"/>
              <a:t>, </a:t>
            </a:r>
            <a:r>
              <a:rPr lang="en-US" sz="3200" dirty="0" err="1"/>
              <a:t>но</a:t>
            </a:r>
            <a:r>
              <a:rPr lang="en-US" sz="3200" dirty="0"/>
              <a:t> и о </a:t>
            </a:r>
            <a:r>
              <a:rPr lang="en-US" sz="3200" dirty="0" err="1"/>
              <a:t>возможных</a:t>
            </a:r>
            <a:r>
              <a:rPr lang="en-US" sz="3200" dirty="0"/>
              <a:t> </a:t>
            </a:r>
            <a:r>
              <a:rPr lang="en-US" sz="3200" dirty="0" err="1"/>
              <a:t>опасностях</a:t>
            </a:r>
            <a:r>
              <a:rPr lang="en-US" sz="3200" dirty="0"/>
              <a:t>. </a:t>
            </a:r>
            <a:r>
              <a:rPr lang="en-US" sz="3200" dirty="0" err="1"/>
              <a:t>Допустим</a:t>
            </a:r>
            <a:r>
              <a:rPr lang="en-US" sz="3200" dirty="0"/>
              <a:t> </a:t>
            </a:r>
            <a:r>
              <a:rPr lang="en-US" sz="3200" dirty="0" err="1"/>
              <a:t>камнепады</a:t>
            </a:r>
            <a:r>
              <a:rPr lang="en-US" sz="3200" dirty="0"/>
              <a:t>, </a:t>
            </a:r>
            <a:r>
              <a:rPr lang="en-US" sz="3200" dirty="0" err="1"/>
              <a:t>лавины</a:t>
            </a:r>
            <a:r>
              <a:rPr lang="en-US" sz="3200" dirty="0"/>
              <a:t> </a:t>
            </a:r>
            <a:r>
              <a:rPr lang="ru-RU" sz="3200" dirty="0"/>
              <a:t>и </a:t>
            </a:r>
            <a:r>
              <a:rPr lang="ru-RU" sz="3200" dirty="0" err="1"/>
              <a:t>тд</a:t>
            </a:r>
            <a:r>
              <a:rPr lang="en-US" sz="3200" dirty="0"/>
              <a:t>.</a:t>
            </a:r>
            <a:endParaRPr lang="ru-RU" sz="3200" dirty="0"/>
          </a:p>
          <a:p>
            <a:r>
              <a:rPr lang="en-US" sz="3200" dirty="0"/>
              <a:t>3. </a:t>
            </a:r>
            <a:r>
              <a:rPr lang="en-US" sz="3200" dirty="0" err="1"/>
              <a:t>Предупреждения</a:t>
            </a:r>
            <a:r>
              <a:rPr lang="en-US" sz="3200" dirty="0"/>
              <a:t> о </a:t>
            </a:r>
            <a:r>
              <a:rPr lang="en-US" sz="3200" dirty="0" err="1"/>
              <a:t>опасностях</a:t>
            </a:r>
            <a:r>
              <a:rPr lang="en-US" sz="3200" dirty="0"/>
              <a:t> </a:t>
            </a:r>
            <a:r>
              <a:rPr lang="en-US" sz="3200" dirty="0" err="1"/>
              <a:t>нахождения</a:t>
            </a:r>
            <a:r>
              <a:rPr lang="en-US" sz="3200" dirty="0"/>
              <a:t> </a:t>
            </a:r>
            <a:r>
              <a:rPr lang="en-US" sz="3200" dirty="0" err="1"/>
              <a:t>на</a:t>
            </a:r>
            <a:r>
              <a:rPr lang="en-US" sz="3200" dirty="0"/>
              <a:t> </a:t>
            </a:r>
            <a:r>
              <a:rPr lang="en-US" sz="3200" dirty="0" err="1"/>
              <a:t>данной</a:t>
            </a:r>
            <a:r>
              <a:rPr lang="en-US" sz="3200" dirty="0"/>
              <a:t> </a:t>
            </a:r>
            <a:r>
              <a:rPr lang="en-US" sz="3200" dirty="0" err="1"/>
              <a:t>территории</a:t>
            </a:r>
            <a:r>
              <a:rPr lang="en-US" sz="3200" dirty="0"/>
              <a:t>/</a:t>
            </a:r>
            <a:r>
              <a:rPr lang="en-US" sz="3200" dirty="0" err="1"/>
              <a:t>локации</a:t>
            </a:r>
            <a:r>
              <a:rPr lang="en-US" sz="3200" dirty="0"/>
              <a:t>.(</a:t>
            </a:r>
            <a:r>
              <a:rPr lang="en-US" sz="3200" dirty="0" err="1"/>
              <a:t>лес</a:t>
            </a:r>
            <a:r>
              <a:rPr lang="en-US" sz="3200" dirty="0"/>
              <a:t>, </a:t>
            </a:r>
            <a:r>
              <a:rPr lang="en-US" sz="3200" dirty="0" err="1"/>
              <a:t>фауна</a:t>
            </a:r>
            <a:r>
              <a:rPr lang="en-US" sz="3200" dirty="0"/>
              <a:t>, </a:t>
            </a:r>
            <a:r>
              <a:rPr lang="en-US" sz="3200" dirty="0" err="1"/>
              <a:t>флора</a:t>
            </a:r>
            <a:r>
              <a:rPr lang="en-US" sz="3200" dirty="0"/>
              <a:t>, </a:t>
            </a:r>
            <a:r>
              <a:rPr lang="en-US" sz="3200" dirty="0" err="1"/>
              <a:t>температора</a:t>
            </a:r>
            <a:r>
              <a:rPr lang="en-US" sz="3200" dirty="0"/>
              <a:t>, </a:t>
            </a:r>
            <a:r>
              <a:rPr lang="en-US" sz="3200" dirty="0" err="1"/>
              <a:t>влажность</a:t>
            </a:r>
            <a:r>
              <a:rPr lang="en-US" sz="3200" dirty="0"/>
              <a:t> и </a:t>
            </a:r>
            <a:r>
              <a:rPr lang="en-US" sz="3200" dirty="0" err="1"/>
              <a:t>тд</a:t>
            </a:r>
            <a:r>
              <a:rPr lang="en-US" sz="3200" dirty="0"/>
              <a:t>)</a:t>
            </a:r>
            <a:endParaRPr lang="ru-RU" sz="3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 txBox="1"/>
          <p:nvPr/>
        </p:nvSpPr>
        <p:spPr>
          <a:xfrm>
            <a:off x="4870450" y="664950"/>
            <a:ext cx="9448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chemeClr val="tx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Перспективы</a:t>
            </a:r>
            <a:r>
              <a:rPr lang="ru-RU" sz="48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коммерциализации</a:t>
            </a:r>
            <a:endParaRPr sz="48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15345214" y="6551295"/>
            <a:ext cx="4758886" cy="4758055"/>
          </a:xfrm>
          <a:custGeom>
            <a:avLst/>
            <a:gdLst/>
            <a:ahLst/>
            <a:cxnLst/>
            <a:rect l="l" t="t" r="r" b="b"/>
            <a:pathLst>
              <a:path w="7273925" h="7272655" extrusionOk="0">
                <a:moveTo>
                  <a:pt x="7273809" y="0"/>
                </a:moveTo>
                <a:lnTo>
                  <a:pt x="5644561" y="0"/>
                </a:lnTo>
                <a:lnTo>
                  <a:pt x="5644561" y="2112050"/>
                </a:lnTo>
                <a:lnTo>
                  <a:pt x="2683876" y="2112050"/>
                </a:lnTo>
                <a:lnTo>
                  <a:pt x="2683876" y="3552080"/>
                </a:lnTo>
                <a:lnTo>
                  <a:pt x="12041" y="3552080"/>
                </a:lnTo>
                <a:lnTo>
                  <a:pt x="12041" y="5496115"/>
                </a:lnTo>
                <a:lnTo>
                  <a:pt x="0" y="5520125"/>
                </a:lnTo>
                <a:lnTo>
                  <a:pt x="2852373" y="5524093"/>
                </a:lnTo>
                <a:lnTo>
                  <a:pt x="2852373" y="7272155"/>
                </a:lnTo>
                <a:lnTo>
                  <a:pt x="7273809" y="7272155"/>
                </a:lnTo>
                <a:lnTo>
                  <a:pt x="7273809" y="0"/>
                </a:lnTo>
                <a:close/>
              </a:path>
            </a:pathLst>
          </a:custGeom>
          <a:solidFill>
            <a:srgbClr val="0543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1450" y="9142095"/>
            <a:ext cx="2654360" cy="2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6"/>
          <p:cNvSpPr txBox="1"/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7300" y="-822066"/>
            <a:ext cx="5117460" cy="20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6"/>
          <p:cNvSpPr txBox="1"/>
          <p:nvPr/>
        </p:nvSpPr>
        <p:spPr>
          <a:xfrm>
            <a:off x="1225550" y="3690620"/>
            <a:ext cx="8712835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 txBox="1"/>
          <p:nvPr/>
        </p:nvSpPr>
        <p:spPr>
          <a:xfrm>
            <a:off x="2939626" y="2185776"/>
            <a:ext cx="13997517" cy="800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3200" b="1" dirty="0"/>
              <a:t>Рекламные партнерства:</a:t>
            </a:r>
            <a:r>
              <a:rPr lang="ru-RU" sz="3200" dirty="0"/>
              <a:t> Сотрудничество с метеорологическими службами, организациями по безопасности и другими сторонами для размещения рекламы и спонсорских материалов в приложении.</a:t>
            </a:r>
          </a:p>
          <a:p>
            <a:endParaRPr lang="ru-RU" sz="3200" dirty="0"/>
          </a:p>
          <a:p>
            <a:r>
              <a:rPr lang="ru-RU" sz="3200" b="1" dirty="0"/>
              <a:t>Сотрудничество с правительственными органами:</a:t>
            </a:r>
            <a:r>
              <a:rPr lang="ru-RU" sz="3200" dirty="0"/>
              <a:t> Возможность получать финансовую поддержку и контракты с правительственными органами за предоставление услуг по предупреждению и информированию населения.</a:t>
            </a:r>
          </a:p>
          <a:p>
            <a:endParaRPr lang="ru-RU" sz="3200" dirty="0"/>
          </a:p>
          <a:p>
            <a:r>
              <a:rPr lang="ru-RU" sz="3200" b="1" dirty="0"/>
              <a:t>Интеграция с умными устройствами:</a:t>
            </a:r>
            <a:r>
              <a:rPr lang="ru-RU" sz="3200" dirty="0"/>
              <a:t> Сотрудничество с производителями умных устройств для предустановки приложения на их устройства.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/>
        </p:nvSpPr>
        <p:spPr>
          <a:xfrm>
            <a:off x="4906010" y="581660"/>
            <a:ext cx="1143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План реализации стартап-проекта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15345214" y="6551295"/>
            <a:ext cx="4758886" cy="4758055"/>
          </a:xfrm>
          <a:custGeom>
            <a:avLst/>
            <a:gdLst/>
            <a:ahLst/>
            <a:cxnLst/>
            <a:rect l="l" t="t" r="r" b="b"/>
            <a:pathLst>
              <a:path w="7273925" h="7272655" extrusionOk="0">
                <a:moveTo>
                  <a:pt x="7273809" y="0"/>
                </a:moveTo>
                <a:lnTo>
                  <a:pt x="5644561" y="0"/>
                </a:lnTo>
                <a:lnTo>
                  <a:pt x="5644561" y="2112050"/>
                </a:lnTo>
                <a:lnTo>
                  <a:pt x="2683876" y="2112050"/>
                </a:lnTo>
                <a:lnTo>
                  <a:pt x="2683876" y="3552080"/>
                </a:lnTo>
                <a:lnTo>
                  <a:pt x="12041" y="3552080"/>
                </a:lnTo>
                <a:lnTo>
                  <a:pt x="12041" y="5496115"/>
                </a:lnTo>
                <a:lnTo>
                  <a:pt x="0" y="5520125"/>
                </a:lnTo>
                <a:lnTo>
                  <a:pt x="2852373" y="5524093"/>
                </a:lnTo>
                <a:lnTo>
                  <a:pt x="2852373" y="7272155"/>
                </a:lnTo>
                <a:lnTo>
                  <a:pt x="7273809" y="7272155"/>
                </a:lnTo>
                <a:lnTo>
                  <a:pt x="7273809" y="0"/>
                </a:lnTo>
                <a:close/>
              </a:path>
            </a:pathLst>
          </a:custGeom>
          <a:solidFill>
            <a:srgbClr val="0543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1450" y="9142095"/>
            <a:ext cx="2654360" cy="2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7"/>
          <p:cNvSpPr txBox="1"/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7300" y="-822066"/>
            <a:ext cx="5117460" cy="20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7"/>
          <p:cNvSpPr txBox="1"/>
          <p:nvPr/>
        </p:nvSpPr>
        <p:spPr>
          <a:xfrm>
            <a:off x="1225550" y="3690620"/>
            <a:ext cx="8712835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10024549" y="3690620"/>
            <a:ext cx="8712835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618714"/>
              </p:ext>
            </p:extLst>
          </p:nvPr>
        </p:nvGraphicFramePr>
        <p:xfrm>
          <a:off x="1094332" y="2679869"/>
          <a:ext cx="17643052" cy="4841071"/>
        </p:xfrm>
        <a:graphic>
          <a:graphicData uri="http://schemas.openxmlformats.org/drawingml/2006/table">
            <a:tbl>
              <a:tblPr firstRow="1" firstCol="1" bandRow="1">
                <a:tableStyleId>{698C517E-8508-4834-9DA4-5478FDD77764}</a:tableStyleId>
              </a:tblPr>
              <a:tblGrid>
                <a:gridCol w="1061039">
                  <a:extLst>
                    <a:ext uri="{9D8B030D-6E8A-4147-A177-3AD203B41FA5}">
                      <a16:colId xmlns:a16="http://schemas.microsoft.com/office/drawing/2014/main" val="295544356"/>
                    </a:ext>
                  </a:extLst>
                </a:gridCol>
                <a:gridCol w="7759543">
                  <a:extLst>
                    <a:ext uri="{9D8B030D-6E8A-4147-A177-3AD203B41FA5}">
                      <a16:colId xmlns:a16="http://schemas.microsoft.com/office/drawing/2014/main" val="816658393"/>
                    </a:ext>
                  </a:extLst>
                </a:gridCol>
                <a:gridCol w="4819980">
                  <a:extLst>
                    <a:ext uri="{9D8B030D-6E8A-4147-A177-3AD203B41FA5}">
                      <a16:colId xmlns:a16="http://schemas.microsoft.com/office/drawing/2014/main" val="2397434265"/>
                    </a:ext>
                  </a:extLst>
                </a:gridCol>
                <a:gridCol w="4002490">
                  <a:extLst>
                    <a:ext uri="{9D8B030D-6E8A-4147-A177-3AD203B41FA5}">
                      <a16:colId xmlns:a16="http://schemas.microsoft.com/office/drawing/2014/main" val="837703846"/>
                    </a:ext>
                  </a:extLst>
                </a:gridCol>
              </a:tblGrid>
              <a:tr h="14816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360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работ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600" b="1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600" b="1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600" b="1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358665"/>
                  </a:ext>
                </a:extLst>
              </a:tr>
              <a:tr h="1164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Начало разработки проекта</a:t>
                      </a:r>
                      <a:endParaRPr lang="ru-RU" sz="3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09:09:2023 - 20:09:2022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Лидер проекта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5982527"/>
                  </a:ext>
                </a:extLst>
              </a:tr>
              <a:tr h="1030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endParaRPr lang="ru-RU" sz="3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11:9:2023 – 20:02:2023</a:t>
                      </a:r>
                      <a:endParaRPr lang="ru-RU" sz="3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Разработчик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6929884"/>
                  </a:ext>
                </a:extLst>
              </a:tr>
              <a:tr h="1164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Тестирование и отладка</a:t>
                      </a:r>
                      <a:endParaRPr lang="ru-RU" sz="3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1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10:02:2023-24:02:2023</a:t>
                      </a:r>
                      <a:endParaRPr lang="ru-RU" sz="36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Редактор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59086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 txBox="1"/>
          <p:nvPr/>
        </p:nvSpPr>
        <p:spPr>
          <a:xfrm>
            <a:off x="6387676" y="836683"/>
            <a:ext cx="7101417" cy="129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Целевая аудитория</a:t>
            </a:r>
            <a:endParaRPr sz="4800" b="1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2" name="Google Shape;132;p8"/>
          <p:cNvSpPr/>
          <p:nvPr/>
        </p:nvSpPr>
        <p:spPr>
          <a:xfrm>
            <a:off x="15345214" y="6551295"/>
            <a:ext cx="4758886" cy="4758055"/>
          </a:xfrm>
          <a:custGeom>
            <a:avLst/>
            <a:gdLst/>
            <a:ahLst/>
            <a:cxnLst/>
            <a:rect l="l" t="t" r="r" b="b"/>
            <a:pathLst>
              <a:path w="7273925" h="7272655" extrusionOk="0">
                <a:moveTo>
                  <a:pt x="7273809" y="0"/>
                </a:moveTo>
                <a:lnTo>
                  <a:pt x="5644561" y="0"/>
                </a:lnTo>
                <a:lnTo>
                  <a:pt x="5644561" y="2112050"/>
                </a:lnTo>
                <a:lnTo>
                  <a:pt x="2683876" y="2112050"/>
                </a:lnTo>
                <a:lnTo>
                  <a:pt x="2683876" y="3552080"/>
                </a:lnTo>
                <a:lnTo>
                  <a:pt x="12041" y="3552080"/>
                </a:lnTo>
                <a:lnTo>
                  <a:pt x="12041" y="5496115"/>
                </a:lnTo>
                <a:lnTo>
                  <a:pt x="0" y="5520125"/>
                </a:lnTo>
                <a:lnTo>
                  <a:pt x="2852373" y="5524093"/>
                </a:lnTo>
                <a:lnTo>
                  <a:pt x="2852373" y="7272155"/>
                </a:lnTo>
                <a:lnTo>
                  <a:pt x="7273809" y="7272155"/>
                </a:lnTo>
                <a:lnTo>
                  <a:pt x="7273809" y="0"/>
                </a:lnTo>
                <a:close/>
              </a:path>
            </a:pathLst>
          </a:custGeom>
          <a:solidFill>
            <a:srgbClr val="0543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1450" y="9142095"/>
            <a:ext cx="2654360" cy="2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8"/>
          <p:cNvSpPr txBox="1"/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7300" y="-822066"/>
            <a:ext cx="5117460" cy="20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 txBox="1"/>
          <p:nvPr/>
        </p:nvSpPr>
        <p:spPr>
          <a:xfrm>
            <a:off x="1225550" y="3690620"/>
            <a:ext cx="8712835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540933" y="1863990"/>
            <a:ext cx="15729807" cy="7427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3200" b="1" dirty="0"/>
              <a:t>Жители крупных городов:</a:t>
            </a:r>
            <a:r>
              <a:rPr lang="ru-RU" sz="3200" dirty="0"/>
              <a:t> Люди, проживающие в мегаполисах, где могут возникнуть различные природные бедствия, такие как землетрясения, наводнения или стихийные бедствия.</a:t>
            </a:r>
          </a:p>
          <a:p>
            <a:endParaRPr lang="ru-RU" sz="3200" dirty="0"/>
          </a:p>
          <a:p>
            <a:r>
              <a:rPr lang="ru-RU" sz="3200" b="1" dirty="0"/>
              <a:t>Жители прибрежных и пляжных районов:</a:t>
            </a:r>
            <a:r>
              <a:rPr lang="ru-RU" sz="3200" dirty="0"/>
              <a:t> Люди, населяющие прибрежные зоны, где существует риск цунами и других морских бедствий.</a:t>
            </a:r>
          </a:p>
          <a:p>
            <a:endParaRPr lang="ru-RU" sz="3200" dirty="0"/>
          </a:p>
          <a:p>
            <a:r>
              <a:rPr lang="ru-RU" sz="3200" b="1" dirty="0"/>
              <a:t>Сельские жители:</a:t>
            </a:r>
            <a:r>
              <a:rPr lang="ru-RU" sz="3200" dirty="0"/>
              <a:t> Люди, проживающие в сельских и сельскохозяйственных районах, где могут возникать пожары, засухи и другие природные катастрофы.</a:t>
            </a:r>
          </a:p>
          <a:p>
            <a:endParaRPr lang="ru-RU" sz="3200" dirty="0"/>
          </a:p>
          <a:p>
            <a:r>
              <a:rPr lang="ru-RU" sz="3200" b="1" dirty="0"/>
              <a:t>Путешественники и туристы:</a:t>
            </a:r>
            <a:r>
              <a:rPr lang="ru-RU" sz="3200" dirty="0"/>
              <a:t> Туристы, находящиеся в отпуске или в поездках, могут использовать приложение для получения информации о местных опасностях.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/>
          <p:nvPr/>
        </p:nvSpPr>
        <p:spPr>
          <a:xfrm>
            <a:off x="6851651" y="212854"/>
            <a:ext cx="540808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Команда проекта</a:t>
            </a:r>
            <a:endParaRPr sz="4800" b="1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15345214" y="6551295"/>
            <a:ext cx="4758886" cy="4758055"/>
          </a:xfrm>
          <a:custGeom>
            <a:avLst/>
            <a:gdLst/>
            <a:ahLst/>
            <a:cxnLst/>
            <a:rect l="l" t="t" r="r" b="b"/>
            <a:pathLst>
              <a:path w="7273925" h="7272655" extrusionOk="0">
                <a:moveTo>
                  <a:pt x="7273809" y="0"/>
                </a:moveTo>
                <a:lnTo>
                  <a:pt x="5644561" y="0"/>
                </a:lnTo>
                <a:lnTo>
                  <a:pt x="5644561" y="2112050"/>
                </a:lnTo>
                <a:lnTo>
                  <a:pt x="2683876" y="2112050"/>
                </a:lnTo>
                <a:lnTo>
                  <a:pt x="2683876" y="3552080"/>
                </a:lnTo>
                <a:lnTo>
                  <a:pt x="12041" y="3552080"/>
                </a:lnTo>
                <a:lnTo>
                  <a:pt x="12041" y="5496115"/>
                </a:lnTo>
                <a:lnTo>
                  <a:pt x="0" y="5520125"/>
                </a:lnTo>
                <a:lnTo>
                  <a:pt x="2852373" y="5524093"/>
                </a:lnTo>
                <a:lnTo>
                  <a:pt x="2852373" y="7272155"/>
                </a:lnTo>
                <a:lnTo>
                  <a:pt x="7273809" y="7272155"/>
                </a:lnTo>
                <a:lnTo>
                  <a:pt x="7273809" y="0"/>
                </a:lnTo>
                <a:close/>
              </a:path>
            </a:pathLst>
          </a:custGeom>
          <a:solidFill>
            <a:srgbClr val="0543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1450" y="9142095"/>
            <a:ext cx="2654360" cy="2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9"/>
          <p:cNvSpPr txBox="1"/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7300" y="-822066"/>
            <a:ext cx="5117460" cy="20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9"/>
          <p:cNvSpPr txBox="1"/>
          <p:nvPr/>
        </p:nvSpPr>
        <p:spPr>
          <a:xfrm>
            <a:off x="1209415" y="3933280"/>
            <a:ext cx="3909060" cy="1328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dk1"/>
                </a:solidFill>
                <a:latin typeface="Times New Roman"/>
                <a:ea typeface="Calibri"/>
                <a:cs typeface="Times New Roman"/>
                <a:sym typeface="Times New Roman"/>
              </a:rPr>
              <a:t>Кадиев Магомед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i="1" dirty="0">
                <a:solidFill>
                  <a:schemeClr val="dk1"/>
                </a:solidFill>
                <a:latin typeface="Times New Roman"/>
                <a:ea typeface="Calibri"/>
                <a:cs typeface="Times New Roman"/>
                <a:sym typeface="Times New Roman"/>
              </a:rPr>
              <a:t> Разработчик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 txBox="1"/>
          <p:nvPr/>
        </p:nvSpPr>
        <p:spPr>
          <a:xfrm>
            <a:off x="4630721" y="4137023"/>
            <a:ext cx="395478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0249" y="3911057"/>
            <a:ext cx="63126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Исмаилов </a:t>
            </a:r>
            <a:r>
              <a:rPr lang="ru-RU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Абулкадыр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Редактор и Дизайнер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93853" y="3971808"/>
            <a:ext cx="39082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Омаров Рашид</a:t>
            </a:r>
          </a:p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Лидер </a:t>
            </a:r>
          </a:p>
          <a:p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4" y="9218629"/>
            <a:ext cx="68954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Куратор проекта</a:t>
            </a:r>
          </a:p>
          <a:p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>
            <a:stCxn id="149" idx="1"/>
            <a:endCxn id="149" idx="3"/>
          </p:cNvCxnSpPr>
          <p:nvPr/>
        </p:nvCxnSpPr>
        <p:spPr>
          <a:xfrm>
            <a:off x="1209415" y="4597490"/>
            <a:ext cx="3909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cxnSpLocks/>
          </p:cNvCxnSpPr>
          <p:nvPr/>
        </p:nvCxnSpPr>
        <p:spPr>
          <a:xfrm>
            <a:off x="7208862" y="4600022"/>
            <a:ext cx="39468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cxnSpLocks/>
          </p:cNvCxnSpPr>
          <p:nvPr/>
        </p:nvCxnSpPr>
        <p:spPr>
          <a:xfrm>
            <a:off x="14265095" y="4776466"/>
            <a:ext cx="29243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851651" y="9921240"/>
            <a:ext cx="4761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10"/>
          <p:cNvGrpSpPr/>
          <p:nvPr/>
        </p:nvGrpSpPr>
        <p:grpSpPr>
          <a:xfrm>
            <a:off x="11587065" y="1068029"/>
            <a:ext cx="8517143" cy="7313043"/>
            <a:chOff x="11587065" y="1068029"/>
            <a:chExt cx="8517143" cy="7313043"/>
          </a:xfrm>
        </p:grpSpPr>
        <p:sp>
          <p:nvSpPr>
            <p:cNvPr id="156" name="Google Shape;156;p10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 extrusionOk="0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0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 extrusionOk="0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noFill/>
            <a:ln w="418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10"/>
          <p:cNvSpPr/>
          <p:nvPr/>
        </p:nvSpPr>
        <p:spPr>
          <a:xfrm>
            <a:off x="16658265" y="882495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 extrusionOk="0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650" y="1060726"/>
            <a:ext cx="16002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0"/>
          <p:cNvSpPr txBox="1"/>
          <p:nvPr/>
        </p:nvSpPr>
        <p:spPr>
          <a:xfrm>
            <a:off x="1136649" y="5108308"/>
            <a:ext cx="11427883" cy="391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Спасибо за внимание!</a:t>
            </a:r>
            <a:endParaRPr sz="88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66653" y="2403150"/>
            <a:ext cx="2945577" cy="138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71650" y="5140734"/>
            <a:ext cx="4633221" cy="5202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0"/>
          <p:cNvSpPr txBox="1"/>
          <p:nvPr/>
        </p:nvSpPr>
        <p:spPr>
          <a:xfrm>
            <a:off x="14812230" y="5790767"/>
            <a:ext cx="4419600" cy="519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ДГУ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17860230" y="9267982"/>
            <a:ext cx="1371600" cy="585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2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216150" y="9440157"/>
            <a:ext cx="5117460" cy="2069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573</Words>
  <Application>Microsoft Office PowerPoint</Application>
  <PresentationFormat>Произвольный</PresentationFormat>
  <Paragraphs>94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Times New Roman</vt:lpstr>
      <vt:lpstr>Calibri Light</vt:lpstr>
      <vt:lpstr>Calibri</vt:lpstr>
      <vt:lpstr>Arial Narrow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 Gusev</dc:creator>
  <cp:lastModifiedBy>Рашид Омаров</cp:lastModifiedBy>
  <cp:revision>12</cp:revision>
  <dcterms:created xsi:type="dcterms:W3CDTF">2022-06-08T08:32:52Z</dcterms:created>
  <dcterms:modified xsi:type="dcterms:W3CDTF">2023-09-09T00:54:15Z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