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883" r:id="rId1"/>
  </p:sldMasterIdLst>
  <p:notesMasterIdLst>
    <p:notesMasterId r:id="rId18"/>
  </p:notesMasterIdLst>
  <p:sldIdLst>
    <p:sldId id="256" r:id="rId2"/>
    <p:sldId id="257" r:id="rId3"/>
    <p:sldId id="258" r:id="rId4"/>
    <p:sldId id="260" r:id="rId5"/>
    <p:sldId id="262" r:id="rId6"/>
    <p:sldId id="273" r:id="rId7"/>
    <p:sldId id="259" r:id="rId8"/>
    <p:sldId id="263" r:id="rId9"/>
    <p:sldId id="274" r:id="rId10"/>
    <p:sldId id="264" r:id="rId11"/>
    <p:sldId id="265" r:id="rId12"/>
    <p:sldId id="277" r:id="rId13"/>
    <p:sldId id="278" r:id="rId14"/>
    <p:sldId id="279" r:id="rId15"/>
    <p:sldId id="280" r:id="rId16"/>
    <p:sldId id="270" r:id="rId17"/>
  </p:sldIdLst>
  <p:sldSz cx="9906000" cy="6858000" type="A4"/>
  <p:notesSz cx="6797675" cy="9926638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libri Light" panose="020F0302020204030204" pitchFamily="34" charset="0"/>
      <p:regular r:id="rId23"/>
      <p:italic r:id="rId24"/>
    </p:embeddedFont>
    <p:embeddedFont>
      <p:font typeface="Montserrat" panose="00000500000000000000" pitchFamily="2" charset="-52"/>
      <p:regular r:id="rId25"/>
      <p:bold r:id="rId26"/>
      <p:italic r:id="rId27"/>
      <p:boldItalic r:id="rId28"/>
    </p:embeddedFont>
    <p:embeddedFont>
      <p:font typeface="Montserrat ExtraLight" panose="00000300000000000000" pitchFamily="2" charset="-52"/>
      <p:regular r:id="rId29"/>
      <p:bold r:id="rId30"/>
      <p:italic r:id="rId31"/>
      <p:boldItalic r:id="rId32"/>
    </p:embeddedFont>
    <p:embeddedFont>
      <p:font typeface="Montserrat SemiBold" panose="00000700000000000000" pitchFamily="2" charset="-52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0" roundtripDataSignature="AMtx7migIhzLoDWnPEtIfs4+GmcntbCjI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" initials="П" lastIdx="1" clrIdx="0">
    <p:extLst>
      <p:ext uri="{19B8F6BF-5375-455C-9EA6-DF929625EA0E}">
        <p15:presenceInfo xmlns:p15="http://schemas.microsoft.com/office/powerpoint/2012/main" userId="Пользователь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18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ED12A89-8419-4778-AED9-E849B1E11A95}">
  <a:tblStyle styleId="{8ED12A89-8419-4778-AED9-E849B1E11A95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DF0F2"/>
          </a:solidFill>
        </a:fill>
      </a:tcStyle>
    </a:wholeTbl>
    <a:band1H>
      <a:tcTxStyle/>
      <a:tcStyle>
        <a:tcBdr/>
        <a:fill>
          <a:solidFill>
            <a:srgbClr val="D9DFE4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9DFE4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DDADE2A-A1CA-460E-ADFA-F1291494B2C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6D96006-A201-4838-8258-82B04137BCEE}" styleName="Table_2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613FDB3-1ACC-4B79-B4C7-DDCFB85D7E2F}" styleName="Table_3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256" autoAdjust="0"/>
  </p:normalViewPr>
  <p:slideViewPr>
    <p:cSldViewPr snapToGrid="0">
      <p:cViewPr varScale="1">
        <p:scale>
          <a:sx n="82" d="100"/>
          <a:sy n="82" d="100"/>
        </p:scale>
        <p:origin x="1277" y="67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50" Type="http://customschemas.google.com/relationships/presentationmetadata" Target="meta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8" Type="http://schemas.openxmlformats.org/officeDocument/2006/relationships/slide" Target="slides/slide7.xml"/><Relationship Id="rId51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font" Target="fonts/font15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СФЕРЫ</a:t>
            </a:r>
            <a:r>
              <a:rPr lang="ru-RU" baseline="0" dirty="0"/>
              <a:t> ИСПОЛЬЗОВАНИЯ БАС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727627807803965"/>
          <c:y val="7.3823031488225846E-2"/>
          <c:w val="0.55737389370233414"/>
          <c:h val="0.680798639094446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7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E77-4D30-88BE-103EDEA0090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E77-4D30-88BE-103EDEA0090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ED4-48A8-A009-352CBC186AF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5ED4-48A8-A009-352CBC186AF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E77-4D30-88BE-103EDEA0090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DE77-4D30-88BE-103EDEA00908}"/>
              </c:ext>
            </c:extLst>
          </c:dPt>
          <c:dPt>
            <c:idx val="6"/>
            <c:bubble3D val="0"/>
            <c:explosion val="6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DE77-4D30-88BE-103EDEA00908}"/>
              </c:ext>
            </c:extLst>
          </c:dPt>
          <c:cat>
            <c:strRef>
              <c:f>Лист1!$A$2:$A$8</c:f>
              <c:strCache>
                <c:ptCount val="7"/>
                <c:pt idx="0">
                  <c:v>Фото и видеосъемка</c:v>
                </c:pt>
                <c:pt idx="1">
                  <c:v>Недвижимость</c:v>
                </c:pt>
                <c:pt idx="2">
                  <c:v>Комунальные предприятия</c:v>
                </c:pt>
                <c:pt idx="3">
                  <c:v>Строительство</c:v>
                </c:pt>
                <c:pt idx="4">
                  <c:v>Сельское хозяйство</c:v>
                </c:pt>
                <c:pt idx="5">
                  <c:v>Образование</c:v>
                </c:pt>
                <c:pt idx="6">
                  <c:v>Другое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42</c:v>
                </c:pt>
                <c:pt idx="1">
                  <c:v>19.5</c:v>
                </c:pt>
                <c:pt idx="2">
                  <c:v>10</c:v>
                </c:pt>
                <c:pt idx="3">
                  <c:v>9</c:v>
                </c:pt>
                <c:pt idx="4">
                  <c:v>9</c:v>
                </c:pt>
                <c:pt idx="5">
                  <c:v>2.5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D4-48A8-A009-352CBC186A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4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6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76C82A-7BF4-4D06-8D1F-E31D523327C7}" type="doc">
      <dgm:prSet loTypeId="urn:microsoft.com/office/officeart/2005/8/layout/vList5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5B15C0F-CFBC-435C-8E66-8B7D422D6D5E}">
      <dgm:prSet phldrT="[Текст]"/>
      <dgm:spPr>
        <a:solidFill>
          <a:schemeClr val="accent3"/>
        </a:solidFill>
      </dgm:spPr>
      <dgm:t>
        <a:bodyPr/>
        <a:lstStyle/>
        <a:p>
          <a:pPr>
            <a:lnSpc>
              <a:spcPct val="100000"/>
            </a:lnSpc>
          </a:pPr>
          <a:r>
            <a:rPr lang="ru-RU" dirty="0"/>
            <a:t>1.Ключевые партнеры</a:t>
          </a:r>
        </a:p>
      </dgm:t>
    </dgm:pt>
    <dgm:pt modelId="{77C26F80-613A-4A92-B682-7BB2373F7739}" type="parTrans" cxnId="{B4A06D7D-6367-4448-9943-2E2BBBDCE4A5}">
      <dgm:prSet/>
      <dgm:spPr/>
      <dgm:t>
        <a:bodyPr/>
        <a:lstStyle/>
        <a:p>
          <a:endParaRPr lang="ru-RU"/>
        </a:p>
      </dgm:t>
    </dgm:pt>
    <dgm:pt modelId="{81F282CE-7302-418D-AD10-5734CD908289}" type="sibTrans" cxnId="{B4A06D7D-6367-4448-9943-2E2BBBDCE4A5}">
      <dgm:prSet/>
      <dgm:spPr/>
      <dgm:t>
        <a:bodyPr/>
        <a:lstStyle/>
        <a:p>
          <a:endParaRPr lang="ru-RU"/>
        </a:p>
      </dgm:t>
    </dgm:pt>
    <dgm:pt modelId="{D962E79A-2402-4F26-A9F5-4BDD7962924D}">
      <dgm:prSet phldrT="[Текст]"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200" dirty="0"/>
            <a:t>Производители и поставщики компонентов для </a:t>
          </a:r>
          <a:r>
            <a:rPr lang="ru-RU" sz="1200" dirty="0" err="1"/>
            <a:t>дронов</a:t>
          </a:r>
          <a:r>
            <a:rPr lang="ru-RU" sz="1200" dirty="0"/>
            <a:t>, таких как аккумуляторы, моторы, электроника и другие детали.</a:t>
          </a:r>
        </a:p>
      </dgm:t>
    </dgm:pt>
    <dgm:pt modelId="{54710106-5CC7-4394-97AB-7AD6EC11BC8A}" type="parTrans" cxnId="{D7F59402-65DC-44B3-A884-351DF6639FBB}">
      <dgm:prSet/>
      <dgm:spPr/>
      <dgm:t>
        <a:bodyPr/>
        <a:lstStyle/>
        <a:p>
          <a:endParaRPr lang="ru-RU"/>
        </a:p>
      </dgm:t>
    </dgm:pt>
    <dgm:pt modelId="{4948EAC9-AA3B-4B8E-A979-B7EB8C2B4E22}" type="sibTrans" cxnId="{D7F59402-65DC-44B3-A884-351DF6639FBB}">
      <dgm:prSet/>
      <dgm:spPr/>
      <dgm:t>
        <a:bodyPr/>
        <a:lstStyle/>
        <a:p>
          <a:endParaRPr lang="ru-RU"/>
        </a:p>
      </dgm:t>
    </dgm:pt>
    <dgm:pt modelId="{5C3636E6-9E65-4F79-8696-7DB9C0AE2A71}">
      <dgm:prSet phldrT="[Текст]"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200" dirty="0"/>
            <a:t>Производство, сборка, настройка и реализация БАС с уникальным устройством подзарядки от электромагнитного поля высоковольтных линий электропередач, оснащаемый дополнительными устройствами по требованию заказчика.</a:t>
          </a:r>
        </a:p>
      </dgm:t>
    </dgm:pt>
    <dgm:pt modelId="{35FBFC10-DFD4-4C0A-81D5-6C96FABBAFBE}" type="parTrans" cxnId="{5C00FE6B-19A7-445A-A96D-E6BA18318858}">
      <dgm:prSet/>
      <dgm:spPr/>
      <dgm:t>
        <a:bodyPr/>
        <a:lstStyle/>
        <a:p>
          <a:endParaRPr lang="ru-RU"/>
        </a:p>
      </dgm:t>
    </dgm:pt>
    <dgm:pt modelId="{A4B86375-43E0-448A-A7B8-A91D09CEC4F0}" type="sibTrans" cxnId="{5C00FE6B-19A7-445A-A96D-E6BA18318858}">
      <dgm:prSet/>
      <dgm:spPr/>
      <dgm:t>
        <a:bodyPr/>
        <a:lstStyle/>
        <a:p>
          <a:endParaRPr lang="ru-RU"/>
        </a:p>
      </dgm:t>
    </dgm:pt>
    <dgm:pt modelId="{217163ED-F167-4745-ADDE-3816E538AA74}">
      <dgm:prSet phldrT="[Текст]"/>
      <dgm:spPr>
        <a:solidFill>
          <a:schemeClr val="accent3"/>
        </a:solidFill>
      </dgm:spPr>
      <dgm:t>
        <a:bodyPr/>
        <a:lstStyle/>
        <a:p>
          <a:pPr>
            <a:lnSpc>
              <a:spcPct val="100000"/>
            </a:lnSpc>
          </a:pPr>
          <a:r>
            <a:rPr lang="ru-RU" dirty="0"/>
            <a:t>3.Предоставленная ценность</a:t>
          </a:r>
        </a:p>
      </dgm:t>
    </dgm:pt>
    <dgm:pt modelId="{DFD9A85F-F83A-4950-BC87-17813EF8A37F}" type="parTrans" cxnId="{6A6114E3-9A97-4742-A958-E3FC28B32960}">
      <dgm:prSet/>
      <dgm:spPr/>
      <dgm:t>
        <a:bodyPr/>
        <a:lstStyle/>
        <a:p>
          <a:endParaRPr lang="ru-RU"/>
        </a:p>
      </dgm:t>
    </dgm:pt>
    <dgm:pt modelId="{C9DD5790-B20A-496F-84BA-46BB4A8D637C}" type="sibTrans" cxnId="{6A6114E3-9A97-4742-A958-E3FC28B32960}">
      <dgm:prSet/>
      <dgm:spPr/>
      <dgm:t>
        <a:bodyPr/>
        <a:lstStyle/>
        <a:p>
          <a:endParaRPr lang="ru-RU"/>
        </a:p>
      </dgm:t>
    </dgm:pt>
    <dgm:pt modelId="{D587FDA9-B8EB-4062-93ED-4DDC465CAD3B}">
      <dgm:prSet phldrT="[Текст]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/>
            <a:t>Увеличение времени полета подзарядки от (ЛЭП) приводит к обслуживанию большей территории при сохранении прежних летных часов. Такое увеличение времени полета подзарядки от ЛЭП позволяет охватить больше площади зато же время, проведенное в воздухе. Снижение затрат на обслуживание и инспекцию ЛЭП. Увеличение безопасности и минимизация рисков при проведении инспекций ЛЭП.</a:t>
          </a:r>
        </a:p>
      </dgm:t>
    </dgm:pt>
    <dgm:pt modelId="{05721C22-ACB9-49D0-B839-8CBAEEBFF2CB}" type="parTrans" cxnId="{EBC936A7-8B73-460B-B074-9AF6E5C767D7}">
      <dgm:prSet/>
      <dgm:spPr/>
      <dgm:t>
        <a:bodyPr/>
        <a:lstStyle/>
        <a:p>
          <a:endParaRPr lang="ru-RU"/>
        </a:p>
      </dgm:t>
    </dgm:pt>
    <dgm:pt modelId="{46665657-8C05-4E59-A8C2-DC56C4C3F4B3}" type="sibTrans" cxnId="{EBC936A7-8B73-460B-B074-9AF6E5C767D7}">
      <dgm:prSet/>
      <dgm:spPr/>
      <dgm:t>
        <a:bodyPr/>
        <a:lstStyle/>
        <a:p>
          <a:endParaRPr lang="ru-RU"/>
        </a:p>
      </dgm:t>
    </dgm:pt>
    <dgm:pt modelId="{FF4227A7-DFDF-4184-BEF1-284BF5F50450}">
      <dgm:prSet phldrT="[Текст]"/>
      <dgm:spPr>
        <a:solidFill>
          <a:schemeClr val="accent3"/>
        </a:solidFill>
      </dgm:spPr>
      <dgm:t>
        <a:bodyPr/>
        <a:lstStyle/>
        <a:p>
          <a:pPr>
            <a:lnSpc>
              <a:spcPct val="100000"/>
            </a:lnSpc>
          </a:pPr>
          <a:r>
            <a:rPr lang="ru-RU" dirty="0"/>
            <a:t>2.Ключевые виды деятельности</a:t>
          </a:r>
        </a:p>
      </dgm:t>
    </dgm:pt>
    <dgm:pt modelId="{0E217314-58F7-40FB-BD65-1CC5564CAA16}" type="sibTrans" cxnId="{D422CA76-4C5D-4B73-B758-3628685FFBDA}">
      <dgm:prSet/>
      <dgm:spPr/>
      <dgm:t>
        <a:bodyPr/>
        <a:lstStyle/>
        <a:p>
          <a:endParaRPr lang="ru-RU"/>
        </a:p>
      </dgm:t>
    </dgm:pt>
    <dgm:pt modelId="{4EE7FDFC-8C2A-4771-A003-3A0682A46E5E}" type="parTrans" cxnId="{D422CA76-4C5D-4B73-B758-3628685FFBDA}">
      <dgm:prSet/>
      <dgm:spPr/>
      <dgm:t>
        <a:bodyPr/>
        <a:lstStyle/>
        <a:p>
          <a:endParaRPr lang="ru-RU"/>
        </a:p>
      </dgm:t>
    </dgm:pt>
    <dgm:pt modelId="{4DA9D7C4-217A-4D03-9ED3-D0345CC7E50D}" type="pres">
      <dgm:prSet presAssocID="{E276C82A-7BF4-4D06-8D1F-E31D523327C7}" presName="Name0" presStyleCnt="0">
        <dgm:presLayoutVars>
          <dgm:dir/>
          <dgm:animLvl val="lvl"/>
          <dgm:resizeHandles val="exact"/>
        </dgm:presLayoutVars>
      </dgm:prSet>
      <dgm:spPr/>
    </dgm:pt>
    <dgm:pt modelId="{52576106-C4F0-40AF-989F-CE38D058482C}" type="pres">
      <dgm:prSet presAssocID="{F5B15C0F-CFBC-435C-8E66-8B7D422D6D5E}" presName="linNode" presStyleCnt="0"/>
      <dgm:spPr/>
    </dgm:pt>
    <dgm:pt modelId="{770174D6-8DFD-4CF9-8369-F9B6346C87DD}" type="pres">
      <dgm:prSet presAssocID="{F5B15C0F-CFBC-435C-8E66-8B7D422D6D5E}" presName="parentText" presStyleLbl="node1" presStyleIdx="0" presStyleCnt="3" custScaleX="111171" custScaleY="97972">
        <dgm:presLayoutVars>
          <dgm:chMax val="1"/>
          <dgm:bulletEnabled val="1"/>
        </dgm:presLayoutVars>
      </dgm:prSet>
      <dgm:spPr/>
    </dgm:pt>
    <dgm:pt modelId="{6CF53854-A7FC-4441-A403-93D46C99612E}" type="pres">
      <dgm:prSet presAssocID="{F5B15C0F-CFBC-435C-8E66-8B7D422D6D5E}" presName="descendantText" presStyleLbl="alignAccFollowNode1" presStyleIdx="0" presStyleCnt="3">
        <dgm:presLayoutVars>
          <dgm:bulletEnabled val="1"/>
        </dgm:presLayoutVars>
      </dgm:prSet>
      <dgm:spPr/>
    </dgm:pt>
    <dgm:pt modelId="{42928D8E-BE60-417E-B6BC-5EF49772FDBD}" type="pres">
      <dgm:prSet presAssocID="{81F282CE-7302-418D-AD10-5734CD908289}" presName="sp" presStyleCnt="0"/>
      <dgm:spPr/>
    </dgm:pt>
    <dgm:pt modelId="{316E892C-B72B-4C32-9852-7CEA9F597071}" type="pres">
      <dgm:prSet presAssocID="{FF4227A7-DFDF-4184-BEF1-284BF5F50450}" presName="linNode" presStyleCnt="0"/>
      <dgm:spPr/>
    </dgm:pt>
    <dgm:pt modelId="{15AB1CFF-CD81-46FA-8A5E-BFA66D0DA0F0}" type="pres">
      <dgm:prSet presAssocID="{FF4227A7-DFDF-4184-BEF1-284BF5F50450}" presName="parentText" presStyleLbl="node1" presStyleIdx="1" presStyleCnt="3" custScaleX="106367" custScaleY="98850" custLinFactNeighborY="-882">
        <dgm:presLayoutVars>
          <dgm:chMax val="1"/>
          <dgm:bulletEnabled val="1"/>
        </dgm:presLayoutVars>
      </dgm:prSet>
      <dgm:spPr/>
    </dgm:pt>
    <dgm:pt modelId="{2352BBF9-FD1B-418C-BBC3-4C856864EE1B}" type="pres">
      <dgm:prSet presAssocID="{FF4227A7-DFDF-4184-BEF1-284BF5F50450}" presName="descendantText" presStyleLbl="alignAccFollowNode1" presStyleIdx="1" presStyleCnt="3" custLinFactNeighborX="-232" custLinFactNeighborY="0">
        <dgm:presLayoutVars>
          <dgm:bulletEnabled val="1"/>
        </dgm:presLayoutVars>
      </dgm:prSet>
      <dgm:spPr/>
    </dgm:pt>
    <dgm:pt modelId="{45E2F50A-7555-42FA-A3C5-89C9604A23EE}" type="pres">
      <dgm:prSet presAssocID="{0E217314-58F7-40FB-BD65-1CC5564CAA16}" presName="sp" presStyleCnt="0"/>
      <dgm:spPr/>
    </dgm:pt>
    <dgm:pt modelId="{1B3B7D2D-06A4-4922-9FB9-897C69FC5D9E}" type="pres">
      <dgm:prSet presAssocID="{217163ED-F167-4745-ADDE-3816E538AA74}" presName="linNode" presStyleCnt="0"/>
      <dgm:spPr/>
    </dgm:pt>
    <dgm:pt modelId="{F5BAD707-403A-4CF2-93AE-BC4519A93D6E}" type="pres">
      <dgm:prSet presAssocID="{217163ED-F167-4745-ADDE-3816E538AA74}" presName="parentText" presStyleLbl="node1" presStyleIdx="2" presStyleCnt="3" custScaleX="103222" custScaleY="71178" custLinFactNeighborX="-206" custLinFactNeighborY="-4759">
        <dgm:presLayoutVars>
          <dgm:chMax val="1"/>
          <dgm:bulletEnabled val="1"/>
        </dgm:presLayoutVars>
      </dgm:prSet>
      <dgm:spPr/>
    </dgm:pt>
    <dgm:pt modelId="{499D02B8-41FD-4B5A-AF1D-A476175FCC6D}" type="pres">
      <dgm:prSet presAssocID="{217163ED-F167-4745-ADDE-3816E538AA74}" presName="descendantText" presStyleLbl="alignAccFollowNode1" presStyleIdx="2" presStyleCnt="3" custScaleY="85682" custLinFactNeighborX="1771" custLinFactNeighborY="-3975">
        <dgm:presLayoutVars>
          <dgm:bulletEnabled val="1"/>
        </dgm:presLayoutVars>
      </dgm:prSet>
      <dgm:spPr/>
    </dgm:pt>
  </dgm:ptLst>
  <dgm:cxnLst>
    <dgm:cxn modelId="{E75C1A01-3FFA-4BA1-94C8-6DBE015356CD}" type="presOf" srcId="{217163ED-F167-4745-ADDE-3816E538AA74}" destId="{F5BAD707-403A-4CF2-93AE-BC4519A93D6E}" srcOrd="0" destOrd="0" presId="urn:microsoft.com/office/officeart/2005/8/layout/vList5"/>
    <dgm:cxn modelId="{D7F59402-65DC-44B3-A884-351DF6639FBB}" srcId="{F5B15C0F-CFBC-435C-8E66-8B7D422D6D5E}" destId="{D962E79A-2402-4F26-A9F5-4BDD7962924D}" srcOrd="0" destOrd="0" parTransId="{54710106-5CC7-4394-97AB-7AD6EC11BC8A}" sibTransId="{4948EAC9-AA3B-4B8E-A979-B7EB8C2B4E22}"/>
    <dgm:cxn modelId="{5C00FE6B-19A7-445A-A96D-E6BA18318858}" srcId="{FF4227A7-DFDF-4184-BEF1-284BF5F50450}" destId="{5C3636E6-9E65-4F79-8696-7DB9C0AE2A71}" srcOrd="0" destOrd="0" parTransId="{35FBFC10-DFD4-4C0A-81D5-6C96FABBAFBE}" sibTransId="{A4B86375-43E0-448A-A7B8-A91D09CEC4F0}"/>
    <dgm:cxn modelId="{D422CA76-4C5D-4B73-B758-3628685FFBDA}" srcId="{E276C82A-7BF4-4D06-8D1F-E31D523327C7}" destId="{FF4227A7-DFDF-4184-BEF1-284BF5F50450}" srcOrd="1" destOrd="0" parTransId="{4EE7FDFC-8C2A-4771-A003-3A0682A46E5E}" sibTransId="{0E217314-58F7-40FB-BD65-1CC5564CAA16}"/>
    <dgm:cxn modelId="{B4A06D7D-6367-4448-9943-2E2BBBDCE4A5}" srcId="{E276C82A-7BF4-4D06-8D1F-E31D523327C7}" destId="{F5B15C0F-CFBC-435C-8E66-8B7D422D6D5E}" srcOrd="0" destOrd="0" parTransId="{77C26F80-613A-4A92-B682-7BB2373F7739}" sibTransId="{81F282CE-7302-418D-AD10-5734CD908289}"/>
    <dgm:cxn modelId="{95AAEF87-47FB-4F21-AF9E-2C2716E4B87B}" type="presOf" srcId="{5C3636E6-9E65-4F79-8696-7DB9C0AE2A71}" destId="{2352BBF9-FD1B-418C-BBC3-4C856864EE1B}" srcOrd="0" destOrd="0" presId="urn:microsoft.com/office/officeart/2005/8/layout/vList5"/>
    <dgm:cxn modelId="{89149C88-A3E4-4AC2-916D-BE90ACAD6F2B}" type="presOf" srcId="{E276C82A-7BF4-4D06-8D1F-E31D523327C7}" destId="{4DA9D7C4-217A-4D03-9ED3-D0345CC7E50D}" srcOrd="0" destOrd="0" presId="urn:microsoft.com/office/officeart/2005/8/layout/vList5"/>
    <dgm:cxn modelId="{6C56ECA0-A363-4D44-8F14-106F456C2401}" type="presOf" srcId="{FF4227A7-DFDF-4184-BEF1-284BF5F50450}" destId="{15AB1CFF-CD81-46FA-8A5E-BFA66D0DA0F0}" srcOrd="0" destOrd="0" presId="urn:microsoft.com/office/officeart/2005/8/layout/vList5"/>
    <dgm:cxn modelId="{114138A1-C931-4C64-BB94-18621F8749CF}" type="presOf" srcId="{D587FDA9-B8EB-4062-93ED-4DDC465CAD3B}" destId="{499D02B8-41FD-4B5A-AF1D-A476175FCC6D}" srcOrd="0" destOrd="0" presId="urn:microsoft.com/office/officeart/2005/8/layout/vList5"/>
    <dgm:cxn modelId="{EBC936A7-8B73-460B-B074-9AF6E5C767D7}" srcId="{217163ED-F167-4745-ADDE-3816E538AA74}" destId="{D587FDA9-B8EB-4062-93ED-4DDC465CAD3B}" srcOrd="0" destOrd="0" parTransId="{05721C22-ACB9-49D0-B839-8CBAEEBFF2CB}" sibTransId="{46665657-8C05-4E59-A8C2-DC56C4C3F4B3}"/>
    <dgm:cxn modelId="{E83352C6-F444-41DA-A807-860A391DAA0C}" type="presOf" srcId="{F5B15C0F-CFBC-435C-8E66-8B7D422D6D5E}" destId="{770174D6-8DFD-4CF9-8369-F9B6346C87DD}" srcOrd="0" destOrd="0" presId="urn:microsoft.com/office/officeart/2005/8/layout/vList5"/>
    <dgm:cxn modelId="{6A6114E3-9A97-4742-A958-E3FC28B32960}" srcId="{E276C82A-7BF4-4D06-8D1F-E31D523327C7}" destId="{217163ED-F167-4745-ADDE-3816E538AA74}" srcOrd="2" destOrd="0" parTransId="{DFD9A85F-F83A-4950-BC87-17813EF8A37F}" sibTransId="{C9DD5790-B20A-496F-84BA-46BB4A8D637C}"/>
    <dgm:cxn modelId="{E32FD2E3-84AD-43E4-B1CB-DFD78DC87574}" type="presOf" srcId="{D962E79A-2402-4F26-A9F5-4BDD7962924D}" destId="{6CF53854-A7FC-4441-A403-93D46C99612E}" srcOrd="0" destOrd="0" presId="urn:microsoft.com/office/officeart/2005/8/layout/vList5"/>
    <dgm:cxn modelId="{4BCCC714-3178-46D7-9529-58401D248367}" type="presParOf" srcId="{4DA9D7C4-217A-4D03-9ED3-D0345CC7E50D}" destId="{52576106-C4F0-40AF-989F-CE38D058482C}" srcOrd="0" destOrd="0" presId="urn:microsoft.com/office/officeart/2005/8/layout/vList5"/>
    <dgm:cxn modelId="{334C1EFB-5D53-4766-B97C-BA89D4854A4F}" type="presParOf" srcId="{52576106-C4F0-40AF-989F-CE38D058482C}" destId="{770174D6-8DFD-4CF9-8369-F9B6346C87DD}" srcOrd="0" destOrd="0" presId="urn:microsoft.com/office/officeart/2005/8/layout/vList5"/>
    <dgm:cxn modelId="{5C8CC81F-42FF-41D7-9EF7-DB8446448937}" type="presParOf" srcId="{52576106-C4F0-40AF-989F-CE38D058482C}" destId="{6CF53854-A7FC-4441-A403-93D46C99612E}" srcOrd="1" destOrd="0" presId="urn:microsoft.com/office/officeart/2005/8/layout/vList5"/>
    <dgm:cxn modelId="{4294DB25-45AC-41C4-B8D5-B2CC68481681}" type="presParOf" srcId="{4DA9D7C4-217A-4D03-9ED3-D0345CC7E50D}" destId="{42928D8E-BE60-417E-B6BC-5EF49772FDBD}" srcOrd="1" destOrd="0" presId="urn:microsoft.com/office/officeart/2005/8/layout/vList5"/>
    <dgm:cxn modelId="{4238CDFE-C384-4B33-A5B5-D6E255DCA630}" type="presParOf" srcId="{4DA9D7C4-217A-4D03-9ED3-D0345CC7E50D}" destId="{316E892C-B72B-4C32-9852-7CEA9F597071}" srcOrd="2" destOrd="0" presId="urn:microsoft.com/office/officeart/2005/8/layout/vList5"/>
    <dgm:cxn modelId="{A6E97759-DF06-4FD1-BA03-0CD3CF79BFEE}" type="presParOf" srcId="{316E892C-B72B-4C32-9852-7CEA9F597071}" destId="{15AB1CFF-CD81-46FA-8A5E-BFA66D0DA0F0}" srcOrd="0" destOrd="0" presId="urn:microsoft.com/office/officeart/2005/8/layout/vList5"/>
    <dgm:cxn modelId="{13413EC9-22DF-4690-834F-D7040875B49F}" type="presParOf" srcId="{316E892C-B72B-4C32-9852-7CEA9F597071}" destId="{2352BBF9-FD1B-418C-BBC3-4C856864EE1B}" srcOrd="1" destOrd="0" presId="urn:microsoft.com/office/officeart/2005/8/layout/vList5"/>
    <dgm:cxn modelId="{85327C82-5072-4961-B082-9DD491A8FAE6}" type="presParOf" srcId="{4DA9D7C4-217A-4D03-9ED3-D0345CC7E50D}" destId="{45E2F50A-7555-42FA-A3C5-89C9604A23EE}" srcOrd="3" destOrd="0" presId="urn:microsoft.com/office/officeart/2005/8/layout/vList5"/>
    <dgm:cxn modelId="{C722FB83-B66A-4D26-A36E-D3AFF5EDA188}" type="presParOf" srcId="{4DA9D7C4-217A-4D03-9ED3-D0345CC7E50D}" destId="{1B3B7D2D-06A4-4922-9FB9-897C69FC5D9E}" srcOrd="4" destOrd="0" presId="urn:microsoft.com/office/officeart/2005/8/layout/vList5"/>
    <dgm:cxn modelId="{6D942C37-5283-4FC5-8004-8175F44E37F1}" type="presParOf" srcId="{1B3B7D2D-06A4-4922-9FB9-897C69FC5D9E}" destId="{F5BAD707-403A-4CF2-93AE-BC4519A93D6E}" srcOrd="0" destOrd="0" presId="urn:microsoft.com/office/officeart/2005/8/layout/vList5"/>
    <dgm:cxn modelId="{3B78260B-4DA8-45EC-8AED-746101281813}" type="presParOf" srcId="{1B3B7D2D-06A4-4922-9FB9-897C69FC5D9E}" destId="{499D02B8-41FD-4B5A-AF1D-A476175FCC6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76C82A-7BF4-4D06-8D1F-E31D523327C7}" type="doc">
      <dgm:prSet loTypeId="urn:microsoft.com/office/officeart/2005/8/layout/vList5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5B15C0F-CFBC-435C-8E66-8B7D422D6D5E}">
      <dgm:prSet phldrT="[Текст]" custT="1"/>
      <dgm:spPr>
        <a:solidFill>
          <a:schemeClr val="accent3"/>
        </a:solidFill>
      </dgm:spPr>
      <dgm:t>
        <a:bodyPr/>
        <a:lstStyle/>
        <a:p>
          <a:r>
            <a:rPr lang="ru-RU" sz="2200" dirty="0"/>
            <a:t>4.Взаимоотношения с клиентами</a:t>
          </a:r>
        </a:p>
      </dgm:t>
    </dgm:pt>
    <dgm:pt modelId="{77C26F80-613A-4A92-B682-7BB2373F7739}" type="parTrans" cxnId="{B4A06D7D-6367-4448-9943-2E2BBBDCE4A5}">
      <dgm:prSet/>
      <dgm:spPr/>
      <dgm:t>
        <a:bodyPr/>
        <a:lstStyle/>
        <a:p>
          <a:endParaRPr lang="ru-RU"/>
        </a:p>
      </dgm:t>
    </dgm:pt>
    <dgm:pt modelId="{81F282CE-7302-418D-AD10-5734CD908289}" type="sibTrans" cxnId="{B4A06D7D-6367-4448-9943-2E2BBBDCE4A5}">
      <dgm:prSet/>
      <dgm:spPr/>
      <dgm:t>
        <a:bodyPr/>
        <a:lstStyle/>
        <a:p>
          <a:endParaRPr lang="ru-RU"/>
        </a:p>
      </dgm:t>
    </dgm:pt>
    <dgm:pt modelId="{D962E79A-2402-4F26-A9F5-4BDD7962924D}">
      <dgm:prSet phldrT="[Текст]"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100" dirty="0"/>
            <a:t>Реклама в специализированных изданиях и участие в мероприятиях отрасли.</a:t>
          </a:r>
        </a:p>
      </dgm:t>
    </dgm:pt>
    <dgm:pt modelId="{54710106-5CC7-4394-97AB-7AD6EC11BC8A}" type="parTrans" cxnId="{D7F59402-65DC-44B3-A884-351DF6639FBB}">
      <dgm:prSet/>
      <dgm:spPr/>
      <dgm:t>
        <a:bodyPr/>
        <a:lstStyle/>
        <a:p>
          <a:endParaRPr lang="ru-RU"/>
        </a:p>
      </dgm:t>
    </dgm:pt>
    <dgm:pt modelId="{4948EAC9-AA3B-4B8E-A979-B7EB8C2B4E22}" type="sibTrans" cxnId="{D7F59402-65DC-44B3-A884-351DF6639FBB}">
      <dgm:prSet/>
      <dgm:spPr/>
      <dgm:t>
        <a:bodyPr/>
        <a:lstStyle/>
        <a:p>
          <a:endParaRPr lang="ru-RU"/>
        </a:p>
      </dgm:t>
    </dgm:pt>
    <dgm:pt modelId="{FF4227A7-DFDF-4184-BEF1-284BF5F50450}">
      <dgm:prSet phldrT="[Текст]" custT="1"/>
      <dgm:spPr>
        <a:solidFill>
          <a:schemeClr val="accent3"/>
        </a:solidFill>
      </dgm:spPr>
      <dgm:t>
        <a:bodyPr/>
        <a:lstStyle/>
        <a:p>
          <a:r>
            <a:rPr lang="ru-RU" sz="2200" dirty="0"/>
            <a:t>5.Клиенты</a:t>
          </a:r>
        </a:p>
      </dgm:t>
    </dgm:pt>
    <dgm:pt modelId="{4EE7FDFC-8C2A-4771-A003-3A0682A46E5E}" type="parTrans" cxnId="{D422CA76-4C5D-4B73-B758-3628685FFBDA}">
      <dgm:prSet/>
      <dgm:spPr/>
      <dgm:t>
        <a:bodyPr/>
        <a:lstStyle/>
        <a:p>
          <a:endParaRPr lang="ru-RU"/>
        </a:p>
      </dgm:t>
    </dgm:pt>
    <dgm:pt modelId="{0E217314-58F7-40FB-BD65-1CC5564CAA16}" type="sibTrans" cxnId="{D422CA76-4C5D-4B73-B758-3628685FFBDA}">
      <dgm:prSet/>
      <dgm:spPr/>
      <dgm:t>
        <a:bodyPr/>
        <a:lstStyle/>
        <a:p>
          <a:endParaRPr lang="ru-RU"/>
        </a:p>
      </dgm:t>
    </dgm:pt>
    <dgm:pt modelId="{5C3636E6-9E65-4F79-8696-7DB9C0AE2A71}">
      <dgm:prSet phldrT="[Текст]"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100" dirty="0"/>
            <a:t>Федеральная сетевая компания-Единые Энергосети (ФСК ЕЭС), далее продукт может быть реализован таким потребителям, как лесной фонд, частные лица или организации, которые владеют охотничьими или сельскохозяйственными угодьями, службы доставки.</a:t>
          </a:r>
        </a:p>
      </dgm:t>
    </dgm:pt>
    <dgm:pt modelId="{35FBFC10-DFD4-4C0A-81D5-6C96FABBAFBE}" type="parTrans" cxnId="{5C00FE6B-19A7-445A-A96D-E6BA18318858}">
      <dgm:prSet/>
      <dgm:spPr/>
      <dgm:t>
        <a:bodyPr/>
        <a:lstStyle/>
        <a:p>
          <a:endParaRPr lang="ru-RU"/>
        </a:p>
      </dgm:t>
    </dgm:pt>
    <dgm:pt modelId="{A4B86375-43E0-448A-A7B8-A91D09CEC4F0}" type="sibTrans" cxnId="{5C00FE6B-19A7-445A-A96D-E6BA18318858}">
      <dgm:prSet/>
      <dgm:spPr/>
      <dgm:t>
        <a:bodyPr/>
        <a:lstStyle/>
        <a:p>
          <a:endParaRPr lang="ru-RU"/>
        </a:p>
      </dgm:t>
    </dgm:pt>
    <dgm:pt modelId="{217163ED-F167-4745-ADDE-3816E538AA74}">
      <dgm:prSet phldrT="[Текст]" custT="1"/>
      <dgm:spPr>
        <a:solidFill>
          <a:schemeClr val="accent3"/>
        </a:solidFill>
      </dgm:spPr>
      <dgm:t>
        <a:bodyPr/>
        <a:lstStyle/>
        <a:p>
          <a:r>
            <a:rPr lang="ru-RU" sz="2200" dirty="0"/>
            <a:t>6.Ключевые ресурсы</a:t>
          </a:r>
        </a:p>
      </dgm:t>
    </dgm:pt>
    <dgm:pt modelId="{DFD9A85F-F83A-4950-BC87-17813EF8A37F}" type="parTrans" cxnId="{6A6114E3-9A97-4742-A958-E3FC28B32960}">
      <dgm:prSet/>
      <dgm:spPr/>
      <dgm:t>
        <a:bodyPr/>
        <a:lstStyle/>
        <a:p>
          <a:endParaRPr lang="ru-RU"/>
        </a:p>
      </dgm:t>
    </dgm:pt>
    <dgm:pt modelId="{C9DD5790-B20A-496F-84BA-46BB4A8D637C}" type="sibTrans" cxnId="{6A6114E3-9A97-4742-A958-E3FC28B32960}">
      <dgm:prSet/>
      <dgm:spPr/>
      <dgm:t>
        <a:bodyPr/>
        <a:lstStyle/>
        <a:p>
          <a:endParaRPr lang="ru-RU"/>
        </a:p>
      </dgm:t>
    </dgm:pt>
    <dgm:pt modelId="{D587FDA9-B8EB-4062-93ED-4DDC465CAD3B}">
      <dgm:prSet phldrT="[Текст]"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100" dirty="0"/>
            <a:t>Инженеры и разработчики для разработки и производства </a:t>
          </a:r>
          <a:r>
            <a:rPr lang="ru-RU" sz="1100" dirty="0" err="1"/>
            <a:t>дронов</a:t>
          </a:r>
          <a:r>
            <a:rPr lang="ru-RU" sz="1100" dirty="0"/>
            <a:t>.</a:t>
          </a:r>
        </a:p>
      </dgm:t>
    </dgm:pt>
    <dgm:pt modelId="{05721C22-ACB9-49D0-B839-8CBAEEBFF2CB}" type="parTrans" cxnId="{EBC936A7-8B73-460B-B074-9AF6E5C767D7}">
      <dgm:prSet/>
      <dgm:spPr/>
      <dgm:t>
        <a:bodyPr/>
        <a:lstStyle/>
        <a:p>
          <a:endParaRPr lang="ru-RU"/>
        </a:p>
      </dgm:t>
    </dgm:pt>
    <dgm:pt modelId="{46665657-8C05-4E59-A8C2-DC56C4C3F4B3}" type="sibTrans" cxnId="{EBC936A7-8B73-460B-B074-9AF6E5C767D7}">
      <dgm:prSet/>
      <dgm:spPr/>
      <dgm:t>
        <a:bodyPr/>
        <a:lstStyle/>
        <a:p>
          <a:endParaRPr lang="ru-RU"/>
        </a:p>
      </dgm:t>
    </dgm:pt>
    <dgm:pt modelId="{3C0F57B3-550F-4114-A8D6-EC28E2C1F9CB}">
      <dgm:prSet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100" dirty="0"/>
            <a:t>Демонстрации продукта на конференциях и выставках.</a:t>
          </a:r>
        </a:p>
      </dgm:t>
    </dgm:pt>
    <dgm:pt modelId="{8C038598-C338-46DD-BAEC-B126EA09B3EB}" type="parTrans" cxnId="{2CB7311D-7FA9-4C63-BA1F-2C3EEEE25E51}">
      <dgm:prSet/>
      <dgm:spPr/>
      <dgm:t>
        <a:bodyPr/>
        <a:lstStyle/>
        <a:p>
          <a:endParaRPr lang="ru-RU"/>
        </a:p>
      </dgm:t>
    </dgm:pt>
    <dgm:pt modelId="{7BF2DA79-AFCC-41E7-BB15-2BB0738E2197}" type="sibTrans" cxnId="{2CB7311D-7FA9-4C63-BA1F-2C3EEEE25E51}">
      <dgm:prSet/>
      <dgm:spPr/>
      <dgm:t>
        <a:bodyPr/>
        <a:lstStyle/>
        <a:p>
          <a:endParaRPr lang="ru-RU"/>
        </a:p>
      </dgm:t>
    </dgm:pt>
    <dgm:pt modelId="{9AB1C1C8-C7D4-4E90-923E-3363D43FB586}">
      <dgm:prSet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100" dirty="0"/>
            <a:t>Создание веб-сайта и активное присутствие в социальных сетях.</a:t>
          </a:r>
        </a:p>
      </dgm:t>
    </dgm:pt>
    <dgm:pt modelId="{862D896D-7F01-4E58-A53A-2E45466E8BFA}" type="parTrans" cxnId="{75710832-6228-4EDA-9C54-4A79485D249C}">
      <dgm:prSet/>
      <dgm:spPr/>
      <dgm:t>
        <a:bodyPr/>
        <a:lstStyle/>
        <a:p>
          <a:endParaRPr lang="ru-RU"/>
        </a:p>
      </dgm:t>
    </dgm:pt>
    <dgm:pt modelId="{02065AED-8D7E-40F8-A4EF-B6BC00380B4E}" type="sibTrans" cxnId="{75710832-6228-4EDA-9C54-4A79485D249C}">
      <dgm:prSet/>
      <dgm:spPr/>
      <dgm:t>
        <a:bodyPr/>
        <a:lstStyle/>
        <a:p>
          <a:endParaRPr lang="ru-RU"/>
        </a:p>
      </dgm:t>
    </dgm:pt>
    <dgm:pt modelId="{3DAA4159-0A83-4D39-A55D-44E98D871DCE}">
      <dgm:prSet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100" dirty="0"/>
            <a:t>Технические специалисты для тестирования и оптимизации </a:t>
          </a:r>
          <a:r>
            <a:rPr lang="ru-RU" sz="1100" dirty="0" err="1"/>
            <a:t>дронов</a:t>
          </a:r>
          <a:r>
            <a:rPr lang="ru-RU" sz="1100" dirty="0"/>
            <a:t>.</a:t>
          </a:r>
        </a:p>
      </dgm:t>
    </dgm:pt>
    <dgm:pt modelId="{8735685D-8D45-4EC6-95D1-AC821AC989BB}" type="parTrans" cxnId="{D610E96C-79D7-4C5C-ABA5-F90EAF2D91F8}">
      <dgm:prSet/>
      <dgm:spPr/>
      <dgm:t>
        <a:bodyPr/>
        <a:lstStyle/>
        <a:p>
          <a:endParaRPr lang="ru-RU"/>
        </a:p>
      </dgm:t>
    </dgm:pt>
    <dgm:pt modelId="{D0A6D2AD-F3E7-47A6-A0CB-A356A38B556C}" type="sibTrans" cxnId="{D610E96C-79D7-4C5C-ABA5-F90EAF2D91F8}">
      <dgm:prSet/>
      <dgm:spPr/>
      <dgm:t>
        <a:bodyPr/>
        <a:lstStyle/>
        <a:p>
          <a:endParaRPr lang="ru-RU"/>
        </a:p>
      </dgm:t>
    </dgm:pt>
    <dgm:pt modelId="{E62786C0-5DBA-495F-91EC-9C272BFBB165}">
      <dgm:prSet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100" dirty="0"/>
            <a:t>Экономические специалисты.</a:t>
          </a:r>
        </a:p>
      </dgm:t>
    </dgm:pt>
    <dgm:pt modelId="{8B91BF1D-0D7C-473D-A96F-124AA51007AB}" type="parTrans" cxnId="{331A5AB0-2118-4504-86ED-26AE06537D6C}">
      <dgm:prSet/>
      <dgm:spPr/>
      <dgm:t>
        <a:bodyPr/>
        <a:lstStyle/>
        <a:p>
          <a:endParaRPr lang="ru-RU"/>
        </a:p>
      </dgm:t>
    </dgm:pt>
    <dgm:pt modelId="{DBC5AAB8-46AD-4994-AF78-ACF6865FC0BC}" type="sibTrans" cxnId="{331A5AB0-2118-4504-86ED-26AE06537D6C}">
      <dgm:prSet/>
      <dgm:spPr/>
      <dgm:t>
        <a:bodyPr/>
        <a:lstStyle/>
        <a:p>
          <a:endParaRPr lang="ru-RU"/>
        </a:p>
      </dgm:t>
    </dgm:pt>
    <dgm:pt modelId="{3FEB9F38-4376-4822-A5F3-EB6EAD100586}">
      <dgm:prSet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100" dirty="0"/>
            <a:t>Материалы и компоненты для производства </a:t>
          </a:r>
          <a:r>
            <a:rPr lang="ru-RU" sz="1100" dirty="0" err="1"/>
            <a:t>дронов</a:t>
          </a:r>
          <a:r>
            <a:rPr lang="ru-RU" sz="1100" dirty="0"/>
            <a:t>.</a:t>
          </a:r>
        </a:p>
      </dgm:t>
    </dgm:pt>
    <dgm:pt modelId="{00107E0F-8007-4249-9070-390352522BC2}" type="parTrans" cxnId="{56EFF1B7-98C4-45CF-8835-DBAA320FF56D}">
      <dgm:prSet/>
      <dgm:spPr/>
      <dgm:t>
        <a:bodyPr/>
        <a:lstStyle/>
        <a:p>
          <a:endParaRPr lang="ru-RU"/>
        </a:p>
      </dgm:t>
    </dgm:pt>
    <dgm:pt modelId="{5F356C23-1441-4FB4-9795-82BA42168FFE}" type="sibTrans" cxnId="{56EFF1B7-98C4-45CF-8835-DBAA320FF56D}">
      <dgm:prSet/>
      <dgm:spPr/>
      <dgm:t>
        <a:bodyPr/>
        <a:lstStyle/>
        <a:p>
          <a:endParaRPr lang="ru-RU"/>
        </a:p>
      </dgm:t>
    </dgm:pt>
    <dgm:pt modelId="{8DCC1CD3-FA05-4A4E-A77D-72B93BC8E9EF}">
      <dgm:prSet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100" dirty="0"/>
            <a:t>Инфраструктура ЛЭП для зарядки </a:t>
          </a:r>
          <a:r>
            <a:rPr lang="ru-RU" sz="1100" dirty="0" err="1"/>
            <a:t>дронов</a:t>
          </a:r>
          <a:r>
            <a:rPr lang="ru-RU" sz="1100" dirty="0"/>
            <a:t>.</a:t>
          </a:r>
        </a:p>
      </dgm:t>
    </dgm:pt>
    <dgm:pt modelId="{10F89FC2-5980-454A-AD22-0582CEEF4F47}" type="parTrans" cxnId="{B015E762-C7D7-4AB8-AB7A-9297A2B3B619}">
      <dgm:prSet/>
      <dgm:spPr/>
      <dgm:t>
        <a:bodyPr/>
        <a:lstStyle/>
        <a:p>
          <a:endParaRPr lang="ru-RU"/>
        </a:p>
      </dgm:t>
    </dgm:pt>
    <dgm:pt modelId="{74F314FD-0AA7-4CA2-81BD-54744ED12102}" type="sibTrans" cxnId="{B015E762-C7D7-4AB8-AB7A-9297A2B3B619}">
      <dgm:prSet/>
      <dgm:spPr/>
      <dgm:t>
        <a:bodyPr/>
        <a:lstStyle/>
        <a:p>
          <a:endParaRPr lang="ru-RU"/>
        </a:p>
      </dgm:t>
    </dgm:pt>
    <dgm:pt modelId="{4DA9D7C4-217A-4D03-9ED3-D0345CC7E50D}" type="pres">
      <dgm:prSet presAssocID="{E276C82A-7BF4-4D06-8D1F-E31D523327C7}" presName="Name0" presStyleCnt="0">
        <dgm:presLayoutVars>
          <dgm:dir/>
          <dgm:animLvl val="lvl"/>
          <dgm:resizeHandles val="exact"/>
        </dgm:presLayoutVars>
      </dgm:prSet>
      <dgm:spPr/>
    </dgm:pt>
    <dgm:pt modelId="{52576106-C4F0-40AF-989F-CE38D058482C}" type="pres">
      <dgm:prSet presAssocID="{F5B15C0F-CFBC-435C-8E66-8B7D422D6D5E}" presName="linNode" presStyleCnt="0"/>
      <dgm:spPr/>
    </dgm:pt>
    <dgm:pt modelId="{770174D6-8DFD-4CF9-8369-F9B6346C87DD}" type="pres">
      <dgm:prSet presAssocID="{F5B15C0F-CFBC-435C-8E66-8B7D422D6D5E}" presName="parentText" presStyleLbl="node1" presStyleIdx="0" presStyleCnt="3" custLinFactNeighborX="-538" custLinFactNeighborY="-626">
        <dgm:presLayoutVars>
          <dgm:chMax val="1"/>
          <dgm:bulletEnabled val="1"/>
        </dgm:presLayoutVars>
      </dgm:prSet>
      <dgm:spPr/>
    </dgm:pt>
    <dgm:pt modelId="{6CF53854-A7FC-4441-A403-93D46C99612E}" type="pres">
      <dgm:prSet presAssocID="{F5B15C0F-CFBC-435C-8E66-8B7D422D6D5E}" presName="descendantText" presStyleLbl="alignAccFollowNode1" presStyleIdx="0" presStyleCnt="3">
        <dgm:presLayoutVars>
          <dgm:bulletEnabled val="1"/>
        </dgm:presLayoutVars>
      </dgm:prSet>
      <dgm:spPr/>
    </dgm:pt>
    <dgm:pt modelId="{42928D8E-BE60-417E-B6BC-5EF49772FDBD}" type="pres">
      <dgm:prSet presAssocID="{81F282CE-7302-418D-AD10-5734CD908289}" presName="sp" presStyleCnt="0"/>
      <dgm:spPr/>
    </dgm:pt>
    <dgm:pt modelId="{316E892C-B72B-4C32-9852-7CEA9F597071}" type="pres">
      <dgm:prSet presAssocID="{FF4227A7-DFDF-4184-BEF1-284BF5F50450}" presName="linNode" presStyleCnt="0"/>
      <dgm:spPr/>
    </dgm:pt>
    <dgm:pt modelId="{15AB1CFF-CD81-46FA-8A5E-BFA66D0DA0F0}" type="pres">
      <dgm:prSet presAssocID="{FF4227A7-DFDF-4184-BEF1-284BF5F50450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2352BBF9-FD1B-418C-BBC3-4C856864EE1B}" type="pres">
      <dgm:prSet presAssocID="{FF4227A7-DFDF-4184-BEF1-284BF5F50450}" presName="descendantText" presStyleLbl="alignAccFollowNode1" presStyleIdx="1" presStyleCnt="3">
        <dgm:presLayoutVars>
          <dgm:bulletEnabled val="1"/>
        </dgm:presLayoutVars>
      </dgm:prSet>
      <dgm:spPr/>
    </dgm:pt>
    <dgm:pt modelId="{45E2F50A-7555-42FA-A3C5-89C9604A23EE}" type="pres">
      <dgm:prSet presAssocID="{0E217314-58F7-40FB-BD65-1CC5564CAA16}" presName="sp" presStyleCnt="0"/>
      <dgm:spPr/>
    </dgm:pt>
    <dgm:pt modelId="{1B3B7D2D-06A4-4922-9FB9-897C69FC5D9E}" type="pres">
      <dgm:prSet presAssocID="{217163ED-F167-4745-ADDE-3816E538AA74}" presName="linNode" presStyleCnt="0"/>
      <dgm:spPr/>
    </dgm:pt>
    <dgm:pt modelId="{F5BAD707-403A-4CF2-93AE-BC4519A93D6E}" type="pres">
      <dgm:prSet presAssocID="{217163ED-F167-4745-ADDE-3816E538AA74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499D02B8-41FD-4B5A-AF1D-A476175FCC6D}" type="pres">
      <dgm:prSet presAssocID="{217163ED-F167-4745-ADDE-3816E538AA74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D7F59402-65DC-44B3-A884-351DF6639FBB}" srcId="{F5B15C0F-CFBC-435C-8E66-8B7D422D6D5E}" destId="{D962E79A-2402-4F26-A9F5-4BDD7962924D}" srcOrd="0" destOrd="0" parTransId="{54710106-5CC7-4394-97AB-7AD6EC11BC8A}" sibTransId="{4948EAC9-AA3B-4B8E-A979-B7EB8C2B4E22}"/>
    <dgm:cxn modelId="{2CB7311D-7FA9-4C63-BA1F-2C3EEEE25E51}" srcId="{F5B15C0F-CFBC-435C-8E66-8B7D422D6D5E}" destId="{3C0F57B3-550F-4114-A8D6-EC28E2C1F9CB}" srcOrd="1" destOrd="0" parTransId="{8C038598-C338-46DD-BAEC-B126EA09B3EB}" sibTransId="{7BF2DA79-AFCC-41E7-BB15-2BB0738E2197}"/>
    <dgm:cxn modelId="{AFA4EF22-1D29-4FD7-B852-F9CD262D34A5}" type="presOf" srcId="{3DAA4159-0A83-4D39-A55D-44E98D871DCE}" destId="{499D02B8-41FD-4B5A-AF1D-A476175FCC6D}" srcOrd="0" destOrd="1" presId="urn:microsoft.com/office/officeart/2005/8/layout/vList5"/>
    <dgm:cxn modelId="{FECE8328-512B-499F-A078-3F82852B0329}" type="presOf" srcId="{3FEB9F38-4376-4822-A5F3-EB6EAD100586}" destId="{499D02B8-41FD-4B5A-AF1D-A476175FCC6D}" srcOrd="0" destOrd="3" presId="urn:microsoft.com/office/officeart/2005/8/layout/vList5"/>
    <dgm:cxn modelId="{75710832-6228-4EDA-9C54-4A79485D249C}" srcId="{F5B15C0F-CFBC-435C-8E66-8B7D422D6D5E}" destId="{9AB1C1C8-C7D4-4E90-923E-3363D43FB586}" srcOrd="2" destOrd="0" parTransId="{862D896D-7F01-4E58-A53A-2E45466E8BFA}" sibTransId="{02065AED-8D7E-40F8-A4EF-B6BC00380B4E}"/>
    <dgm:cxn modelId="{B015E762-C7D7-4AB8-AB7A-9297A2B3B619}" srcId="{217163ED-F167-4745-ADDE-3816E538AA74}" destId="{8DCC1CD3-FA05-4A4E-A77D-72B93BC8E9EF}" srcOrd="4" destOrd="0" parTransId="{10F89FC2-5980-454A-AD22-0582CEEF4F47}" sibTransId="{74F314FD-0AA7-4CA2-81BD-54744ED12102}"/>
    <dgm:cxn modelId="{8F2DD667-CEE5-47C0-8630-44A7E0CD6020}" type="presOf" srcId="{D962E79A-2402-4F26-A9F5-4BDD7962924D}" destId="{6CF53854-A7FC-4441-A403-93D46C99612E}" srcOrd="0" destOrd="0" presId="urn:microsoft.com/office/officeart/2005/8/layout/vList5"/>
    <dgm:cxn modelId="{5C00FE6B-19A7-445A-A96D-E6BA18318858}" srcId="{FF4227A7-DFDF-4184-BEF1-284BF5F50450}" destId="{5C3636E6-9E65-4F79-8696-7DB9C0AE2A71}" srcOrd="0" destOrd="0" parTransId="{35FBFC10-DFD4-4C0A-81D5-6C96FABBAFBE}" sibTransId="{A4B86375-43E0-448A-A7B8-A91D09CEC4F0}"/>
    <dgm:cxn modelId="{D610E96C-79D7-4C5C-ABA5-F90EAF2D91F8}" srcId="{217163ED-F167-4745-ADDE-3816E538AA74}" destId="{3DAA4159-0A83-4D39-A55D-44E98D871DCE}" srcOrd="1" destOrd="0" parTransId="{8735685D-8D45-4EC6-95D1-AC821AC989BB}" sibTransId="{D0A6D2AD-F3E7-47A6-A0CB-A356A38B556C}"/>
    <dgm:cxn modelId="{CEF1F04E-B395-4E21-A581-C36E66D26A65}" type="presOf" srcId="{D587FDA9-B8EB-4062-93ED-4DDC465CAD3B}" destId="{499D02B8-41FD-4B5A-AF1D-A476175FCC6D}" srcOrd="0" destOrd="0" presId="urn:microsoft.com/office/officeart/2005/8/layout/vList5"/>
    <dgm:cxn modelId="{9B006756-4D17-4C72-8BEE-009EA59DB00F}" type="presOf" srcId="{217163ED-F167-4745-ADDE-3816E538AA74}" destId="{F5BAD707-403A-4CF2-93AE-BC4519A93D6E}" srcOrd="0" destOrd="0" presId="urn:microsoft.com/office/officeart/2005/8/layout/vList5"/>
    <dgm:cxn modelId="{D422CA76-4C5D-4B73-B758-3628685FFBDA}" srcId="{E276C82A-7BF4-4D06-8D1F-E31D523327C7}" destId="{FF4227A7-DFDF-4184-BEF1-284BF5F50450}" srcOrd="1" destOrd="0" parTransId="{4EE7FDFC-8C2A-4771-A003-3A0682A46E5E}" sibTransId="{0E217314-58F7-40FB-BD65-1CC5564CAA16}"/>
    <dgm:cxn modelId="{B4A06D7D-6367-4448-9943-2E2BBBDCE4A5}" srcId="{E276C82A-7BF4-4D06-8D1F-E31D523327C7}" destId="{F5B15C0F-CFBC-435C-8E66-8B7D422D6D5E}" srcOrd="0" destOrd="0" parTransId="{77C26F80-613A-4A92-B682-7BB2373F7739}" sibTransId="{81F282CE-7302-418D-AD10-5734CD908289}"/>
    <dgm:cxn modelId="{B0A33D99-4A57-4AF0-BE13-347AB28901B8}" type="presOf" srcId="{E276C82A-7BF4-4D06-8D1F-E31D523327C7}" destId="{4DA9D7C4-217A-4D03-9ED3-D0345CC7E50D}" srcOrd="0" destOrd="0" presId="urn:microsoft.com/office/officeart/2005/8/layout/vList5"/>
    <dgm:cxn modelId="{EBC936A7-8B73-460B-B074-9AF6E5C767D7}" srcId="{217163ED-F167-4745-ADDE-3816E538AA74}" destId="{D587FDA9-B8EB-4062-93ED-4DDC465CAD3B}" srcOrd="0" destOrd="0" parTransId="{05721C22-ACB9-49D0-B839-8CBAEEBFF2CB}" sibTransId="{46665657-8C05-4E59-A8C2-DC56C4C3F4B3}"/>
    <dgm:cxn modelId="{331A5AB0-2118-4504-86ED-26AE06537D6C}" srcId="{217163ED-F167-4745-ADDE-3816E538AA74}" destId="{E62786C0-5DBA-495F-91EC-9C272BFBB165}" srcOrd="2" destOrd="0" parTransId="{8B91BF1D-0D7C-473D-A96F-124AA51007AB}" sibTransId="{DBC5AAB8-46AD-4994-AF78-ACF6865FC0BC}"/>
    <dgm:cxn modelId="{56EFF1B7-98C4-45CF-8835-DBAA320FF56D}" srcId="{217163ED-F167-4745-ADDE-3816E538AA74}" destId="{3FEB9F38-4376-4822-A5F3-EB6EAD100586}" srcOrd="3" destOrd="0" parTransId="{00107E0F-8007-4249-9070-390352522BC2}" sibTransId="{5F356C23-1441-4FB4-9795-82BA42168FFE}"/>
    <dgm:cxn modelId="{19A0D1B8-92EC-458A-9FC8-F8A1E36CFDD1}" type="presOf" srcId="{8DCC1CD3-FA05-4A4E-A77D-72B93BC8E9EF}" destId="{499D02B8-41FD-4B5A-AF1D-A476175FCC6D}" srcOrd="0" destOrd="4" presId="urn:microsoft.com/office/officeart/2005/8/layout/vList5"/>
    <dgm:cxn modelId="{22BF45BB-28AD-4F5F-917C-735C7ED1D061}" type="presOf" srcId="{3C0F57B3-550F-4114-A8D6-EC28E2C1F9CB}" destId="{6CF53854-A7FC-4441-A403-93D46C99612E}" srcOrd="0" destOrd="1" presId="urn:microsoft.com/office/officeart/2005/8/layout/vList5"/>
    <dgm:cxn modelId="{F821CABF-052C-434C-AA23-AE4BA3944989}" type="presOf" srcId="{E62786C0-5DBA-495F-91EC-9C272BFBB165}" destId="{499D02B8-41FD-4B5A-AF1D-A476175FCC6D}" srcOrd="0" destOrd="2" presId="urn:microsoft.com/office/officeart/2005/8/layout/vList5"/>
    <dgm:cxn modelId="{3036CDD6-C98F-4AF3-AC6B-1DABC9C05DA7}" type="presOf" srcId="{9AB1C1C8-C7D4-4E90-923E-3363D43FB586}" destId="{6CF53854-A7FC-4441-A403-93D46C99612E}" srcOrd="0" destOrd="2" presId="urn:microsoft.com/office/officeart/2005/8/layout/vList5"/>
    <dgm:cxn modelId="{6A6114E3-9A97-4742-A958-E3FC28B32960}" srcId="{E276C82A-7BF4-4D06-8D1F-E31D523327C7}" destId="{217163ED-F167-4745-ADDE-3816E538AA74}" srcOrd="2" destOrd="0" parTransId="{DFD9A85F-F83A-4950-BC87-17813EF8A37F}" sibTransId="{C9DD5790-B20A-496F-84BA-46BB4A8D637C}"/>
    <dgm:cxn modelId="{76E6EEEC-B7D6-46EA-98F3-CE4B59D99120}" type="presOf" srcId="{F5B15C0F-CFBC-435C-8E66-8B7D422D6D5E}" destId="{770174D6-8DFD-4CF9-8369-F9B6346C87DD}" srcOrd="0" destOrd="0" presId="urn:microsoft.com/office/officeart/2005/8/layout/vList5"/>
    <dgm:cxn modelId="{168C93F4-A0E1-4100-845B-75D9EB594A0F}" type="presOf" srcId="{5C3636E6-9E65-4F79-8696-7DB9C0AE2A71}" destId="{2352BBF9-FD1B-418C-BBC3-4C856864EE1B}" srcOrd="0" destOrd="0" presId="urn:microsoft.com/office/officeart/2005/8/layout/vList5"/>
    <dgm:cxn modelId="{F67B1EF7-33DE-4532-A5E4-3D967CE7ACEF}" type="presOf" srcId="{FF4227A7-DFDF-4184-BEF1-284BF5F50450}" destId="{15AB1CFF-CD81-46FA-8A5E-BFA66D0DA0F0}" srcOrd="0" destOrd="0" presId="urn:microsoft.com/office/officeart/2005/8/layout/vList5"/>
    <dgm:cxn modelId="{1FF2412F-80D1-4662-8D75-B2F8A2242EDF}" type="presParOf" srcId="{4DA9D7C4-217A-4D03-9ED3-D0345CC7E50D}" destId="{52576106-C4F0-40AF-989F-CE38D058482C}" srcOrd="0" destOrd="0" presId="urn:microsoft.com/office/officeart/2005/8/layout/vList5"/>
    <dgm:cxn modelId="{6C8B1917-7179-41EA-B9F6-F0BA5FBCF0A1}" type="presParOf" srcId="{52576106-C4F0-40AF-989F-CE38D058482C}" destId="{770174D6-8DFD-4CF9-8369-F9B6346C87DD}" srcOrd="0" destOrd="0" presId="urn:microsoft.com/office/officeart/2005/8/layout/vList5"/>
    <dgm:cxn modelId="{D4F7FA20-6E1A-4E57-9BFB-CCBE11DB309C}" type="presParOf" srcId="{52576106-C4F0-40AF-989F-CE38D058482C}" destId="{6CF53854-A7FC-4441-A403-93D46C99612E}" srcOrd="1" destOrd="0" presId="urn:microsoft.com/office/officeart/2005/8/layout/vList5"/>
    <dgm:cxn modelId="{034DD3DE-314A-4750-AFF8-E9DB43C5595C}" type="presParOf" srcId="{4DA9D7C4-217A-4D03-9ED3-D0345CC7E50D}" destId="{42928D8E-BE60-417E-B6BC-5EF49772FDBD}" srcOrd="1" destOrd="0" presId="urn:microsoft.com/office/officeart/2005/8/layout/vList5"/>
    <dgm:cxn modelId="{F6588290-C8FB-494C-8C9B-CF81769A659F}" type="presParOf" srcId="{4DA9D7C4-217A-4D03-9ED3-D0345CC7E50D}" destId="{316E892C-B72B-4C32-9852-7CEA9F597071}" srcOrd="2" destOrd="0" presId="urn:microsoft.com/office/officeart/2005/8/layout/vList5"/>
    <dgm:cxn modelId="{CA095EB9-A676-4700-8334-6B463DA34441}" type="presParOf" srcId="{316E892C-B72B-4C32-9852-7CEA9F597071}" destId="{15AB1CFF-CD81-46FA-8A5E-BFA66D0DA0F0}" srcOrd="0" destOrd="0" presId="urn:microsoft.com/office/officeart/2005/8/layout/vList5"/>
    <dgm:cxn modelId="{EFC5BD49-31D3-428F-A15B-76BAE4944044}" type="presParOf" srcId="{316E892C-B72B-4C32-9852-7CEA9F597071}" destId="{2352BBF9-FD1B-418C-BBC3-4C856864EE1B}" srcOrd="1" destOrd="0" presId="urn:microsoft.com/office/officeart/2005/8/layout/vList5"/>
    <dgm:cxn modelId="{1901535D-35EB-4699-A22B-3DA395011795}" type="presParOf" srcId="{4DA9D7C4-217A-4D03-9ED3-D0345CC7E50D}" destId="{45E2F50A-7555-42FA-A3C5-89C9604A23EE}" srcOrd="3" destOrd="0" presId="urn:microsoft.com/office/officeart/2005/8/layout/vList5"/>
    <dgm:cxn modelId="{895CE368-4A32-4EE0-9531-82C3E7976614}" type="presParOf" srcId="{4DA9D7C4-217A-4D03-9ED3-D0345CC7E50D}" destId="{1B3B7D2D-06A4-4922-9FB9-897C69FC5D9E}" srcOrd="4" destOrd="0" presId="urn:microsoft.com/office/officeart/2005/8/layout/vList5"/>
    <dgm:cxn modelId="{C758ED78-DDC5-434C-A839-97C47DD2FBA1}" type="presParOf" srcId="{1B3B7D2D-06A4-4922-9FB9-897C69FC5D9E}" destId="{F5BAD707-403A-4CF2-93AE-BC4519A93D6E}" srcOrd="0" destOrd="0" presId="urn:microsoft.com/office/officeart/2005/8/layout/vList5"/>
    <dgm:cxn modelId="{F5DB14E9-5C9A-4F72-81A3-5674169F0E14}" type="presParOf" srcId="{1B3B7D2D-06A4-4922-9FB9-897C69FC5D9E}" destId="{499D02B8-41FD-4B5A-AF1D-A476175FCC6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276C82A-7BF4-4D06-8D1F-E31D523327C7}" type="doc">
      <dgm:prSet loTypeId="urn:microsoft.com/office/officeart/2005/8/layout/vList5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5B15C0F-CFBC-435C-8E66-8B7D422D6D5E}">
      <dgm:prSet phldrT="[Текст]" custT="1"/>
      <dgm:spPr>
        <a:solidFill>
          <a:schemeClr val="accent3"/>
        </a:solidFill>
      </dgm:spPr>
      <dgm:t>
        <a:bodyPr/>
        <a:lstStyle/>
        <a:p>
          <a:r>
            <a:rPr lang="ru-RU" sz="2200" dirty="0"/>
            <a:t>7. Каналы сбыта</a:t>
          </a:r>
        </a:p>
      </dgm:t>
    </dgm:pt>
    <dgm:pt modelId="{77C26F80-613A-4A92-B682-7BB2373F7739}" type="parTrans" cxnId="{B4A06D7D-6367-4448-9943-2E2BBBDCE4A5}">
      <dgm:prSet/>
      <dgm:spPr/>
      <dgm:t>
        <a:bodyPr/>
        <a:lstStyle/>
        <a:p>
          <a:endParaRPr lang="ru-RU"/>
        </a:p>
      </dgm:t>
    </dgm:pt>
    <dgm:pt modelId="{81F282CE-7302-418D-AD10-5734CD908289}" type="sibTrans" cxnId="{B4A06D7D-6367-4448-9943-2E2BBBDCE4A5}">
      <dgm:prSet/>
      <dgm:spPr/>
      <dgm:t>
        <a:bodyPr/>
        <a:lstStyle/>
        <a:p>
          <a:endParaRPr lang="ru-RU"/>
        </a:p>
      </dgm:t>
    </dgm:pt>
    <dgm:pt modelId="{D962E79A-2402-4F26-A9F5-4BDD7962924D}">
      <dgm:prSet phldrT="[Текст]"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endParaRPr lang="ru-RU" sz="1100" dirty="0"/>
        </a:p>
      </dgm:t>
    </dgm:pt>
    <dgm:pt modelId="{54710106-5CC7-4394-97AB-7AD6EC11BC8A}" type="parTrans" cxnId="{D7F59402-65DC-44B3-A884-351DF6639FBB}">
      <dgm:prSet/>
      <dgm:spPr/>
      <dgm:t>
        <a:bodyPr/>
        <a:lstStyle/>
        <a:p>
          <a:endParaRPr lang="ru-RU"/>
        </a:p>
      </dgm:t>
    </dgm:pt>
    <dgm:pt modelId="{4948EAC9-AA3B-4B8E-A979-B7EB8C2B4E22}" type="sibTrans" cxnId="{D7F59402-65DC-44B3-A884-351DF6639FBB}">
      <dgm:prSet/>
      <dgm:spPr/>
      <dgm:t>
        <a:bodyPr/>
        <a:lstStyle/>
        <a:p>
          <a:endParaRPr lang="ru-RU"/>
        </a:p>
      </dgm:t>
    </dgm:pt>
    <dgm:pt modelId="{FF4227A7-DFDF-4184-BEF1-284BF5F50450}">
      <dgm:prSet phldrT="[Текст]" custT="1"/>
      <dgm:spPr>
        <a:solidFill>
          <a:schemeClr val="accent3"/>
        </a:solidFill>
      </dgm:spPr>
      <dgm:t>
        <a:bodyPr/>
        <a:lstStyle/>
        <a:p>
          <a:r>
            <a:rPr lang="ru-RU" sz="2200" dirty="0"/>
            <a:t>8. Издержки</a:t>
          </a:r>
        </a:p>
      </dgm:t>
    </dgm:pt>
    <dgm:pt modelId="{4EE7FDFC-8C2A-4771-A003-3A0682A46E5E}" type="parTrans" cxnId="{D422CA76-4C5D-4B73-B758-3628685FFBDA}">
      <dgm:prSet/>
      <dgm:spPr/>
      <dgm:t>
        <a:bodyPr/>
        <a:lstStyle/>
        <a:p>
          <a:endParaRPr lang="ru-RU"/>
        </a:p>
      </dgm:t>
    </dgm:pt>
    <dgm:pt modelId="{0E217314-58F7-40FB-BD65-1CC5564CAA16}" type="sibTrans" cxnId="{D422CA76-4C5D-4B73-B758-3628685FFBDA}">
      <dgm:prSet/>
      <dgm:spPr/>
      <dgm:t>
        <a:bodyPr/>
        <a:lstStyle/>
        <a:p>
          <a:endParaRPr lang="ru-RU"/>
        </a:p>
      </dgm:t>
    </dgm:pt>
    <dgm:pt modelId="{5C3636E6-9E65-4F79-8696-7DB9C0AE2A71}">
      <dgm:prSet phldrT="[Текст]"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100" dirty="0"/>
            <a:t>Затраты на комплектующие - 162 346,00 руб.</a:t>
          </a:r>
        </a:p>
      </dgm:t>
    </dgm:pt>
    <dgm:pt modelId="{35FBFC10-DFD4-4C0A-81D5-6C96FABBAFBE}" type="parTrans" cxnId="{5C00FE6B-19A7-445A-A96D-E6BA18318858}">
      <dgm:prSet/>
      <dgm:spPr/>
      <dgm:t>
        <a:bodyPr/>
        <a:lstStyle/>
        <a:p>
          <a:endParaRPr lang="ru-RU"/>
        </a:p>
      </dgm:t>
    </dgm:pt>
    <dgm:pt modelId="{A4B86375-43E0-448A-A7B8-A91D09CEC4F0}" type="sibTrans" cxnId="{5C00FE6B-19A7-445A-A96D-E6BA18318858}">
      <dgm:prSet/>
      <dgm:spPr/>
      <dgm:t>
        <a:bodyPr/>
        <a:lstStyle/>
        <a:p>
          <a:endParaRPr lang="ru-RU"/>
        </a:p>
      </dgm:t>
    </dgm:pt>
    <dgm:pt modelId="{217163ED-F167-4745-ADDE-3816E538AA74}">
      <dgm:prSet phldrT="[Текст]" custT="1"/>
      <dgm:spPr>
        <a:solidFill>
          <a:schemeClr val="accent3"/>
        </a:solidFill>
      </dgm:spPr>
      <dgm:t>
        <a:bodyPr/>
        <a:lstStyle/>
        <a:p>
          <a:r>
            <a:rPr lang="ru-RU" sz="2200" dirty="0"/>
            <a:t>9. Доходы</a:t>
          </a:r>
        </a:p>
      </dgm:t>
    </dgm:pt>
    <dgm:pt modelId="{DFD9A85F-F83A-4950-BC87-17813EF8A37F}" type="parTrans" cxnId="{6A6114E3-9A97-4742-A958-E3FC28B32960}">
      <dgm:prSet/>
      <dgm:spPr/>
      <dgm:t>
        <a:bodyPr/>
        <a:lstStyle/>
        <a:p>
          <a:endParaRPr lang="ru-RU"/>
        </a:p>
      </dgm:t>
    </dgm:pt>
    <dgm:pt modelId="{C9DD5790-B20A-496F-84BA-46BB4A8D637C}" type="sibTrans" cxnId="{6A6114E3-9A97-4742-A958-E3FC28B32960}">
      <dgm:prSet/>
      <dgm:spPr/>
      <dgm:t>
        <a:bodyPr/>
        <a:lstStyle/>
        <a:p>
          <a:endParaRPr lang="ru-RU"/>
        </a:p>
      </dgm:t>
    </dgm:pt>
    <dgm:pt modelId="{D587FDA9-B8EB-4062-93ED-4DDC465CAD3B}">
      <dgm:prSet phldrT="[Текст]"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100" dirty="0"/>
            <a:t>Продажа дронов (комплектация дрона зависит от заказа потребителя).</a:t>
          </a:r>
        </a:p>
      </dgm:t>
    </dgm:pt>
    <dgm:pt modelId="{05721C22-ACB9-49D0-B839-8CBAEEBFF2CB}" type="parTrans" cxnId="{EBC936A7-8B73-460B-B074-9AF6E5C767D7}">
      <dgm:prSet/>
      <dgm:spPr/>
      <dgm:t>
        <a:bodyPr/>
        <a:lstStyle/>
        <a:p>
          <a:endParaRPr lang="ru-RU"/>
        </a:p>
      </dgm:t>
    </dgm:pt>
    <dgm:pt modelId="{46665657-8C05-4E59-A8C2-DC56C4C3F4B3}" type="sibTrans" cxnId="{EBC936A7-8B73-460B-B074-9AF6E5C767D7}">
      <dgm:prSet/>
      <dgm:spPr/>
      <dgm:t>
        <a:bodyPr/>
        <a:lstStyle/>
        <a:p>
          <a:endParaRPr lang="ru-RU"/>
        </a:p>
      </dgm:t>
    </dgm:pt>
    <dgm:pt modelId="{9AB1C1C8-C7D4-4E90-923E-3363D43FB586}">
      <dgm:prSet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100" dirty="0"/>
            <a:t>Прямые продажи потребителям.</a:t>
          </a:r>
        </a:p>
      </dgm:t>
    </dgm:pt>
    <dgm:pt modelId="{862D896D-7F01-4E58-A53A-2E45466E8BFA}" type="parTrans" cxnId="{75710832-6228-4EDA-9C54-4A79485D249C}">
      <dgm:prSet/>
      <dgm:spPr/>
      <dgm:t>
        <a:bodyPr/>
        <a:lstStyle/>
        <a:p>
          <a:endParaRPr lang="ru-RU"/>
        </a:p>
      </dgm:t>
    </dgm:pt>
    <dgm:pt modelId="{02065AED-8D7E-40F8-A4EF-B6BC00380B4E}" type="sibTrans" cxnId="{75710832-6228-4EDA-9C54-4A79485D249C}">
      <dgm:prSet/>
      <dgm:spPr/>
      <dgm:t>
        <a:bodyPr/>
        <a:lstStyle/>
        <a:p>
          <a:endParaRPr lang="ru-RU"/>
        </a:p>
      </dgm:t>
    </dgm:pt>
    <dgm:pt modelId="{97CFE903-3624-4E00-A563-7790787973CA}">
      <dgm:prSet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100" dirty="0"/>
            <a:t>Участие в выставках и конференциях в отрасли.</a:t>
          </a:r>
        </a:p>
      </dgm:t>
    </dgm:pt>
    <dgm:pt modelId="{FFBAB6AC-AB40-4F9B-8CF9-B6C3FA1A8215}" type="parTrans" cxnId="{43235264-380E-4CBC-AC09-3B7F12A231A8}">
      <dgm:prSet/>
      <dgm:spPr/>
      <dgm:t>
        <a:bodyPr/>
        <a:lstStyle/>
        <a:p>
          <a:endParaRPr lang="ru-RU"/>
        </a:p>
      </dgm:t>
    </dgm:pt>
    <dgm:pt modelId="{550D497E-5B1C-4A44-AEF2-57B09A729094}" type="sibTrans" cxnId="{43235264-380E-4CBC-AC09-3B7F12A231A8}">
      <dgm:prSet/>
      <dgm:spPr/>
      <dgm:t>
        <a:bodyPr/>
        <a:lstStyle/>
        <a:p>
          <a:endParaRPr lang="ru-RU"/>
        </a:p>
      </dgm:t>
    </dgm:pt>
    <dgm:pt modelId="{54433706-FEE3-4B87-AED5-B0FAB025B7E4}">
      <dgm:prSet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100" dirty="0"/>
            <a:t>Онлайн-продажи через веб-сайт и социальные сети.</a:t>
          </a:r>
        </a:p>
      </dgm:t>
    </dgm:pt>
    <dgm:pt modelId="{351BC1C8-5378-4697-8BA3-1A7772D1A1CD}" type="parTrans" cxnId="{BDB3E70B-5371-447D-AAE9-218A35B107AE}">
      <dgm:prSet/>
      <dgm:spPr/>
      <dgm:t>
        <a:bodyPr/>
        <a:lstStyle/>
        <a:p>
          <a:endParaRPr lang="ru-RU"/>
        </a:p>
      </dgm:t>
    </dgm:pt>
    <dgm:pt modelId="{AB8D09C8-D32A-42AB-A338-D819F02FF111}" type="sibTrans" cxnId="{BDB3E70B-5371-447D-AAE9-218A35B107AE}">
      <dgm:prSet/>
      <dgm:spPr/>
      <dgm:t>
        <a:bodyPr/>
        <a:lstStyle/>
        <a:p>
          <a:endParaRPr lang="ru-RU"/>
        </a:p>
      </dgm:t>
    </dgm:pt>
    <dgm:pt modelId="{6C2AD04F-0335-4CC6-B134-C45F7AC25A4B}">
      <dgm:prSet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100" dirty="0"/>
            <a:t>Затраты на аренду - 0 руб.</a:t>
          </a:r>
        </a:p>
      </dgm:t>
    </dgm:pt>
    <dgm:pt modelId="{8B7B85F3-3EB1-4873-96DD-F41D8417D04B}" type="parTrans" cxnId="{6352BE0F-1792-4F7D-8F79-DD7EDDF55FFC}">
      <dgm:prSet/>
      <dgm:spPr/>
      <dgm:t>
        <a:bodyPr/>
        <a:lstStyle/>
        <a:p>
          <a:endParaRPr lang="ru-RU"/>
        </a:p>
      </dgm:t>
    </dgm:pt>
    <dgm:pt modelId="{29BF971D-253C-411B-89E8-76CEC469F725}" type="sibTrans" cxnId="{6352BE0F-1792-4F7D-8F79-DD7EDDF55FFC}">
      <dgm:prSet/>
      <dgm:spPr/>
      <dgm:t>
        <a:bodyPr/>
        <a:lstStyle/>
        <a:p>
          <a:endParaRPr lang="ru-RU"/>
        </a:p>
      </dgm:t>
    </dgm:pt>
    <dgm:pt modelId="{A4C933E8-ABD8-4338-AA01-C3650C0C8F54}">
      <dgm:prSet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100" dirty="0"/>
            <a:t>Затраты на рекламу и представительские расходы - 50 000,00 руб. </a:t>
          </a:r>
        </a:p>
      </dgm:t>
    </dgm:pt>
    <dgm:pt modelId="{B4EC52FD-6860-4153-9E51-C596BCA39EA1}" type="parTrans" cxnId="{2E19321F-BBB2-4E4D-9A5E-0562D08CCD47}">
      <dgm:prSet/>
      <dgm:spPr/>
      <dgm:t>
        <a:bodyPr/>
        <a:lstStyle/>
        <a:p>
          <a:endParaRPr lang="ru-RU"/>
        </a:p>
      </dgm:t>
    </dgm:pt>
    <dgm:pt modelId="{2C431E70-5CD4-4340-A23E-928DDBBF68F4}" type="sibTrans" cxnId="{2E19321F-BBB2-4E4D-9A5E-0562D08CCD47}">
      <dgm:prSet/>
      <dgm:spPr/>
      <dgm:t>
        <a:bodyPr/>
        <a:lstStyle/>
        <a:p>
          <a:endParaRPr lang="ru-RU"/>
        </a:p>
      </dgm:t>
    </dgm:pt>
    <dgm:pt modelId="{5A3F7ECB-1DA4-4CF7-8D1A-768477989486}">
      <dgm:prSet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100" dirty="0"/>
            <a:t>Проведение мониторинга ЛЭП.</a:t>
          </a:r>
        </a:p>
      </dgm:t>
    </dgm:pt>
    <dgm:pt modelId="{B863C43C-3D33-47C2-A1BA-CB790F08C031}" type="parTrans" cxnId="{48E2AA6A-D1EA-45FE-A918-1B712198AAE9}">
      <dgm:prSet/>
      <dgm:spPr/>
      <dgm:t>
        <a:bodyPr/>
        <a:lstStyle/>
        <a:p>
          <a:endParaRPr lang="ru-RU"/>
        </a:p>
      </dgm:t>
    </dgm:pt>
    <dgm:pt modelId="{9EF83E8B-F9F8-4C4F-9225-638D880652E0}" type="sibTrans" cxnId="{48E2AA6A-D1EA-45FE-A918-1B712198AAE9}">
      <dgm:prSet/>
      <dgm:spPr/>
      <dgm:t>
        <a:bodyPr/>
        <a:lstStyle/>
        <a:p>
          <a:endParaRPr lang="ru-RU"/>
        </a:p>
      </dgm:t>
    </dgm:pt>
    <dgm:pt modelId="{1A474218-A299-4690-986C-2DBB87EFF452}">
      <dgm:prSet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100" dirty="0"/>
            <a:t>Оказание консультационных услуг и обучение потребителей.</a:t>
          </a:r>
        </a:p>
      </dgm:t>
    </dgm:pt>
    <dgm:pt modelId="{1C589592-7382-4EBD-975D-960E976FAE8B}" type="parTrans" cxnId="{B93BECE9-8137-4CA5-A9ED-FEEE61638347}">
      <dgm:prSet/>
      <dgm:spPr/>
      <dgm:t>
        <a:bodyPr/>
        <a:lstStyle/>
        <a:p>
          <a:endParaRPr lang="ru-RU"/>
        </a:p>
      </dgm:t>
    </dgm:pt>
    <dgm:pt modelId="{0A3B1298-6758-4F26-9A18-854CF56C8399}" type="sibTrans" cxnId="{B93BECE9-8137-4CA5-A9ED-FEEE61638347}">
      <dgm:prSet/>
      <dgm:spPr/>
      <dgm:t>
        <a:bodyPr/>
        <a:lstStyle/>
        <a:p>
          <a:endParaRPr lang="ru-RU"/>
        </a:p>
      </dgm:t>
    </dgm:pt>
    <dgm:pt modelId="{8C76C672-2C9E-4484-8DD7-83D9F2BF52EE}">
      <dgm:prSet phldrT="[Текст]"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100" dirty="0"/>
            <a:t>Расходы на оплату труда – 247 380,00 руб.  </a:t>
          </a:r>
        </a:p>
      </dgm:t>
    </dgm:pt>
    <dgm:pt modelId="{EA9B89C1-F5D1-43A1-ABC6-52FEA46FD0F3}" type="parTrans" cxnId="{EFAA0D25-36C6-4087-8A15-1F41FDF378D6}">
      <dgm:prSet/>
      <dgm:spPr/>
      <dgm:t>
        <a:bodyPr/>
        <a:lstStyle/>
        <a:p>
          <a:endParaRPr lang="ru-RU"/>
        </a:p>
      </dgm:t>
    </dgm:pt>
    <dgm:pt modelId="{E54FF846-EE86-4100-BD8B-18F2852F2BE8}" type="sibTrans" cxnId="{EFAA0D25-36C6-4087-8A15-1F41FDF378D6}">
      <dgm:prSet/>
      <dgm:spPr/>
      <dgm:t>
        <a:bodyPr/>
        <a:lstStyle/>
        <a:p>
          <a:endParaRPr lang="ru-RU"/>
        </a:p>
      </dgm:t>
    </dgm:pt>
    <dgm:pt modelId="{4DA9D7C4-217A-4D03-9ED3-D0345CC7E50D}" type="pres">
      <dgm:prSet presAssocID="{E276C82A-7BF4-4D06-8D1F-E31D523327C7}" presName="Name0" presStyleCnt="0">
        <dgm:presLayoutVars>
          <dgm:dir/>
          <dgm:animLvl val="lvl"/>
          <dgm:resizeHandles val="exact"/>
        </dgm:presLayoutVars>
      </dgm:prSet>
      <dgm:spPr/>
    </dgm:pt>
    <dgm:pt modelId="{52576106-C4F0-40AF-989F-CE38D058482C}" type="pres">
      <dgm:prSet presAssocID="{F5B15C0F-CFBC-435C-8E66-8B7D422D6D5E}" presName="linNode" presStyleCnt="0"/>
      <dgm:spPr/>
    </dgm:pt>
    <dgm:pt modelId="{770174D6-8DFD-4CF9-8369-F9B6346C87DD}" type="pres">
      <dgm:prSet presAssocID="{F5B15C0F-CFBC-435C-8E66-8B7D422D6D5E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6CF53854-A7FC-4441-A403-93D46C99612E}" type="pres">
      <dgm:prSet presAssocID="{F5B15C0F-CFBC-435C-8E66-8B7D422D6D5E}" presName="descendantText" presStyleLbl="alignAccFollowNode1" presStyleIdx="0" presStyleCnt="3">
        <dgm:presLayoutVars>
          <dgm:bulletEnabled val="1"/>
        </dgm:presLayoutVars>
      </dgm:prSet>
      <dgm:spPr/>
    </dgm:pt>
    <dgm:pt modelId="{42928D8E-BE60-417E-B6BC-5EF49772FDBD}" type="pres">
      <dgm:prSet presAssocID="{81F282CE-7302-418D-AD10-5734CD908289}" presName="sp" presStyleCnt="0"/>
      <dgm:spPr/>
    </dgm:pt>
    <dgm:pt modelId="{316E892C-B72B-4C32-9852-7CEA9F597071}" type="pres">
      <dgm:prSet presAssocID="{FF4227A7-DFDF-4184-BEF1-284BF5F50450}" presName="linNode" presStyleCnt="0"/>
      <dgm:spPr/>
    </dgm:pt>
    <dgm:pt modelId="{15AB1CFF-CD81-46FA-8A5E-BFA66D0DA0F0}" type="pres">
      <dgm:prSet presAssocID="{FF4227A7-DFDF-4184-BEF1-284BF5F50450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2352BBF9-FD1B-418C-BBC3-4C856864EE1B}" type="pres">
      <dgm:prSet presAssocID="{FF4227A7-DFDF-4184-BEF1-284BF5F50450}" presName="descendantText" presStyleLbl="alignAccFollowNode1" presStyleIdx="1" presStyleCnt="3">
        <dgm:presLayoutVars>
          <dgm:bulletEnabled val="1"/>
        </dgm:presLayoutVars>
      </dgm:prSet>
      <dgm:spPr/>
    </dgm:pt>
    <dgm:pt modelId="{45E2F50A-7555-42FA-A3C5-89C9604A23EE}" type="pres">
      <dgm:prSet presAssocID="{0E217314-58F7-40FB-BD65-1CC5564CAA16}" presName="sp" presStyleCnt="0"/>
      <dgm:spPr/>
    </dgm:pt>
    <dgm:pt modelId="{1B3B7D2D-06A4-4922-9FB9-897C69FC5D9E}" type="pres">
      <dgm:prSet presAssocID="{217163ED-F167-4745-ADDE-3816E538AA74}" presName="linNode" presStyleCnt="0"/>
      <dgm:spPr/>
    </dgm:pt>
    <dgm:pt modelId="{F5BAD707-403A-4CF2-93AE-BC4519A93D6E}" type="pres">
      <dgm:prSet presAssocID="{217163ED-F167-4745-ADDE-3816E538AA74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499D02B8-41FD-4B5A-AF1D-A476175FCC6D}" type="pres">
      <dgm:prSet presAssocID="{217163ED-F167-4745-ADDE-3816E538AA74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D7F59402-65DC-44B3-A884-351DF6639FBB}" srcId="{F5B15C0F-CFBC-435C-8E66-8B7D422D6D5E}" destId="{D962E79A-2402-4F26-A9F5-4BDD7962924D}" srcOrd="0" destOrd="0" parTransId="{54710106-5CC7-4394-97AB-7AD6EC11BC8A}" sibTransId="{4948EAC9-AA3B-4B8E-A979-B7EB8C2B4E22}"/>
    <dgm:cxn modelId="{F006E70B-E8A2-4A34-BFF5-8350056E0BEB}" type="presOf" srcId="{217163ED-F167-4745-ADDE-3816E538AA74}" destId="{F5BAD707-403A-4CF2-93AE-BC4519A93D6E}" srcOrd="0" destOrd="0" presId="urn:microsoft.com/office/officeart/2005/8/layout/vList5"/>
    <dgm:cxn modelId="{BDB3E70B-5371-447D-AAE9-218A35B107AE}" srcId="{F5B15C0F-CFBC-435C-8E66-8B7D422D6D5E}" destId="{54433706-FEE3-4B87-AED5-B0FAB025B7E4}" srcOrd="3" destOrd="0" parTransId="{351BC1C8-5378-4697-8BA3-1A7772D1A1CD}" sibTransId="{AB8D09C8-D32A-42AB-A338-D819F02FF111}"/>
    <dgm:cxn modelId="{1586390D-8940-4941-A5F4-566171AACBEB}" type="presOf" srcId="{F5B15C0F-CFBC-435C-8E66-8B7D422D6D5E}" destId="{770174D6-8DFD-4CF9-8369-F9B6346C87DD}" srcOrd="0" destOrd="0" presId="urn:microsoft.com/office/officeart/2005/8/layout/vList5"/>
    <dgm:cxn modelId="{6352BE0F-1792-4F7D-8F79-DD7EDDF55FFC}" srcId="{FF4227A7-DFDF-4184-BEF1-284BF5F50450}" destId="{6C2AD04F-0335-4CC6-B134-C45F7AC25A4B}" srcOrd="2" destOrd="0" parTransId="{8B7B85F3-3EB1-4873-96DD-F41D8417D04B}" sibTransId="{29BF971D-253C-411B-89E8-76CEC469F725}"/>
    <dgm:cxn modelId="{AC1ECE11-8343-4C65-BBDE-44B7C5537F4D}" type="presOf" srcId="{5C3636E6-9E65-4F79-8696-7DB9C0AE2A71}" destId="{2352BBF9-FD1B-418C-BBC3-4C856864EE1B}" srcOrd="0" destOrd="1" presId="urn:microsoft.com/office/officeart/2005/8/layout/vList5"/>
    <dgm:cxn modelId="{3FE0E515-E8B5-4178-992F-BFFADF47D9C3}" type="presOf" srcId="{1A474218-A299-4690-986C-2DBB87EFF452}" destId="{499D02B8-41FD-4B5A-AF1D-A476175FCC6D}" srcOrd="0" destOrd="2" presId="urn:microsoft.com/office/officeart/2005/8/layout/vList5"/>
    <dgm:cxn modelId="{2E19321F-BBB2-4E4D-9A5E-0562D08CCD47}" srcId="{FF4227A7-DFDF-4184-BEF1-284BF5F50450}" destId="{A4C933E8-ABD8-4338-AA01-C3650C0C8F54}" srcOrd="3" destOrd="0" parTransId="{B4EC52FD-6860-4153-9E51-C596BCA39EA1}" sibTransId="{2C431E70-5CD4-4340-A23E-928DDBBF68F4}"/>
    <dgm:cxn modelId="{EFAA0D25-36C6-4087-8A15-1F41FDF378D6}" srcId="{FF4227A7-DFDF-4184-BEF1-284BF5F50450}" destId="{8C76C672-2C9E-4484-8DD7-83D9F2BF52EE}" srcOrd="0" destOrd="0" parTransId="{EA9B89C1-F5D1-43A1-ABC6-52FEA46FD0F3}" sibTransId="{E54FF846-EE86-4100-BD8B-18F2852F2BE8}"/>
    <dgm:cxn modelId="{75710832-6228-4EDA-9C54-4A79485D249C}" srcId="{F5B15C0F-CFBC-435C-8E66-8B7D422D6D5E}" destId="{9AB1C1C8-C7D4-4E90-923E-3363D43FB586}" srcOrd="1" destOrd="0" parTransId="{862D896D-7F01-4E58-A53A-2E45466E8BFA}" sibTransId="{02065AED-8D7E-40F8-A4EF-B6BC00380B4E}"/>
    <dgm:cxn modelId="{68C1923D-9D5F-4CFA-AB85-E18B978D6647}" type="presOf" srcId="{E276C82A-7BF4-4D06-8D1F-E31D523327C7}" destId="{4DA9D7C4-217A-4D03-9ED3-D0345CC7E50D}" srcOrd="0" destOrd="0" presId="urn:microsoft.com/office/officeart/2005/8/layout/vList5"/>
    <dgm:cxn modelId="{1AA58260-FC03-4B9B-823D-1242A8E3B782}" type="presOf" srcId="{FF4227A7-DFDF-4184-BEF1-284BF5F50450}" destId="{15AB1CFF-CD81-46FA-8A5E-BFA66D0DA0F0}" srcOrd="0" destOrd="0" presId="urn:microsoft.com/office/officeart/2005/8/layout/vList5"/>
    <dgm:cxn modelId="{43235264-380E-4CBC-AC09-3B7F12A231A8}" srcId="{F5B15C0F-CFBC-435C-8E66-8B7D422D6D5E}" destId="{97CFE903-3624-4E00-A563-7790787973CA}" srcOrd="2" destOrd="0" parTransId="{FFBAB6AC-AB40-4F9B-8CF9-B6C3FA1A8215}" sibTransId="{550D497E-5B1C-4A44-AEF2-57B09A729094}"/>
    <dgm:cxn modelId="{48E2AA6A-D1EA-45FE-A918-1B712198AAE9}" srcId="{217163ED-F167-4745-ADDE-3816E538AA74}" destId="{5A3F7ECB-1DA4-4CF7-8D1A-768477989486}" srcOrd="1" destOrd="0" parTransId="{B863C43C-3D33-47C2-A1BA-CB790F08C031}" sibTransId="{9EF83E8B-F9F8-4C4F-9225-638D880652E0}"/>
    <dgm:cxn modelId="{5C00FE6B-19A7-445A-A96D-E6BA18318858}" srcId="{FF4227A7-DFDF-4184-BEF1-284BF5F50450}" destId="{5C3636E6-9E65-4F79-8696-7DB9C0AE2A71}" srcOrd="1" destOrd="0" parTransId="{35FBFC10-DFD4-4C0A-81D5-6C96FABBAFBE}" sibTransId="{A4B86375-43E0-448A-A7B8-A91D09CEC4F0}"/>
    <dgm:cxn modelId="{D457F96C-D111-4253-BF39-F005242107BE}" type="presOf" srcId="{6C2AD04F-0335-4CC6-B134-C45F7AC25A4B}" destId="{2352BBF9-FD1B-418C-BBC3-4C856864EE1B}" srcOrd="0" destOrd="2" presId="urn:microsoft.com/office/officeart/2005/8/layout/vList5"/>
    <dgm:cxn modelId="{D422CA76-4C5D-4B73-B758-3628685FFBDA}" srcId="{E276C82A-7BF4-4D06-8D1F-E31D523327C7}" destId="{FF4227A7-DFDF-4184-BEF1-284BF5F50450}" srcOrd="1" destOrd="0" parTransId="{4EE7FDFC-8C2A-4771-A003-3A0682A46E5E}" sibTransId="{0E217314-58F7-40FB-BD65-1CC5564CAA16}"/>
    <dgm:cxn modelId="{B4A06D7D-6367-4448-9943-2E2BBBDCE4A5}" srcId="{E276C82A-7BF4-4D06-8D1F-E31D523327C7}" destId="{F5B15C0F-CFBC-435C-8E66-8B7D422D6D5E}" srcOrd="0" destOrd="0" parTransId="{77C26F80-613A-4A92-B682-7BB2373F7739}" sibTransId="{81F282CE-7302-418D-AD10-5734CD908289}"/>
    <dgm:cxn modelId="{0F8DF892-0D83-480B-9E7D-1B23929C1DCB}" type="presOf" srcId="{8C76C672-2C9E-4484-8DD7-83D9F2BF52EE}" destId="{2352BBF9-FD1B-418C-BBC3-4C856864EE1B}" srcOrd="0" destOrd="0" presId="urn:microsoft.com/office/officeart/2005/8/layout/vList5"/>
    <dgm:cxn modelId="{538A48A0-AFFC-4FC5-8C84-C14C79AD0D7C}" type="presOf" srcId="{9AB1C1C8-C7D4-4E90-923E-3363D43FB586}" destId="{6CF53854-A7FC-4441-A403-93D46C99612E}" srcOrd="0" destOrd="1" presId="urn:microsoft.com/office/officeart/2005/8/layout/vList5"/>
    <dgm:cxn modelId="{EBC936A7-8B73-460B-B074-9AF6E5C767D7}" srcId="{217163ED-F167-4745-ADDE-3816E538AA74}" destId="{D587FDA9-B8EB-4062-93ED-4DDC465CAD3B}" srcOrd="0" destOrd="0" parTransId="{05721C22-ACB9-49D0-B839-8CBAEEBFF2CB}" sibTransId="{46665657-8C05-4E59-A8C2-DC56C4C3F4B3}"/>
    <dgm:cxn modelId="{F512DEAA-8024-4543-BD4B-D20E22097BCF}" type="presOf" srcId="{A4C933E8-ABD8-4338-AA01-C3650C0C8F54}" destId="{2352BBF9-FD1B-418C-BBC3-4C856864EE1B}" srcOrd="0" destOrd="3" presId="urn:microsoft.com/office/officeart/2005/8/layout/vList5"/>
    <dgm:cxn modelId="{653260B5-76EC-4569-9F97-4E321801AE52}" type="presOf" srcId="{97CFE903-3624-4E00-A563-7790787973CA}" destId="{6CF53854-A7FC-4441-A403-93D46C99612E}" srcOrd="0" destOrd="2" presId="urn:microsoft.com/office/officeart/2005/8/layout/vList5"/>
    <dgm:cxn modelId="{6A3571CC-7F65-400C-9664-4AA7B50818A5}" type="presOf" srcId="{5A3F7ECB-1DA4-4CF7-8D1A-768477989486}" destId="{499D02B8-41FD-4B5A-AF1D-A476175FCC6D}" srcOrd="0" destOrd="1" presId="urn:microsoft.com/office/officeart/2005/8/layout/vList5"/>
    <dgm:cxn modelId="{71CD17CF-5667-4492-BFFA-3DA6AF050304}" type="presOf" srcId="{54433706-FEE3-4B87-AED5-B0FAB025B7E4}" destId="{6CF53854-A7FC-4441-A403-93D46C99612E}" srcOrd="0" destOrd="3" presId="urn:microsoft.com/office/officeart/2005/8/layout/vList5"/>
    <dgm:cxn modelId="{C1708ACF-6FA7-4D88-BCBF-3C4D7C389EFD}" type="presOf" srcId="{D962E79A-2402-4F26-A9F5-4BDD7962924D}" destId="{6CF53854-A7FC-4441-A403-93D46C99612E}" srcOrd="0" destOrd="0" presId="urn:microsoft.com/office/officeart/2005/8/layout/vList5"/>
    <dgm:cxn modelId="{6A6114E3-9A97-4742-A958-E3FC28B32960}" srcId="{E276C82A-7BF4-4D06-8D1F-E31D523327C7}" destId="{217163ED-F167-4745-ADDE-3816E538AA74}" srcOrd="2" destOrd="0" parTransId="{DFD9A85F-F83A-4950-BC87-17813EF8A37F}" sibTransId="{C9DD5790-B20A-496F-84BA-46BB4A8D637C}"/>
    <dgm:cxn modelId="{B93BECE9-8137-4CA5-A9ED-FEEE61638347}" srcId="{217163ED-F167-4745-ADDE-3816E538AA74}" destId="{1A474218-A299-4690-986C-2DBB87EFF452}" srcOrd="2" destOrd="0" parTransId="{1C589592-7382-4EBD-975D-960E976FAE8B}" sibTransId="{0A3B1298-6758-4F26-9A18-854CF56C8399}"/>
    <dgm:cxn modelId="{DEAA0FF3-BF99-4F1A-B5F5-5B0C1F7A9181}" type="presOf" srcId="{D587FDA9-B8EB-4062-93ED-4DDC465CAD3B}" destId="{499D02B8-41FD-4B5A-AF1D-A476175FCC6D}" srcOrd="0" destOrd="0" presId="urn:microsoft.com/office/officeart/2005/8/layout/vList5"/>
    <dgm:cxn modelId="{51B61F22-7CCD-4C98-97F6-380E51505835}" type="presParOf" srcId="{4DA9D7C4-217A-4D03-9ED3-D0345CC7E50D}" destId="{52576106-C4F0-40AF-989F-CE38D058482C}" srcOrd="0" destOrd="0" presId="urn:microsoft.com/office/officeart/2005/8/layout/vList5"/>
    <dgm:cxn modelId="{3F20538A-8169-4F46-A338-D2BED89E9075}" type="presParOf" srcId="{52576106-C4F0-40AF-989F-CE38D058482C}" destId="{770174D6-8DFD-4CF9-8369-F9B6346C87DD}" srcOrd="0" destOrd="0" presId="urn:microsoft.com/office/officeart/2005/8/layout/vList5"/>
    <dgm:cxn modelId="{1ED2D9F9-08CC-454D-A2DC-498D30C21EEE}" type="presParOf" srcId="{52576106-C4F0-40AF-989F-CE38D058482C}" destId="{6CF53854-A7FC-4441-A403-93D46C99612E}" srcOrd="1" destOrd="0" presId="urn:microsoft.com/office/officeart/2005/8/layout/vList5"/>
    <dgm:cxn modelId="{DAFCA4DD-D365-48E0-A265-BE14519AD1F4}" type="presParOf" srcId="{4DA9D7C4-217A-4D03-9ED3-D0345CC7E50D}" destId="{42928D8E-BE60-417E-B6BC-5EF49772FDBD}" srcOrd="1" destOrd="0" presId="urn:microsoft.com/office/officeart/2005/8/layout/vList5"/>
    <dgm:cxn modelId="{546D6E16-8E6D-4034-9406-ED60D5A26885}" type="presParOf" srcId="{4DA9D7C4-217A-4D03-9ED3-D0345CC7E50D}" destId="{316E892C-B72B-4C32-9852-7CEA9F597071}" srcOrd="2" destOrd="0" presId="urn:microsoft.com/office/officeart/2005/8/layout/vList5"/>
    <dgm:cxn modelId="{B294CC2C-B100-4322-8E90-584C252F07AB}" type="presParOf" srcId="{316E892C-B72B-4C32-9852-7CEA9F597071}" destId="{15AB1CFF-CD81-46FA-8A5E-BFA66D0DA0F0}" srcOrd="0" destOrd="0" presId="urn:microsoft.com/office/officeart/2005/8/layout/vList5"/>
    <dgm:cxn modelId="{E4D3CF61-6599-4A0A-A340-E13BE610C61C}" type="presParOf" srcId="{316E892C-B72B-4C32-9852-7CEA9F597071}" destId="{2352BBF9-FD1B-418C-BBC3-4C856864EE1B}" srcOrd="1" destOrd="0" presId="urn:microsoft.com/office/officeart/2005/8/layout/vList5"/>
    <dgm:cxn modelId="{919EE7D2-3C98-4667-937A-6D7EC2D44FD5}" type="presParOf" srcId="{4DA9D7C4-217A-4D03-9ED3-D0345CC7E50D}" destId="{45E2F50A-7555-42FA-A3C5-89C9604A23EE}" srcOrd="3" destOrd="0" presId="urn:microsoft.com/office/officeart/2005/8/layout/vList5"/>
    <dgm:cxn modelId="{1BA28A22-7C18-464D-9ECA-E324241AA05D}" type="presParOf" srcId="{4DA9D7C4-217A-4D03-9ED3-D0345CC7E50D}" destId="{1B3B7D2D-06A4-4922-9FB9-897C69FC5D9E}" srcOrd="4" destOrd="0" presId="urn:microsoft.com/office/officeart/2005/8/layout/vList5"/>
    <dgm:cxn modelId="{FAC5DAF2-4841-4660-BBE4-3A731DC2BC68}" type="presParOf" srcId="{1B3B7D2D-06A4-4922-9FB9-897C69FC5D9E}" destId="{F5BAD707-403A-4CF2-93AE-BC4519A93D6E}" srcOrd="0" destOrd="0" presId="urn:microsoft.com/office/officeart/2005/8/layout/vList5"/>
    <dgm:cxn modelId="{DB5ABDF4-B2FA-4A4C-9AA8-6C78095FEF47}" type="presParOf" srcId="{1B3B7D2D-06A4-4922-9FB9-897C69FC5D9E}" destId="{499D02B8-41FD-4B5A-AF1D-A476175FCC6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F53854-A7FC-4441-A403-93D46C99612E}">
      <dsp:nvSpPr>
        <dsp:cNvPr id="0" name=""/>
        <dsp:cNvSpPr/>
      </dsp:nvSpPr>
      <dsp:spPr>
        <a:xfrm rot="5400000">
          <a:off x="4640678" y="-1505373"/>
          <a:ext cx="1420212" cy="4754641"/>
        </a:xfrm>
        <a:prstGeom prst="round2SameRect">
          <a:avLst/>
        </a:prstGeom>
        <a:solidFill>
          <a:schemeClr val="accent4">
            <a:lumMod val="20000"/>
            <a:lumOff val="80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Производители и поставщики компонентов для </a:t>
          </a:r>
          <a:r>
            <a:rPr lang="ru-RU" sz="1200" kern="1200" dirty="0" err="1"/>
            <a:t>дронов</a:t>
          </a:r>
          <a:r>
            <a:rPr lang="ru-RU" sz="1200" kern="1200" dirty="0"/>
            <a:t>, таких как аккумуляторы, моторы, электроника и другие детали.</a:t>
          </a:r>
        </a:p>
      </dsp:txBody>
      <dsp:txXfrm rot="-5400000">
        <a:off x="2973464" y="231170"/>
        <a:ext cx="4685312" cy="1281554"/>
      </dsp:txXfrm>
    </dsp:sp>
    <dsp:sp modelId="{770174D6-8DFD-4CF9-8369-F9B6346C87DD}">
      <dsp:nvSpPr>
        <dsp:cNvPr id="0" name=""/>
        <dsp:cNvSpPr/>
      </dsp:nvSpPr>
      <dsp:spPr>
        <a:xfrm>
          <a:off x="210" y="2315"/>
          <a:ext cx="2973252" cy="1739263"/>
        </a:xfrm>
        <a:prstGeom prst="roundRect">
          <a:avLst/>
        </a:prstGeom>
        <a:solidFill>
          <a:schemeClr val="accent3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1.Ключевые партнеры</a:t>
          </a:r>
        </a:p>
      </dsp:txBody>
      <dsp:txXfrm>
        <a:off x="85114" y="87219"/>
        <a:ext cx="2803444" cy="1569455"/>
      </dsp:txXfrm>
    </dsp:sp>
    <dsp:sp modelId="{2352BBF9-FD1B-418C-BBC3-4C856864EE1B}">
      <dsp:nvSpPr>
        <dsp:cNvPr id="0" name=""/>
        <dsp:cNvSpPr/>
      </dsp:nvSpPr>
      <dsp:spPr>
        <a:xfrm rot="5400000">
          <a:off x="4596103" y="289374"/>
          <a:ext cx="1420212" cy="4836785"/>
        </a:xfrm>
        <a:prstGeom prst="round2SameRect">
          <a:avLst/>
        </a:prstGeom>
        <a:solidFill>
          <a:schemeClr val="accent4">
            <a:lumMod val="20000"/>
            <a:lumOff val="80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Производство, сборка, настройка и реализация БАС с уникальным устройством подзарядки от электромагнитного поля высоковольтных линий электропередач, оснащаемый дополнительными устройствами по требованию заказчика.</a:t>
          </a:r>
        </a:p>
      </dsp:txBody>
      <dsp:txXfrm rot="-5400000">
        <a:off x="2887817" y="2066990"/>
        <a:ext cx="4767456" cy="1281554"/>
      </dsp:txXfrm>
    </dsp:sp>
    <dsp:sp modelId="{15AB1CFF-CD81-46FA-8A5E-BFA66D0DA0F0}">
      <dsp:nvSpPr>
        <dsp:cNvPr id="0" name=""/>
        <dsp:cNvSpPr/>
      </dsp:nvSpPr>
      <dsp:spPr>
        <a:xfrm>
          <a:off x="210" y="1814684"/>
          <a:ext cx="2893918" cy="1754849"/>
        </a:xfrm>
        <a:prstGeom prst="roundRect">
          <a:avLst/>
        </a:prstGeom>
        <a:solidFill>
          <a:schemeClr val="accent3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2.Ключевые виды деятельности</a:t>
          </a:r>
        </a:p>
      </dsp:txBody>
      <dsp:txXfrm>
        <a:off x="85875" y="1900349"/>
        <a:ext cx="2722588" cy="1583519"/>
      </dsp:txXfrm>
    </dsp:sp>
    <dsp:sp modelId="{499D02B8-41FD-4B5A-AF1D-A476175FCC6D}">
      <dsp:nvSpPr>
        <dsp:cNvPr id="0" name=""/>
        <dsp:cNvSpPr/>
      </dsp:nvSpPr>
      <dsp:spPr>
        <a:xfrm rot="5400000">
          <a:off x="4677723" y="1804332"/>
          <a:ext cx="1216866" cy="4889936"/>
        </a:xfrm>
        <a:prstGeom prst="round2SameRect">
          <a:avLst/>
        </a:prstGeom>
        <a:solidFill>
          <a:schemeClr val="accent4">
            <a:lumMod val="20000"/>
            <a:lumOff val="80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Увеличение времени полета подзарядки от (ЛЭП) приводит к обслуживанию большей территории при сохранении прежних летных часов. Такое увеличение времени полета подзарядки от ЛЭП позволяет охватить больше площади зато же время, проведенное в воздухе. Снижение затрат на обслуживание и инспекцию ЛЭП. Увеличение безопасности и минимизация рисков при проведении инспекций ЛЭП.</a:t>
          </a:r>
        </a:p>
      </dsp:txBody>
      <dsp:txXfrm rot="-5400000">
        <a:off x="2841189" y="3700270"/>
        <a:ext cx="4830533" cy="1098060"/>
      </dsp:txXfrm>
    </dsp:sp>
    <dsp:sp modelId="{F5BAD707-403A-4CF2-93AE-BC4519A93D6E}">
      <dsp:nvSpPr>
        <dsp:cNvPr id="0" name=""/>
        <dsp:cNvSpPr/>
      </dsp:nvSpPr>
      <dsp:spPr>
        <a:xfrm>
          <a:off x="0" y="3589470"/>
          <a:ext cx="2839213" cy="1263598"/>
        </a:xfrm>
        <a:prstGeom prst="roundRect">
          <a:avLst/>
        </a:prstGeom>
        <a:solidFill>
          <a:schemeClr val="accent3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3.Предоставленная ценность</a:t>
          </a:r>
        </a:p>
      </dsp:txBody>
      <dsp:txXfrm>
        <a:off x="61684" y="3651154"/>
        <a:ext cx="2715845" cy="11402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F53854-A7FC-4441-A403-93D46C99612E}">
      <dsp:nvSpPr>
        <dsp:cNvPr id="0" name=""/>
        <dsp:cNvSpPr/>
      </dsp:nvSpPr>
      <dsp:spPr>
        <a:xfrm rot="5400000">
          <a:off x="5104424" y="-1909977"/>
          <a:ext cx="1256650" cy="5395528"/>
        </a:xfrm>
        <a:prstGeom prst="round2SameRect">
          <a:avLst/>
        </a:prstGeom>
        <a:solidFill>
          <a:schemeClr val="accent4">
            <a:lumMod val="20000"/>
            <a:lumOff val="80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Реклама в специализированных изданиях и участие в мероприятиях отрасли.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Демонстрации продукта на конференциях и выставках.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Создание веб-сайта и активное присутствие в социальных сетях.</a:t>
          </a:r>
        </a:p>
      </dsp:txBody>
      <dsp:txXfrm rot="-5400000">
        <a:off x="3034986" y="220806"/>
        <a:ext cx="5334183" cy="1133960"/>
      </dsp:txXfrm>
    </dsp:sp>
    <dsp:sp modelId="{770174D6-8DFD-4CF9-8369-F9B6346C87DD}">
      <dsp:nvSpPr>
        <dsp:cNvPr id="0" name=""/>
        <dsp:cNvSpPr/>
      </dsp:nvSpPr>
      <dsp:spPr>
        <a:xfrm>
          <a:off x="0" y="0"/>
          <a:ext cx="3034985" cy="1570813"/>
        </a:xfrm>
        <a:prstGeom prst="roundRect">
          <a:avLst/>
        </a:prstGeom>
        <a:solidFill>
          <a:schemeClr val="accent3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4.Взаимоотношения с клиентами</a:t>
          </a:r>
        </a:p>
      </dsp:txBody>
      <dsp:txXfrm>
        <a:off x="76681" y="76681"/>
        <a:ext cx="2881623" cy="1417451"/>
      </dsp:txXfrm>
    </dsp:sp>
    <dsp:sp modelId="{2352BBF9-FD1B-418C-BBC3-4C856864EE1B}">
      <dsp:nvSpPr>
        <dsp:cNvPr id="0" name=""/>
        <dsp:cNvSpPr/>
      </dsp:nvSpPr>
      <dsp:spPr>
        <a:xfrm rot="5400000">
          <a:off x="5104424" y="-260623"/>
          <a:ext cx="1256650" cy="5395528"/>
        </a:xfrm>
        <a:prstGeom prst="round2SameRect">
          <a:avLst/>
        </a:prstGeom>
        <a:solidFill>
          <a:schemeClr val="accent4">
            <a:lumMod val="20000"/>
            <a:lumOff val="80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Федеральная сетевая компания-Единые Энергосети (ФСК ЕЭС), далее продукт может быть реализован таким потребителям, как лесной фонд, частные лица или организации, которые владеют охотничьими или сельскохозяйственными угодьями, службы доставки.</a:t>
          </a:r>
        </a:p>
      </dsp:txBody>
      <dsp:txXfrm rot="-5400000">
        <a:off x="3034986" y="1870160"/>
        <a:ext cx="5334183" cy="1133960"/>
      </dsp:txXfrm>
    </dsp:sp>
    <dsp:sp modelId="{15AB1CFF-CD81-46FA-8A5E-BFA66D0DA0F0}">
      <dsp:nvSpPr>
        <dsp:cNvPr id="0" name=""/>
        <dsp:cNvSpPr/>
      </dsp:nvSpPr>
      <dsp:spPr>
        <a:xfrm>
          <a:off x="0" y="1651734"/>
          <a:ext cx="3034985" cy="1570813"/>
        </a:xfrm>
        <a:prstGeom prst="roundRect">
          <a:avLst/>
        </a:prstGeom>
        <a:solidFill>
          <a:schemeClr val="accent3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5.Клиенты</a:t>
          </a:r>
        </a:p>
      </dsp:txBody>
      <dsp:txXfrm>
        <a:off x="76681" y="1728415"/>
        <a:ext cx="2881623" cy="1417451"/>
      </dsp:txXfrm>
    </dsp:sp>
    <dsp:sp modelId="{499D02B8-41FD-4B5A-AF1D-A476175FCC6D}">
      <dsp:nvSpPr>
        <dsp:cNvPr id="0" name=""/>
        <dsp:cNvSpPr/>
      </dsp:nvSpPr>
      <dsp:spPr>
        <a:xfrm rot="5400000">
          <a:off x="5104424" y="1388730"/>
          <a:ext cx="1256650" cy="5395528"/>
        </a:xfrm>
        <a:prstGeom prst="round2SameRect">
          <a:avLst/>
        </a:prstGeom>
        <a:solidFill>
          <a:schemeClr val="accent4">
            <a:lumMod val="20000"/>
            <a:lumOff val="80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Инженеры и разработчики для разработки и производства </a:t>
          </a:r>
          <a:r>
            <a:rPr lang="ru-RU" sz="1100" kern="1200" dirty="0" err="1"/>
            <a:t>дронов</a:t>
          </a:r>
          <a:r>
            <a:rPr lang="ru-RU" sz="1100" kern="1200" dirty="0"/>
            <a:t>.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Технические специалисты для тестирования и оптимизации </a:t>
          </a:r>
          <a:r>
            <a:rPr lang="ru-RU" sz="1100" kern="1200" dirty="0" err="1"/>
            <a:t>дронов</a:t>
          </a:r>
          <a:r>
            <a:rPr lang="ru-RU" sz="1100" kern="1200" dirty="0"/>
            <a:t>.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Экономические специалисты.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Материалы и компоненты для производства </a:t>
          </a:r>
          <a:r>
            <a:rPr lang="ru-RU" sz="1100" kern="1200" dirty="0" err="1"/>
            <a:t>дронов</a:t>
          </a:r>
          <a:r>
            <a:rPr lang="ru-RU" sz="1100" kern="1200" dirty="0"/>
            <a:t>.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Инфраструктура ЛЭП для зарядки </a:t>
          </a:r>
          <a:r>
            <a:rPr lang="ru-RU" sz="1100" kern="1200" dirty="0" err="1"/>
            <a:t>дронов</a:t>
          </a:r>
          <a:r>
            <a:rPr lang="ru-RU" sz="1100" kern="1200" dirty="0"/>
            <a:t>.</a:t>
          </a:r>
        </a:p>
      </dsp:txBody>
      <dsp:txXfrm rot="-5400000">
        <a:off x="3034986" y="3519514"/>
        <a:ext cx="5334183" cy="1133960"/>
      </dsp:txXfrm>
    </dsp:sp>
    <dsp:sp modelId="{F5BAD707-403A-4CF2-93AE-BC4519A93D6E}">
      <dsp:nvSpPr>
        <dsp:cNvPr id="0" name=""/>
        <dsp:cNvSpPr/>
      </dsp:nvSpPr>
      <dsp:spPr>
        <a:xfrm>
          <a:off x="0" y="3301088"/>
          <a:ext cx="3034985" cy="1570813"/>
        </a:xfrm>
        <a:prstGeom prst="roundRect">
          <a:avLst/>
        </a:prstGeom>
        <a:solidFill>
          <a:schemeClr val="accent3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6.Ключевые ресурсы</a:t>
          </a:r>
        </a:p>
      </dsp:txBody>
      <dsp:txXfrm>
        <a:off x="76681" y="3377769"/>
        <a:ext cx="2881623" cy="14174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F53854-A7FC-4441-A403-93D46C99612E}">
      <dsp:nvSpPr>
        <dsp:cNvPr id="0" name=""/>
        <dsp:cNvSpPr/>
      </dsp:nvSpPr>
      <dsp:spPr>
        <a:xfrm rot="5400000">
          <a:off x="5107381" y="-1908716"/>
          <a:ext cx="1263425" cy="5401500"/>
        </a:xfrm>
        <a:prstGeom prst="round2SameRect">
          <a:avLst/>
        </a:prstGeom>
        <a:solidFill>
          <a:schemeClr val="accent4">
            <a:lumMod val="20000"/>
            <a:lumOff val="80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Прямые продажи потребителям.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Участие в выставках и конференциях в отрасли.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Онлайн-продажи через веб-сайт и социальные сети.</a:t>
          </a:r>
        </a:p>
      </dsp:txBody>
      <dsp:txXfrm rot="-5400000">
        <a:off x="3038344" y="221996"/>
        <a:ext cx="5339825" cy="1140075"/>
      </dsp:txXfrm>
    </dsp:sp>
    <dsp:sp modelId="{770174D6-8DFD-4CF9-8369-F9B6346C87DD}">
      <dsp:nvSpPr>
        <dsp:cNvPr id="0" name=""/>
        <dsp:cNvSpPr/>
      </dsp:nvSpPr>
      <dsp:spPr>
        <a:xfrm>
          <a:off x="0" y="2392"/>
          <a:ext cx="3038344" cy="1579281"/>
        </a:xfrm>
        <a:prstGeom prst="roundRect">
          <a:avLst/>
        </a:prstGeom>
        <a:solidFill>
          <a:schemeClr val="accent3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7. Каналы сбыта</a:t>
          </a:r>
        </a:p>
      </dsp:txBody>
      <dsp:txXfrm>
        <a:off x="77094" y="79486"/>
        <a:ext cx="2884156" cy="1425093"/>
      </dsp:txXfrm>
    </dsp:sp>
    <dsp:sp modelId="{2352BBF9-FD1B-418C-BBC3-4C856864EE1B}">
      <dsp:nvSpPr>
        <dsp:cNvPr id="0" name=""/>
        <dsp:cNvSpPr/>
      </dsp:nvSpPr>
      <dsp:spPr>
        <a:xfrm rot="5400000">
          <a:off x="5107381" y="-250470"/>
          <a:ext cx="1263425" cy="5401500"/>
        </a:xfrm>
        <a:prstGeom prst="round2SameRect">
          <a:avLst/>
        </a:prstGeom>
        <a:solidFill>
          <a:schemeClr val="accent4">
            <a:lumMod val="20000"/>
            <a:lumOff val="80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Расходы на оплату труда – 247 380,00 руб.  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Затраты на комплектующие - 162 346,00 руб.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Затраты на аренду - 0 руб.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Затраты на рекламу и представительские расходы - 50 000,00 руб. </a:t>
          </a:r>
        </a:p>
      </dsp:txBody>
      <dsp:txXfrm rot="-5400000">
        <a:off x="3038344" y="1880242"/>
        <a:ext cx="5339825" cy="1140075"/>
      </dsp:txXfrm>
    </dsp:sp>
    <dsp:sp modelId="{15AB1CFF-CD81-46FA-8A5E-BFA66D0DA0F0}">
      <dsp:nvSpPr>
        <dsp:cNvPr id="0" name=""/>
        <dsp:cNvSpPr/>
      </dsp:nvSpPr>
      <dsp:spPr>
        <a:xfrm>
          <a:off x="0" y="1660638"/>
          <a:ext cx="3038344" cy="1579281"/>
        </a:xfrm>
        <a:prstGeom prst="roundRect">
          <a:avLst/>
        </a:prstGeom>
        <a:solidFill>
          <a:schemeClr val="accent3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8. Издержки</a:t>
          </a:r>
        </a:p>
      </dsp:txBody>
      <dsp:txXfrm>
        <a:off x="77094" y="1737732"/>
        <a:ext cx="2884156" cy="1425093"/>
      </dsp:txXfrm>
    </dsp:sp>
    <dsp:sp modelId="{499D02B8-41FD-4B5A-AF1D-A476175FCC6D}">
      <dsp:nvSpPr>
        <dsp:cNvPr id="0" name=""/>
        <dsp:cNvSpPr/>
      </dsp:nvSpPr>
      <dsp:spPr>
        <a:xfrm rot="5400000">
          <a:off x="5107381" y="1407774"/>
          <a:ext cx="1263425" cy="5401500"/>
        </a:xfrm>
        <a:prstGeom prst="round2SameRect">
          <a:avLst/>
        </a:prstGeom>
        <a:solidFill>
          <a:schemeClr val="accent4">
            <a:lumMod val="20000"/>
            <a:lumOff val="80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Продажа дронов (комплектация дрона зависит от заказа потребителя).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Проведение мониторинга ЛЭП.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Оказание консультационных услуг и обучение потребителей.</a:t>
          </a:r>
        </a:p>
      </dsp:txBody>
      <dsp:txXfrm rot="-5400000">
        <a:off x="3038344" y="3538487"/>
        <a:ext cx="5339825" cy="1140075"/>
      </dsp:txXfrm>
    </dsp:sp>
    <dsp:sp modelId="{F5BAD707-403A-4CF2-93AE-BC4519A93D6E}">
      <dsp:nvSpPr>
        <dsp:cNvPr id="0" name=""/>
        <dsp:cNvSpPr/>
      </dsp:nvSpPr>
      <dsp:spPr>
        <a:xfrm>
          <a:off x="0" y="3318884"/>
          <a:ext cx="3038344" cy="1579281"/>
        </a:xfrm>
        <a:prstGeom prst="roundRect">
          <a:avLst/>
        </a:prstGeom>
        <a:solidFill>
          <a:schemeClr val="accent3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9. Доходы</a:t>
          </a:r>
        </a:p>
      </dsp:txBody>
      <dsp:txXfrm>
        <a:off x="77094" y="3395978"/>
        <a:ext cx="2884156" cy="14250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0.57966</cdr:x>
      <cdr:y>0.35317</cdr:y>
    </cdr:from>
    <cdr:to>
      <cdr:x>0.67626</cdr:x>
      <cdr:y>0.47134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CB4E00DB-1274-4EC8-8EEA-BDB9FD9E5D5A}"/>
            </a:ext>
          </a:extLst>
        </cdr:cNvPr>
        <cdr:cNvSpPr txBox="1"/>
      </cdr:nvSpPr>
      <cdr:spPr>
        <a:xfrm xmlns:a="http://schemas.openxmlformats.org/drawingml/2006/main">
          <a:off x="4087536" y="2119340"/>
          <a:ext cx="681134" cy="7091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0.53864</cdr:x>
      <cdr:y>0.38271</cdr:y>
    </cdr:from>
    <cdr:to>
      <cdr:x>0.69478</cdr:x>
      <cdr:y>0.51332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60473F47-5E3F-5070-56F3-DE5997BAF5D7}"/>
            </a:ext>
          </a:extLst>
        </cdr:cNvPr>
        <cdr:cNvSpPr txBox="1"/>
      </cdr:nvSpPr>
      <cdr:spPr>
        <a:xfrm xmlns:a="http://schemas.openxmlformats.org/drawingml/2006/main">
          <a:off x="3798287" y="2296622"/>
          <a:ext cx="1101012" cy="7837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4000" dirty="0"/>
            <a:t>42</a:t>
          </a:r>
          <a:r>
            <a:rPr lang="en-US" sz="4000" dirty="0"/>
            <a:t>%</a:t>
          </a:r>
          <a:endParaRPr lang="ru-RU" sz="4000" dirty="0"/>
        </a:p>
      </cdr:txBody>
    </cdr:sp>
  </cdr:relSizeAnchor>
  <cdr:relSizeAnchor xmlns:cdr="http://schemas.openxmlformats.org/drawingml/2006/chartDrawing">
    <cdr:from>
      <cdr:x>0.31883</cdr:x>
      <cdr:y>0.57825</cdr:y>
    </cdr:from>
    <cdr:to>
      <cdr:x>0.47935</cdr:x>
      <cdr:y>0.67115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D10CF83C-53AC-CEA8-C65F-F2C8FD6EA1C2}"/>
            </a:ext>
          </a:extLst>
        </cdr:cNvPr>
        <cdr:cNvSpPr txBox="1"/>
      </cdr:nvSpPr>
      <cdr:spPr>
        <a:xfrm xmlns:a="http://schemas.openxmlformats.org/drawingml/2006/main">
          <a:off x="2376918" y="3529425"/>
          <a:ext cx="1196702" cy="5670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800" dirty="0"/>
            <a:t>19.</a:t>
          </a:r>
          <a:r>
            <a:rPr lang="en-US" sz="2800" dirty="0"/>
            <a:t>5%</a:t>
          </a:r>
          <a:endParaRPr lang="ru-RU" sz="2800" dirty="0"/>
        </a:p>
      </cdr:txBody>
    </cdr:sp>
  </cdr:relSizeAnchor>
  <cdr:relSizeAnchor xmlns:cdr="http://schemas.openxmlformats.org/drawingml/2006/chartDrawing">
    <cdr:from>
      <cdr:x>0.29392</cdr:x>
      <cdr:y>0.18651</cdr:y>
    </cdr:from>
    <cdr:to>
      <cdr:x>0.39394</cdr:x>
      <cdr:y>0.2456</cdr:y>
    </cdr:to>
    <cdr:sp macro="" textlink="">
      <cdr:nvSpPr>
        <cdr:cNvPr id="5" name="TextBox 4">
          <a:extLst xmlns:a="http://schemas.openxmlformats.org/drawingml/2006/main">
            <a:ext uri="{FF2B5EF4-FFF2-40B4-BE49-F238E27FC236}">
              <a16:creationId xmlns:a16="http://schemas.microsoft.com/office/drawing/2014/main" id="{87A6A99C-AC13-A212-74C8-9C9C81CCFC45}"/>
            </a:ext>
          </a:extLst>
        </cdr:cNvPr>
        <cdr:cNvSpPr txBox="1"/>
      </cdr:nvSpPr>
      <cdr:spPr>
        <a:xfrm xmlns:a="http://schemas.openxmlformats.org/drawingml/2006/main">
          <a:off x="2191235" y="1138354"/>
          <a:ext cx="745665" cy="3606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000" dirty="0"/>
            <a:t>9%</a:t>
          </a:r>
          <a:endParaRPr lang="ru-RU" sz="20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81075" y="1241425"/>
            <a:ext cx="48355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a8fcb839db_2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1a8fcb839db_2_8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00" cy="3908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122" name="Google Shape;122;g1a8fcb839db_2_8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700" cy="498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 b="1" dirty="0"/>
              <a:t> </a:t>
            </a:r>
            <a:endParaRPr dirty="0"/>
          </a:p>
        </p:txBody>
      </p:sp>
      <p:sp>
        <p:nvSpPr>
          <p:cNvPr id="133" name="Google Shape;13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1a4ab27df49_0_0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00" cy="3908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170" name="Google Shape;170;g1a4ab27df4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4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190" name="Google Shape;19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1a7bd039146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1a7bd039146_0_54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00" cy="3908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dirty="0"/>
          </a:p>
        </p:txBody>
      </p:sp>
      <p:sp>
        <p:nvSpPr>
          <p:cNvPr id="208" name="Google Shape;208;g1a7bd039146_0_54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700" cy="498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ru-RU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599560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a5e8a94bb3_0_6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00" cy="3908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179" name="Google Shape;179;g1a5e8a94bb3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5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216" name="Google Shape;21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6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5" name="Google Shape;22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1a7bd039146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1a7bd039146_0_17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00" cy="3908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177800" algn="just" rtl="0">
              <a:lnSpc>
                <a:spcPct val="107916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" name="Google Shape;235;g1a7bd039146_0_17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700" cy="498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1a7bd039146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1a7bd039146_0_17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00" cy="3908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177800" algn="just" rtl="0">
              <a:lnSpc>
                <a:spcPct val="107916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" name="Google Shape;235;g1a7bd039146_0_17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700" cy="498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42247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1a7bd039146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1a7bd039146_0_17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00" cy="3908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177800" algn="just" rtl="0">
              <a:lnSpc>
                <a:spcPct val="107916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" name="Google Shape;235;g1a7bd039146_0_17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700" cy="498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6687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6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5" name="Google Shape;22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49411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6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5" name="Google Shape;22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795915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1a7f765e16f_2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1a7f765e16f_2_39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00" cy="3908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g1a7f765e16f_2_39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700" cy="498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16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57008-4725-4D10-95BE-A410DEB00E93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EB146-12B4-4122-A3D1-C67CFC1E4D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5768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61830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0017137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386318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612664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239026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050397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52285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9391222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13645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11581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Заголовок и объект">
  <p:cSld name="4_Заголовок и объект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29758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940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  <p:sldLayoutId id="2147483895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jp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.jp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88E2CFC-CE50-1ADE-7AAC-C96D2F1FDF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429" t="8544" r="25185" b="3206"/>
          <a:stretch/>
        </p:blipFill>
        <p:spPr>
          <a:xfrm>
            <a:off x="0" y="1029851"/>
            <a:ext cx="3984171" cy="5031993"/>
          </a:xfrm>
          <a:prstGeom prst="rect">
            <a:avLst/>
          </a:prstGeom>
        </p:spPr>
      </p:pic>
      <p:sp>
        <p:nvSpPr>
          <p:cNvPr id="126" name="Google Shape;126;g1a8fcb839db_2_8"/>
          <p:cNvSpPr txBox="1"/>
          <p:nvPr/>
        </p:nvSpPr>
        <p:spPr>
          <a:xfrm>
            <a:off x="90725" y="158525"/>
            <a:ext cx="8606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i="0" strike="noStrike" cap="none" dirty="0">
                <a:solidFill>
                  <a:schemeClr val="accent5">
                    <a:lumMod val="7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Акселерационная программа: </a:t>
            </a:r>
            <a:r>
              <a:rPr lang="ru-RU" sz="1300" dirty="0">
                <a:solidFill>
                  <a:schemeClr val="accent5">
                    <a:lumMod val="7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Школа студенческого технологического предпринимательства «Мой стартап» </a:t>
            </a:r>
            <a:endParaRPr sz="1300" dirty="0">
              <a:solidFill>
                <a:schemeClr val="accent5">
                  <a:lumMod val="7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27" name="Google Shape;127;g1a8fcb839db_2_8"/>
          <p:cNvSpPr txBox="1">
            <a:spLocks noGrp="1"/>
          </p:cNvSpPr>
          <p:nvPr>
            <p:ph type="ftr" idx="4294967295"/>
          </p:nvPr>
        </p:nvSpPr>
        <p:spPr>
          <a:xfrm>
            <a:off x="8853488" y="158750"/>
            <a:ext cx="1052512" cy="492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 b="1" dirty="0">
                <a:solidFill>
                  <a:schemeClr val="accent5">
                    <a:lumMod val="50000"/>
                  </a:schemeClr>
                </a:solidFill>
              </a:rPr>
              <a:t>2023, РГРТУ</a:t>
            </a:r>
            <a:endParaRPr sz="17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8" name="Google Shape;128;g1a8fcb839db_2_8"/>
          <p:cNvSpPr txBox="1"/>
          <p:nvPr/>
        </p:nvSpPr>
        <p:spPr>
          <a:xfrm>
            <a:off x="5807900" y="5224034"/>
            <a:ext cx="4199700" cy="503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</a:rPr>
              <a:t>Рынок НТИ: «</a:t>
            </a:r>
            <a:r>
              <a:rPr lang="en-US" sz="1800" b="1" dirty="0" err="1">
                <a:solidFill>
                  <a:schemeClr val="accent5">
                    <a:lumMod val="50000"/>
                  </a:schemeClr>
                </a:solidFill>
              </a:rPr>
              <a:t>AeroNet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</a:rPr>
              <a:t>», «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TechNet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</a:rPr>
              <a:t>»</a:t>
            </a:r>
            <a:endParaRPr sz="1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9" name="Google Shape;129;g1a8fcb839db_2_8"/>
          <p:cNvSpPr txBox="1"/>
          <p:nvPr/>
        </p:nvSpPr>
        <p:spPr>
          <a:xfrm>
            <a:off x="423333" y="5571820"/>
            <a:ext cx="9438373" cy="1087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 dirty="0">
                <a:solidFill>
                  <a:schemeClr val="accent5">
                    <a:lumMod val="7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Сквозные технологии: «Зеленая энергетика, новые производственные технологии, технологии создания новых и портативных источников энергии»</a:t>
            </a: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700" dirty="0">
              <a:solidFill>
                <a:srgbClr val="5B0F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880A1CE5-BC54-DD59-40AB-5259892C1F13}"/>
              </a:ext>
            </a:extLst>
          </p:cNvPr>
          <p:cNvCxnSpPr>
            <a:cxnSpLocks/>
          </p:cNvCxnSpPr>
          <p:nvPr/>
        </p:nvCxnSpPr>
        <p:spPr>
          <a:xfrm>
            <a:off x="-18662" y="691478"/>
            <a:ext cx="4544008" cy="28263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7E768910-82CF-DE94-536A-058495EDC36D}"/>
              </a:ext>
            </a:extLst>
          </p:cNvPr>
          <p:cNvCxnSpPr>
            <a:cxnSpLocks/>
          </p:cNvCxnSpPr>
          <p:nvPr/>
        </p:nvCxnSpPr>
        <p:spPr>
          <a:xfrm flipV="1">
            <a:off x="-27993" y="3517855"/>
            <a:ext cx="4544008" cy="28263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2D83DE3-D305-B9B1-0BEA-9E6BB84AE4EB}"/>
              </a:ext>
            </a:extLst>
          </p:cNvPr>
          <p:cNvSpPr txBox="1"/>
          <p:nvPr/>
        </p:nvSpPr>
        <p:spPr>
          <a:xfrm>
            <a:off x="4393775" y="2198485"/>
            <a:ext cx="56605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accent4"/>
                </a:solidFill>
              </a:rPr>
              <a:t>ЛЕТАЮЩАЯ ЭЛЕКТРОСТАНЦИЯ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"/>
          <p:cNvSpPr txBox="1"/>
          <p:nvPr/>
        </p:nvSpPr>
        <p:spPr>
          <a:xfrm>
            <a:off x="1333666" y="177822"/>
            <a:ext cx="4060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b="1" dirty="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ЦЕЛИ ПРОЕКТА</a:t>
            </a:r>
            <a:endParaRPr sz="3400" b="1" dirty="0">
              <a:solidFill>
                <a:schemeClr val="accent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" name="Google Shape;141;p2"/>
          <p:cNvSpPr/>
          <p:nvPr/>
        </p:nvSpPr>
        <p:spPr>
          <a:xfrm>
            <a:off x="130628" y="2669685"/>
            <a:ext cx="8629239" cy="1741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0" tIns="32625" rIns="65300" bIns="32625" anchor="t" anchorCtr="0">
            <a:noAutofit/>
          </a:bodyPr>
          <a:lstStyle/>
          <a:p>
            <a:pPr algn="just">
              <a:spcBef>
                <a:spcPts val="0"/>
              </a:spcBef>
              <a:spcAft>
                <a:spcPts val="800"/>
              </a:spcAft>
            </a:pPr>
            <a:r>
              <a:rPr lang="ru-RU" sz="3400" b="1" dirty="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Ожидаемые результаты проекта </a:t>
            </a:r>
          </a:p>
          <a:p>
            <a:pPr marL="285750" indent="-285750" algn="just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0000"/>
                </a:solidFill>
                <a:latin typeface="+mj-lt"/>
              </a:rPr>
              <a:t>У</a:t>
            </a:r>
            <a:r>
              <a:rPr lang="ru-RU" sz="1600" dirty="0">
                <a:solidFill>
                  <a:srgbClr val="000000"/>
                </a:solidFill>
                <a:effectLst/>
                <a:latin typeface="+mj-lt"/>
              </a:rPr>
              <a:t>величение времени полета БАС и повышение эффективности его при выполнении различных задач.</a:t>
            </a:r>
          </a:p>
          <a:p>
            <a:pPr marL="285750" indent="-285750" algn="just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0000"/>
                </a:solidFill>
                <a:latin typeface="+mj-lt"/>
                <a:sym typeface="Montserrat ExtraLight"/>
              </a:rPr>
              <a:t>Расширение функциональных возможностей дрона за счет оснащения его дополнительными датчиками камерами в качестве полезной нагрузки.</a:t>
            </a:r>
            <a:endParaRPr lang="ru-RU" sz="1600" dirty="0">
              <a:solidFill>
                <a:schemeClr val="dk1"/>
              </a:solidFill>
              <a:effectLst/>
              <a:latin typeface="Montserrat ExtraLight"/>
              <a:sym typeface="Montserrat ExtraLight"/>
            </a:endParaRPr>
          </a:p>
          <a:p>
            <a:pPr algn="just">
              <a:spcBef>
                <a:spcPts val="0"/>
              </a:spcBef>
              <a:spcAft>
                <a:spcPts val="800"/>
              </a:spcAft>
            </a:pPr>
            <a:endParaRPr lang="ru-RU" sz="1600" dirty="0">
              <a:solidFill>
                <a:schemeClr val="dk1"/>
              </a:solidFill>
              <a:latin typeface="Montserrat ExtraLight"/>
              <a:ea typeface="Montserrat ExtraLight"/>
              <a:cs typeface="Montserrat ExtraLight"/>
              <a:sym typeface="Montserrat ExtraLigh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71" dirty="0">
              <a:solidFill>
                <a:schemeClr val="dk1"/>
              </a:solidFill>
              <a:latin typeface="Montserrat ExtraLight"/>
              <a:ea typeface="Montserrat ExtraLight"/>
              <a:cs typeface="Montserrat ExtraLight"/>
              <a:sym typeface="Montserrat ExtraLigh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90C3EA-2A02-2A54-84E9-C3CDE644AE00}"/>
              </a:ext>
            </a:extLst>
          </p:cNvPr>
          <p:cNvSpPr txBox="1"/>
          <p:nvPr/>
        </p:nvSpPr>
        <p:spPr>
          <a:xfrm>
            <a:off x="130628" y="1130405"/>
            <a:ext cx="86292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+mj-lt"/>
              </a:rPr>
              <a:t>Разработка аппаратного решения увеличения времени пребывания беспилотной платформы в воздухе не менее чем на 50%.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+mj-lt"/>
              </a:rPr>
              <a:t>Расширение прикладных возможностей и функциональности дрона в условиях повышенной продолжительности полета.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5F17C51-0B2C-C9F6-1425-74B4F56613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011" t="20119" r="24780" b="34044"/>
          <a:stretch/>
        </p:blipFill>
        <p:spPr>
          <a:xfrm>
            <a:off x="0" y="9331"/>
            <a:ext cx="1333666" cy="952583"/>
          </a:xfrm>
          <a:prstGeom prst="rect">
            <a:avLst/>
          </a:prstGeom>
        </p:spPr>
      </p:pic>
      <p:sp>
        <p:nvSpPr>
          <p:cNvPr id="10" name="Половина рамки 9">
            <a:extLst>
              <a:ext uri="{FF2B5EF4-FFF2-40B4-BE49-F238E27FC236}">
                <a16:creationId xmlns:a16="http://schemas.microsoft.com/office/drawing/2014/main" id="{5AB0DA51-246A-A2AE-70AB-2AB9AB49322E}"/>
              </a:ext>
            </a:extLst>
          </p:cNvPr>
          <p:cNvSpPr/>
          <p:nvPr/>
        </p:nvSpPr>
        <p:spPr>
          <a:xfrm rot="16200000" flipH="1" flipV="1">
            <a:off x="7675682" y="181170"/>
            <a:ext cx="2406651" cy="2045264"/>
          </a:xfrm>
          <a:prstGeom prst="halfFrame">
            <a:avLst>
              <a:gd name="adj1" fmla="val 19647"/>
              <a:gd name="adj2" fmla="val 20103"/>
            </a:avLst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Половина рамки 10">
            <a:extLst>
              <a:ext uri="{FF2B5EF4-FFF2-40B4-BE49-F238E27FC236}">
                <a16:creationId xmlns:a16="http://schemas.microsoft.com/office/drawing/2014/main" id="{37A04728-0701-78F0-9482-BAB12A86D6AB}"/>
              </a:ext>
            </a:extLst>
          </p:cNvPr>
          <p:cNvSpPr/>
          <p:nvPr/>
        </p:nvSpPr>
        <p:spPr>
          <a:xfrm flipH="1" flipV="1">
            <a:off x="7494989" y="4812736"/>
            <a:ext cx="2406651" cy="2045264"/>
          </a:xfrm>
          <a:prstGeom prst="halfFrame">
            <a:avLst>
              <a:gd name="adj1" fmla="val 19647"/>
              <a:gd name="adj2" fmla="val 20103"/>
            </a:avLst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Половина рамки 11">
            <a:extLst>
              <a:ext uri="{FF2B5EF4-FFF2-40B4-BE49-F238E27FC236}">
                <a16:creationId xmlns:a16="http://schemas.microsoft.com/office/drawing/2014/main" id="{930EC011-D5DE-2897-2DAF-65EE3CF3556F}"/>
              </a:ext>
            </a:extLst>
          </p:cNvPr>
          <p:cNvSpPr/>
          <p:nvPr/>
        </p:nvSpPr>
        <p:spPr>
          <a:xfrm flipV="1">
            <a:off x="0" y="4812736"/>
            <a:ext cx="2406651" cy="2045264"/>
          </a:xfrm>
          <a:prstGeom prst="halfFrame">
            <a:avLst>
              <a:gd name="adj1" fmla="val 19647"/>
              <a:gd name="adj2" fmla="val 20103"/>
            </a:avLst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a4ab27df49_0_0"/>
          <p:cNvSpPr txBox="1"/>
          <p:nvPr/>
        </p:nvSpPr>
        <p:spPr>
          <a:xfrm>
            <a:off x="1333666" y="174249"/>
            <a:ext cx="8309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b="1" dirty="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АКТУАЛЬНОСТЬ ПРОЕКТА</a:t>
            </a:r>
            <a:endParaRPr sz="3400" b="1" dirty="0">
              <a:solidFill>
                <a:schemeClr val="accent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8898F34-8AFC-989C-7577-18F25A62C6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011" t="20119" r="24780" b="34044"/>
          <a:stretch/>
        </p:blipFill>
        <p:spPr>
          <a:xfrm>
            <a:off x="0" y="5758"/>
            <a:ext cx="1333666" cy="952583"/>
          </a:xfrm>
          <a:prstGeom prst="rect">
            <a:avLst/>
          </a:prstGeom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DBEED6DD-4ACE-9D3C-2A78-AB2446395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3734" y="1111205"/>
            <a:ext cx="6394616" cy="4263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" name="TextBox 150">
            <a:extLst>
              <a:ext uri="{FF2B5EF4-FFF2-40B4-BE49-F238E27FC236}">
                <a16:creationId xmlns:a16="http://schemas.microsoft.com/office/drawing/2014/main" id="{2F1C1FAF-C45B-652C-E858-28510553446B}"/>
              </a:ext>
            </a:extLst>
          </p:cNvPr>
          <p:cNvSpPr txBox="1"/>
          <p:nvPr/>
        </p:nvSpPr>
        <p:spPr>
          <a:xfrm>
            <a:off x="236146" y="958343"/>
            <a:ext cx="2892489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С</a:t>
            </a:r>
            <a:r>
              <a:rPr lang="ru-RU" dirty="0">
                <a:solidFill>
                  <a:srgbClr val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ложность и дороговизна мониторинга территории за счет имеющихся наземных и воздушных средств, а также ограниченность емкости штатного аккумулятора БПЛА вынуждают нас искать пути решения</a:t>
            </a:r>
            <a:r>
              <a:rPr lang="en-US" dirty="0">
                <a:solidFill>
                  <a:srgbClr val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данных проблем</a:t>
            </a:r>
            <a:r>
              <a:rPr lang="ru-RU" dirty="0">
                <a:solidFill>
                  <a:srgbClr val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. 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За счет данной технологии мы поможем в решении проблемы сотрудников ФСК «</a:t>
            </a:r>
            <a:r>
              <a:rPr lang="ru-RU" dirty="0" err="1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Россети</a:t>
            </a:r>
            <a:r>
              <a:rPr lang="ru-RU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» осуществлять мониторинг состояния электросетей.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ru-RU" sz="1200" dirty="0">
              <a:effectLst/>
            </a:endParaRPr>
          </a:p>
          <a:p>
            <a:endParaRPr lang="ru-RU" dirty="0"/>
          </a:p>
        </p:txBody>
      </p:sp>
      <p:sp>
        <p:nvSpPr>
          <p:cNvPr id="158" name="Прямоугольный треугольник 157">
            <a:extLst>
              <a:ext uri="{FF2B5EF4-FFF2-40B4-BE49-F238E27FC236}">
                <a16:creationId xmlns:a16="http://schemas.microsoft.com/office/drawing/2014/main" id="{DB3C2139-5564-18E9-3AA0-EEE566A44548}"/>
              </a:ext>
            </a:extLst>
          </p:cNvPr>
          <p:cNvSpPr/>
          <p:nvPr/>
        </p:nvSpPr>
        <p:spPr>
          <a:xfrm>
            <a:off x="3537160" y="5822302"/>
            <a:ext cx="831208" cy="658694"/>
          </a:xfrm>
          <a:prstGeom prst="rtTriangle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9" name="Прямоугольный треугольник 158">
            <a:extLst>
              <a:ext uri="{FF2B5EF4-FFF2-40B4-BE49-F238E27FC236}">
                <a16:creationId xmlns:a16="http://schemas.microsoft.com/office/drawing/2014/main" id="{B98B2A3F-ECF1-215C-9910-E3249F7D78B0}"/>
              </a:ext>
            </a:extLst>
          </p:cNvPr>
          <p:cNvSpPr/>
          <p:nvPr/>
        </p:nvSpPr>
        <p:spPr>
          <a:xfrm rot="10800000">
            <a:off x="5215344" y="5704596"/>
            <a:ext cx="979742" cy="776400"/>
          </a:xfrm>
          <a:prstGeom prst="rtTriangle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0" name="Picture 71" descr="C:\Users\pankratov.in\YandexDisk\!NTI\DOCS\ProjectPresentation\icons\PNG\256\70.png">
            <a:extLst>
              <a:ext uri="{FF2B5EF4-FFF2-40B4-BE49-F238E27FC236}">
                <a16:creationId xmlns:a16="http://schemas.microsoft.com/office/drawing/2014/main" id="{1DFE880B-7CFA-3E1A-7D71-D7017FC35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7472" y="5708512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4"/>
          <p:cNvSpPr txBox="1"/>
          <p:nvPr/>
        </p:nvSpPr>
        <p:spPr>
          <a:xfrm>
            <a:off x="1370990" y="177822"/>
            <a:ext cx="8508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b="1" dirty="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ОПИСАНИЕ ПРОДУКТА</a:t>
            </a:r>
            <a:endParaRPr sz="3400" b="1" dirty="0">
              <a:solidFill>
                <a:schemeClr val="accent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3" name="Google Shape;193;p4"/>
          <p:cNvSpPr txBox="1"/>
          <p:nvPr/>
        </p:nvSpPr>
        <p:spPr>
          <a:xfrm>
            <a:off x="1132113" y="1199143"/>
            <a:ext cx="7641771" cy="1231641"/>
          </a:xfrm>
          <a:prstGeom prst="rect">
            <a:avLst/>
          </a:prstGeom>
          <a:noFill/>
          <a:ln w="9525" cap="flat" cmpd="sng">
            <a:noFill/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indent="228600" algn="just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Проект представляет собой модификацию БАС с увеличенным параметром времени полета и оснащенную дополнительным оборудованием для расширения спектра применения. Полезная нагрузка формируется исходя из требований заказчика</a:t>
            </a:r>
            <a:r>
              <a:rPr lang="ru-RU" sz="1600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+mj-lt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665A84F-9C1A-DD30-5399-0FA0F56B53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011" t="20119" r="24780" b="34044"/>
          <a:stretch/>
        </p:blipFill>
        <p:spPr>
          <a:xfrm>
            <a:off x="0" y="9331"/>
            <a:ext cx="1333666" cy="952583"/>
          </a:xfrm>
          <a:prstGeom prst="rect">
            <a:avLst/>
          </a:prstGeom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7A3DDBB1-D1AE-A04D-C6F1-45A2DC551D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165" y="2836505"/>
            <a:ext cx="6589669" cy="3706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a7bd039146_0_54"/>
          <p:cNvSpPr txBox="1"/>
          <p:nvPr/>
        </p:nvSpPr>
        <p:spPr>
          <a:xfrm>
            <a:off x="1333666" y="131694"/>
            <a:ext cx="6532040" cy="707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b="1" dirty="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ОПИСАНИЕ ТЕХНОЛОГИИ</a:t>
            </a:r>
            <a:endParaRPr sz="3400" b="1" dirty="0">
              <a:solidFill>
                <a:schemeClr val="accent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1" name="Google Shape;211;g1a7bd039146_0_54"/>
          <p:cNvSpPr/>
          <p:nvPr/>
        </p:nvSpPr>
        <p:spPr>
          <a:xfrm>
            <a:off x="698241" y="1019304"/>
            <a:ext cx="8509517" cy="1428589"/>
          </a:xfrm>
          <a:prstGeom prst="roundRect">
            <a:avLst>
              <a:gd name="adj" fmla="val 6314"/>
            </a:avLst>
          </a:prstGeom>
          <a:noFill/>
          <a:ln w="12700" cap="flat" cmpd="sng">
            <a:noFill/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latin typeface="+mj-lt"/>
                <a:ea typeface="Montserrat Light"/>
                <a:cs typeface="Montserrat Light"/>
                <a:sym typeface="Montserrat Light"/>
              </a:rPr>
              <a:t>	</a:t>
            </a:r>
            <a:r>
              <a:rPr lang="ru-RU" dirty="0">
                <a:latin typeface="+mj-lt"/>
                <a:ea typeface="Montserrat Light"/>
                <a:cs typeface="Montserrat Light"/>
                <a:sym typeface="Montserrat Light"/>
              </a:rPr>
              <a:t>Продукт будет создан на основе современной технологии беспроводной зарядки аккумулятора от электромагнитного поля ЛЭП. Мы доработали данную технологию и применили ее для зарядки  аккумулятора БПЛА. Также в качестве дополнительного оборудования используется спроектированная нами система датчиков и камер, в зависимости от типа комплектации.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CB9E0CF-295E-0932-89F2-95C0A0E6A0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011" t="20119" r="24780" b="34044"/>
          <a:stretch/>
        </p:blipFill>
        <p:spPr>
          <a:xfrm>
            <a:off x="0" y="9331"/>
            <a:ext cx="1333666" cy="95258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6ECD844-8967-C1EE-B713-6AAA81B688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4031" y="2740242"/>
            <a:ext cx="5397938" cy="373807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1D0955-50F5-F0B3-0BCC-BB00CE91A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666" y="-101850"/>
            <a:ext cx="8543925" cy="1174944"/>
          </a:xfrm>
        </p:spPr>
        <p:txBody>
          <a:bodyPr>
            <a:normAutofit/>
          </a:bodyPr>
          <a:lstStyle/>
          <a:p>
            <a:r>
              <a:rPr lang="ru-RU" sz="3400" b="1" dirty="0">
                <a:solidFill>
                  <a:schemeClr val="accent3"/>
                </a:solidFill>
                <a:latin typeface="Montserrat" panose="00000500000000000000" pitchFamily="2" charset="-52"/>
              </a:rPr>
              <a:t>КОНКУРЕНТНЫЕ ПРЕИМУЩЕСТВА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669CBD-2520-3238-47F1-44FB04310D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833" y="961914"/>
            <a:ext cx="8543925" cy="4530727"/>
          </a:xfrm>
        </p:spPr>
        <p:txBody>
          <a:bodyPr>
            <a:normAutofit/>
          </a:bodyPr>
          <a:lstStyle/>
          <a:p>
            <a:pPr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	Использование нашего продукта позволит снизить затраты на проверку состояния проводов и опор. Кроме того, это облегчит работу электромонтажникам.</a:t>
            </a:r>
          </a:p>
          <a:p>
            <a:pPr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solidFill>
                <a:srgbClr val="000000"/>
              </a:solidFill>
              <a:effectLst/>
              <a:latin typeface="+mj-lt"/>
              <a:cs typeface="Times New Roman" panose="02020603050405020304" pitchFamily="18" charset="0"/>
            </a:endParaRPr>
          </a:p>
          <a:p>
            <a:pPr indent="2286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+mj-lt"/>
              </a:rPr>
              <a:t>Конкурентные преимущества</a:t>
            </a:r>
            <a:r>
              <a:rPr lang="en-US" sz="1800" dirty="0">
                <a:solidFill>
                  <a:srgbClr val="000000"/>
                </a:solidFill>
                <a:effectLst/>
                <a:latin typeface="+mj-lt"/>
              </a:rPr>
              <a:t>;</a:t>
            </a:r>
            <a:endParaRPr lang="ru-RU" sz="1800" dirty="0">
              <a:effectLst/>
              <a:latin typeface="+mj-lt"/>
            </a:endParaRPr>
          </a:p>
          <a:p>
            <a:pPr marL="457200" indent="-2286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0000"/>
                </a:solidFill>
                <a:effectLst/>
                <a:latin typeface="+mj-lt"/>
              </a:rPr>
              <a:t>Технология беспроводной зарядки для БАС</a:t>
            </a:r>
            <a:r>
              <a:rPr lang="en-US" sz="1800" dirty="0">
                <a:solidFill>
                  <a:srgbClr val="000000"/>
                </a:solidFill>
                <a:effectLst/>
                <a:latin typeface="+mj-lt"/>
              </a:rPr>
              <a:t>;</a:t>
            </a:r>
            <a:endParaRPr lang="ru-RU" sz="1800" dirty="0">
              <a:effectLst/>
              <a:latin typeface="+mj-lt"/>
            </a:endParaRPr>
          </a:p>
          <a:p>
            <a:pPr marL="457200" indent="-2286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0000"/>
                </a:solidFill>
                <a:effectLst/>
                <a:latin typeface="+mj-lt"/>
              </a:rPr>
              <a:t>Формирование комплектации по требованию заказчика</a:t>
            </a:r>
            <a:r>
              <a:rPr lang="en-US" sz="1800" dirty="0">
                <a:solidFill>
                  <a:srgbClr val="000000"/>
                </a:solidFill>
                <a:effectLst/>
                <a:latin typeface="+mj-lt"/>
              </a:rPr>
              <a:t>;</a:t>
            </a:r>
            <a:endParaRPr lang="ru-RU" sz="1800" dirty="0">
              <a:effectLst/>
              <a:latin typeface="+mj-lt"/>
            </a:endParaRPr>
          </a:p>
          <a:p>
            <a:pPr marL="457200" indent="-2286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0000"/>
                </a:solidFill>
                <a:effectLst/>
                <a:latin typeface="+mj-lt"/>
              </a:rPr>
              <a:t>Дифференцированная цена</a:t>
            </a:r>
            <a:r>
              <a:rPr lang="en-US" sz="1800" dirty="0">
                <a:solidFill>
                  <a:srgbClr val="000000"/>
                </a:solidFill>
                <a:effectLst/>
                <a:latin typeface="+mj-lt"/>
              </a:rPr>
              <a:t>;</a:t>
            </a:r>
            <a:endParaRPr lang="ru-RU" sz="1800" dirty="0">
              <a:effectLst/>
              <a:latin typeface="+mj-lt"/>
            </a:endParaRPr>
          </a:p>
          <a:p>
            <a:pPr marL="457200" indent="-2286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0000"/>
                </a:solidFill>
                <a:effectLst/>
                <a:latin typeface="+mj-lt"/>
              </a:rPr>
              <a:t>Возможность использования сразу несколько дронов одним оператором</a:t>
            </a:r>
            <a:r>
              <a:rPr lang="en-US" sz="1800" dirty="0">
                <a:solidFill>
                  <a:srgbClr val="000000"/>
                </a:solidFill>
                <a:effectLst/>
                <a:latin typeface="+mj-lt"/>
              </a:rPr>
              <a:t>;</a:t>
            </a:r>
            <a:endParaRPr lang="ru-RU" sz="1800" dirty="0">
              <a:effectLst/>
              <a:latin typeface="+mj-lt"/>
            </a:endParaRPr>
          </a:p>
          <a:p>
            <a:pPr marL="457200" indent="-2286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0000"/>
                </a:solidFill>
                <a:effectLst/>
                <a:latin typeface="+mj-lt"/>
              </a:rPr>
              <a:t>Уникальность, портативность, мобильность, экологичность, различные типы комплектаций</a:t>
            </a:r>
            <a:r>
              <a:rPr lang="en-US" sz="1800" dirty="0">
                <a:solidFill>
                  <a:srgbClr val="000000"/>
                </a:solidFill>
                <a:effectLst/>
                <a:latin typeface="+mj-lt"/>
              </a:rPr>
              <a:t>;</a:t>
            </a:r>
            <a:endParaRPr lang="ru-RU" sz="1800" dirty="0">
              <a:effectLst/>
              <a:latin typeface="+mj-lt"/>
            </a:endParaRPr>
          </a:p>
          <a:p>
            <a:pPr marL="457200" indent="-2286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0000"/>
                </a:solidFill>
                <a:effectLst/>
                <a:latin typeface="+mj-lt"/>
              </a:rPr>
              <a:t>Дефицит спроса на рынке мониторинга и сбора данных.</a:t>
            </a:r>
            <a:endParaRPr lang="ru-RU" sz="1800" dirty="0">
              <a:effectLst/>
              <a:latin typeface="+mj-lt"/>
            </a:endParaRP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836181-7E99-4899-C9A1-4038655FA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6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D40144-A8DB-2D5B-5370-677DB4EF57B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011" t="20119" r="24780" b="34044"/>
          <a:stretch/>
        </p:blipFill>
        <p:spPr>
          <a:xfrm>
            <a:off x="0" y="9331"/>
            <a:ext cx="1333666" cy="952583"/>
          </a:xfrm>
          <a:prstGeom prst="rect">
            <a:avLst/>
          </a:prstGeom>
        </p:spPr>
      </p:pic>
      <p:pic>
        <p:nvPicPr>
          <p:cNvPr id="8" name="Picture 18">
            <a:extLst>
              <a:ext uri="{FF2B5EF4-FFF2-40B4-BE49-F238E27FC236}">
                <a16:creationId xmlns:a16="http://schemas.microsoft.com/office/drawing/2014/main" id="{10CEACB3-9E86-22E1-D412-82B278B503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185" y="4694620"/>
            <a:ext cx="3148187" cy="2026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69E15E60-0DC2-4824-AA86-82D8730D8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628" y="4673296"/>
            <a:ext cx="3148187" cy="2048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7205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1a5e8a94bb3_0_6"/>
          <p:cNvSpPr txBox="1"/>
          <p:nvPr/>
        </p:nvSpPr>
        <p:spPr>
          <a:xfrm>
            <a:off x="176669" y="942395"/>
            <a:ext cx="3204332" cy="5626356"/>
          </a:xfrm>
          <a:prstGeom prst="rect">
            <a:avLst/>
          </a:prstGeom>
          <a:noFill/>
          <a:ln w="9525" cap="flat" cmpd="sng">
            <a:noFill/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/>
            <a:r>
              <a:rPr lang="ru-RU" dirty="0">
                <a:latin typeface="+mj-lt"/>
              </a:rPr>
              <a:t>	П</a:t>
            </a:r>
            <a:r>
              <a:rPr lang="ru-RU" b="0" i="0" dirty="0">
                <a:effectLst/>
                <a:latin typeface="+mj-lt"/>
              </a:rPr>
              <a:t>о полученной информации, 2022 год завершается со следующими сводными показателями:</a:t>
            </a:r>
            <a:br>
              <a:rPr lang="ru-RU" b="0" i="0" dirty="0">
                <a:effectLst/>
                <a:latin typeface="+mj-lt"/>
              </a:rPr>
            </a:br>
            <a:r>
              <a:rPr lang="ru-RU" b="0" i="0" dirty="0">
                <a:effectLst/>
                <a:latin typeface="+mj-lt"/>
              </a:rPr>
              <a:t> + 12% средний рост объемов оказанных услуг с применением БАС; </a:t>
            </a:r>
            <a:br>
              <a:rPr lang="ru-RU" b="0" i="0" dirty="0">
                <a:effectLst/>
                <a:latin typeface="+mj-lt"/>
              </a:rPr>
            </a:br>
            <a:r>
              <a:rPr lang="ru-RU" b="0" i="0" dirty="0">
                <a:effectLst/>
                <a:latin typeface="+mj-lt"/>
              </a:rPr>
              <a:t>+ 20% средний рост количества произведенных БАС гражданского назначения; </a:t>
            </a:r>
          </a:p>
          <a:p>
            <a:pPr algn="just"/>
            <a:r>
              <a:rPr lang="ru-RU" b="0" i="0" dirty="0">
                <a:effectLst/>
                <a:latin typeface="+mj-lt"/>
              </a:rPr>
              <a:t>+ 200% средний рост количества произведенных БАС специального назначения; + 27% средний рост численности работников предприятий индустрии БАС.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5" name="Google Shape;185;g1a5e8a94bb3_0_6"/>
          <p:cNvSpPr txBox="1"/>
          <p:nvPr/>
        </p:nvSpPr>
        <p:spPr>
          <a:xfrm>
            <a:off x="6525000" y="2144700"/>
            <a:ext cx="3000000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86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g1a5e8a94bb3_0_6"/>
          <p:cNvSpPr txBox="1"/>
          <p:nvPr/>
        </p:nvSpPr>
        <p:spPr>
          <a:xfrm>
            <a:off x="1184370" y="129227"/>
            <a:ext cx="7883756" cy="707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b="1" dirty="0">
                <a:solidFill>
                  <a:srgbClr val="5BD78D"/>
                </a:solidFill>
                <a:latin typeface="Montserrat"/>
                <a:sym typeface="Montserrat"/>
              </a:rPr>
              <a:t> </a:t>
            </a:r>
            <a:r>
              <a:rPr lang="ru-RU" sz="3400" b="1" dirty="0">
                <a:solidFill>
                  <a:schemeClr val="accent3"/>
                </a:solidFill>
                <a:latin typeface="Montserrat"/>
                <a:sym typeface="Montserrat"/>
              </a:rPr>
              <a:t>СТАТИСТИКА ПРИМЕНЕНИЯ</a:t>
            </a:r>
            <a:endParaRPr sz="3400" dirty="0">
              <a:solidFill>
                <a:schemeClr val="accent3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9638646-965A-AFD6-9B54-301F55E3A6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011" t="20119" r="24780" b="34044"/>
          <a:stretch/>
        </p:blipFill>
        <p:spPr>
          <a:xfrm>
            <a:off x="0" y="8474"/>
            <a:ext cx="1333666" cy="952583"/>
          </a:xfrm>
          <a:prstGeom prst="rect">
            <a:avLst/>
          </a:prstGeom>
        </p:spPr>
      </p:pic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6B484912-D5D9-5C4F-910E-55289423FF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7037212"/>
              </p:ext>
            </p:extLst>
          </p:nvPr>
        </p:nvGraphicFramePr>
        <p:xfrm>
          <a:off x="2663882" y="731771"/>
          <a:ext cx="7455159" cy="6103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1">
            <a:extLst>
              <a:ext uri="{FF2B5EF4-FFF2-40B4-BE49-F238E27FC236}">
                <a16:creationId xmlns:a16="http://schemas.microsoft.com/office/drawing/2014/main" id="{2A8E3B51-139B-5C9A-E1E2-DAAEF0434F67}"/>
              </a:ext>
            </a:extLst>
          </p:cNvPr>
          <p:cNvSpPr txBox="1"/>
          <p:nvPr/>
        </p:nvSpPr>
        <p:spPr>
          <a:xfrm>
            <a:off x="4337286" y="2573400"/>
            <a:ext cx="705289" cy="35456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9%</a:t>
            </a:r>
            <a:endParaRPr lang="ru-RU" sz="2000" dirty="0"/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2A8E3B51-139B-5C9A-E1E2-DAAEF0434F67}"/>
              </a:ext>
            </a:extLst>
          </p:cNvPr>
          <p:cNvSpPr txBox="1"/>
          <p:nvPr/>
        </p:nvSpPr>
        <p:spPr>
          <a:xfrm>
            <a:off x="4344445" y="3429000"/>
            <a:ext cx="705289" cy="35456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/>
              <a:t>10</a:t>
            </a:r>
            <a:r>
              <a:rPr lang="en-US" sz="2000" dirty="0"/>
              <a:t>%</a:t>
            </a:r>
            <a:endParaRPr lang="ru-RU" sz="2000" dirty="0"/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2A8E3B51-139B-5C9A-E1E2-DAAEF0434F67}"/>
              </a:ext>
            </a:extLst>
          </p:cNvPr>
          <p:cNvSpPr txBox="1"/>
          <p:nvPr/>
        </p:nvSpPr>
        <p:spPr>
          <a:xfrm>
            <a:off x="5686173" y="1311340"/>
            <a:ext cx="705289" cy="35456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/>
              <a:t>8</a:t>
            </a:r>
            <a:r>
              <a:rPr lang="en-US" sz="2000" dirty="0"/>
              <a:t>%</a:t>
            </a:r>
            <a:endParaRPr lang="ru-RU" sz="2000" dirty="0"/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2A8E3B51-139B-5C9A-E1E2-DAAEF0434F67}"/>
              </a:ext>
            </a:extLst>
          </p:cNvPr>
          <p:cNvSpPr txBox="1"/>
          <p:nvPr/>
        </p:nvSpPr>
        <p:spPr>
          <a:xfrm rot="21448076">
            <a:off x="5212116" y="1473214"/>
            <a:ext cx="705289" cy="35456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/>
              <a:t>2.5</a:t>
            </a:r>
            <a:r>
              <a:rPr lang="en-US" sz="1000" dirty="0"/>
              <a:t>%</a:t>
            </a:r>
            <a:endParaRPr lang="ru-RU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5"/>
          <p:cNvSpPr txBox="1"/>
          <p:nvPr/>
        </p:nvSpPr>
        <p:spPr>
          <a:xfrm>
            <a:off x="1333666" y="172223"/>
            <a:ext cx="8250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b="1" dirty="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РЫНОК ПРОЕКТА</a:t>
            </a:r>
            <a:endParaRPr sz="3400" b="1" dirty="0">
              <a:solidFill>
                <a:schemeClr val="accent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B178E06-026E-7C6C-7E72-1CCAC2B9E8F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011" t="20119" r="24780" b="34044"/>
          <a:stretch/>
        </p:blipFill>
        <p:spPr>
          <a:xfrm>
            <a:off x="0" y="3732"/>
            <a:ext cx="1333666" cy="9525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6F3AE18-7DEF-A214-4130-5032E184984E}"/>
              </a:ext>
            </a:extLst>
          </p:cNvPr>
          <p:cNvSpPr txBox="1"/>
          <p:nvPr/>
        </p:nvSpPr>
        <p:spPr>
          <a:xfrm>
            <a:off x="869361" y="1333906"/>
            <a:ext cx="82506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+mj-lt"/>
              </a:rPr>
              <a:t>Описание рынков – Рынок источников электроэнергии и рынок БАС.</a:t>
            </a:r>
          </a:p>
          <a:p>
            <a:endParaRPr lang="ru-RU" dirty="0">
              <a:latin typeface="+mj-lt"/>
            </a:endParaRPr>
          </a:p>
          <a:p>
            <a:r>
              <a:rPr lang="ru-RU" dirty="0">
                <a:latin typeface="+mj-lt"/>
              </a:rPr>
              <a:t>Динамика рынков  - динамика роста БАС</a:t>
            </a:r>
          </a:p>
          <a:p>
            <a:endParaRPr lang="ru-RU" dirty="0">
              <a:latin typeface="+mj-lt"/>
            </a:endParaRPr>
          </a:p>
          <a:p>
            <a:r>
              <a:rPr lang="ru-RU" dirty="0">
                <a:latin typeface="+mj-lt"/>
              </a:rPr>
              <a:t>Целевая доля рынков – Планируется занять рынок России по источникам электроэнергии, производственная мощность на данный момент позволит охватить не более 10-15% доли рынка</a:t>
            </a:r>
          </a:p>
          <a:p>
            <a:endParaRPr lang="ru-RU" dirty="0">
              <a:latin typeface="+mj-lt"/>
            </a:endParaRPr>
          </a:p>
          <a:p>
            <a:r>
              <a:rPr lang="ru-RU" dirty="0">
                <a:latin typeface="+mj-lt"/>
              </a:rPr>
              <a:t>Барьеры для выхода на целевые рынки – Ограничение полетной зоны</a:t>
            </a:r>
          </a:p>
        </p:txBody>
      </p:sp>
      <p:pic>
        <p:nvPicPr>
          <p:cNvPr id="15" name="Picture 54" descr="C:\Users\pankratov.in\YandexDisk\!NTI\DOCS\ProjectPresentation\icons\PNG\256\211.png">
            <a:extLst>
              <a:ext uri="{FF2B5EF4-FFF2-40B4-BE49-F238E27FC236}">
                <a16:creationId xmlns:a16="http://schemas.microsoft.com/office/drawing/2014/main" id="{974E8481-7652-EE9A-9C9A-E4ACA5C84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88" y="5637124"/>
            <a:ext cx="1064978" cy="1064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8BD723-678F-F40B-99C8-2437CDBD8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666" y="136523"/>
            <a:ext cx="8543925" cy="693524"/>
          </a:xfrm>
        </p:spPr>
        <p:txBody>
          <a:bodyPr>
            <a:normAutofit/>
          </a:bodyPr>
          <a:lstStyle/>
          <a:p>
            <a:r>
              <a:rPr lang="ru-RU" sz="3400" b="1" dirty="0">
                <a:solidFill>
                  <a:schemeClr val="accent3"/>
                </a:solidFill>
                <a:latin typeface="Montserrat" panose="00000500000000000000" pitchFamily="2" charset="-52"/>
              </a:rPr>
              <a:t>ДИНАМИКА РАЗВИТИЯ РЫНКА БАС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51F2B11-3C11-1164-EE1E-EAF5A8D06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9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3A3A85A-628D-96EA-ED49-9E5C9F1305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011" t="20119" r="24780" b="34044"/>
          <a:stretch/>
        </p:blipFill>
        <p:spPr>
          <a:xfrm>
            <a:off x="0" y="9331"/>
            <a:ext cx="1333666" cy="952583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CFAE4654-6239-F4C1-902C-41A45D1D1BB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3607"/>
            <a:ext cx="7730126" cy="5377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8B1C899-660F-EF76-D827-F088CD473FBB}"/>
              </a:ext>
            </a:extLst>
          </p:cNvPr>
          <p:cNvSpPr txBox="1"/>
          <p:nvPr/>
        </p:nvSpPr>
        <p:spPr>
          <a:xfrm>
            <a:off x="7648742" y="1771551"/>
            <a:ext cx="222885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dirty="0">
                <a:latin typeface="+mj-lt"/>
              </a:rPr>
              <a:t>Прогнозное ожидание объемов рынка в Российской федерации подкрепляются накопленной статистикой об объемах БАС и авиационных работ с их применением за более чем 10-летний период</a:t>
            </a:r>
            <a:r>
              <a:rPr lang="ru-RU" dirty="0">
                <a:latin typeface="+mj-lt"/>
              </a:rPr>
              <a:t>.</a:t>
            </a:r>
            <a:r>
              <a:rPr lang="ru-RU" sz="1800" dirty="0"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62768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6"/>
          <p:cNvSpPr/>
          <p:nvPr/>
        </p:nvSpPr>
        <p:spPr>
          <a:xfrm>
            <a:off x="6182272" y="839622"/>
            <a:ext cx="3417900" cy="4769261"/>
          </a:xfrm>
          <a:prstGeom prst="roundRect">
            <a:avLst>
              <a:gd name="adj" fmla="val 6236"/>
            </a:avLst>
          </a:prstGeom>
          <a:solidFill>
            <a:schemeClr val="lt1"/>
          </a:solidFill>
          <a:ln w="9525" cap="flat" cmpd="sng">
            <a:solidFill>
              <a:srgbClr val="5BD78D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65300" tIns="32650" rIns="65300" bIns="32650" anchor="ctr" anchorCtr="0">
            <a:noAutofit/>
          </a:bodyPr>
          <a:lstStyle/>
          <a:p>
            <a:pPr algn="ctr">
              <a:spcAft>
                <a:spcPts val="857"/>
              </a:spcAft>
            </a:pPr>
            <a:r>
              <a:rPr lang="ru-RU" sz="1600" dirty="0">
                <a:solidFill>
                  <a:schemeClr val="tx2"/>
                </a:solidFill>
                <a:latin typeface="+mj-lt"/>
                <a:ea typeface="Helvetica Neue" charset="0"/>
                <a:cs typeface="Helvetica Neue" charset="0"/>
              </a:rPr>
              <a:t>Конкурентные преимущества продукта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600" dirty="0">
                <a:latin typeface="+mj-lt"/>
              </a:rPr>
              <a:t>Технология беспроводной зарядки для БАС, в условиях наличия ЛЭП.</a:t>
            </a:r>
          </a:p>
          <a:p>
            <a:endParaRPr lang="ru-RU" sz="1600" dirty="0">
              <a:latin typeface="+mj-lt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600" dirty="0">
                <a:latin typeface="+mj-lt"/>
              </a:rPr>
              <a:t>Формирование комплекта оборудования с учетом требования заказчика.</a:t>
            </a:r>
          </a:p>
          <a:p>
            <a:endParaRPr lang="ru-RU" sz="1600" dirty="0">
              <a:latin typeface="+mj-lt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600" dirty="0">
                <a:latin typeface="+mj-lt"/>
              </a:rPr>
              <a:t>Возможность использования сразу несколько дронов одним оператором.</a:t>
            </a:r>
          </a:p>
          <a:p>
            <a:endParaRPr lang="ru-RU" sz="1600" dirty="0">
              <a:latin typeface="+mj-lt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600" dirty="0">
                <a:latin typeface="+mj-lt"/>
              </a:rPr>
              <a:t>Уникальность, портативность, мобильность, экологичность.</a:t>
            </a:r>
          </a:p>
        </p:txBody>
      </p:sp>
      <p:sp>
        <p:nvSpPr>
          <p:cNvPr id="230" name="Google Shape;230;p6"/>
          <p:cNvSpPr txBox="1"/>
          <p:nvPr/>
        </p:nvSpPr>
        <p:spPr>
          <a:xfrm>
            <a:off x="1333666" y="131622"/>
            <a:ext cx="56583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b="1" dirty="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АНАЛИЗ КОНКУРЕНТА</a:t>
            </a:r>
            <a:endParaRPr sz="3400" b="1" dirty="0">
              <a:solidFill>
                <a:schemeClr val="accent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C10F517-35BA-CBFA-25F0-0B425C11F8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7560048"/>
              </p:ext>
            </p:extLst>
          </p:nvPr>
        </p:nvGraphicFramePr>
        <p:xfrm>
          <a:off x="223935" y="961914"/>
          <a:ext cx="5840964" cy="5764463"/>
        </p:xfrm>
        <a:graphic>
          <a:graphicData uri="http://schemas.openxmlformats.org/drawingml/2006/table">
            <a:tbl>
              <a:tblPr firstRow="1" bandRow="1">
                <a:effectLst/>
                <a:tableStyleId>{35758FB7-9AC5-4552-8A53-C91805E547FA}</a:tableStyleId>
              </a:tblPr>
              <a:tblGrid>
                <a:gridCol w="12913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57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92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10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9356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450780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solidFill>
                            <a:srgbClr val="000000"/>
                          </a:solidFill>
                          <a:latin typeface="+mj-lt"/>
                        </a:rPr>
                        <a:t>Массачусетский технологический институт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solidFill>
                            <a:srgbClr val="000000"/>
                          </a:solidFill>
                          <a:latin typeface="+mj-lt"/>
                        </a:rPr>
                        <a:t>«Небосвод»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solidFill>
                            <a:srgbClr val="000000"/>
                          </a:solidFill>
                          <a:latin typeface="+mj-lt"/>
                        </a:rPr>
                        <a:t>Ижевский Государственный Технический Университет</a:t>
                      </a:r>
                    </a:p>
                    <a:p>
                      <a:pPr algn="l"/>
                      <a:endParaRPr lang="ru-RU" sz="800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solidFill>
                            <a:srgbClr val="000000"/>
                          </a:solidFill>
                          <a:latin typeface="+mj-lt"/>
                        </a:rPr>
                        <a:t>Тюменское высшее военно-инженерное командное училище имени маршала инженерных войск А. И. </a:t>
                      </a:r>
                      <a:r>
                        <a:rPr lang="ru-RU" sz="1050" dirty="0" err="1">
                          <a:solidFill>
                            <a:srgbClr val="000000"/>
                          </a:solidFill>
                          <a:latin typeface="+mj-lt"/>
                        </a:rPr>
                        <a:t>Прошлякова</a:t>
                      </a:r>
                      <a:r>
                        <a:rPr lang="ru-RU" sz="1050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5360">
                <a:tc>
                  <a:txBody>
                    <a:bodyPr/>
                    <a:lstStyle/>
                    <a:p>
                      <a:pPr algn="l"/>
                      <a:r>
                        <a:rPr lang="ru-RU" sz="1050" b="1" dirty="0">
                          <a:latin typeface="+mj-lt"/>
                        </a:rPr>
                        <a:t>Наличие</a:t>
                      </a:r>
                      <a:r>
                        <a:rPr lang="ru-RU" sz="1050" b="1" baseline="0" dirty="0">
                          <a:latin typeface="+mj-lt"/>
                        </a:rPr>
                        <a:t> беспроводной зарядки для БПЛА</a:t>
                      </a:r>
                      <a:endParaRPr lang="ru-RU" sz="1050" b="1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+mj-lt"/>
                        </a:rPr>
                        <a:t>-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+mj-lt"/>
                        </a:rPr>
                        <a:t>+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+mj-lt"/>
                        </a:rPr>
                        <a:t>-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+mj-lt"/>
                        </a:rPr>
                        <a:t>-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0322">
                <a:tc>
                  <a:txBody>
                    <a:bodyPr/>
                    <a:lstStyle/>
                    <a:p>
                      <a:pPr algn="l"/>
                      <a:r>
                        <a:rPr lang="ru-RU" sz="1050" b="1" dirty="0">
                          <a:latin typeface="+mj-lt"/>
                        </a:rPr>
                        <a:t>Возможность формирования комплекта оборудования с учетом требования заказчика</a:t>
                      </a: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  <a:p>
                      <a:pPr algn="ctr"/>
                      <a:endParaRPr lang="ru-RU" sz="9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+mj-lt"/>
                        </a:rPr>
                        <a:t>+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  <a:p>
                      <a:pPr algn="ctr"/>
                      <a:endParaRPr lang="ru-RU" sz="9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  <a:p>
                      <a:pPr algn="ctr"/>
                      <a:endParaRPr lang="ru-RU" sz="9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1458">
                <a:tc>
                  <a:txBody>
                    <a:bodyPr/>
                    <a:lstStyle/>
                    <a:p>
                      <a:pPr algn="l"/>
                      <a:r>
                        <a:rPr lang="ru-RU" sz="1050" b="1" dirty="0">
                          <a:latin typeface="+mj-lt"/>
                        </a:rPr>
                        <a:t>Возможность использования сразу несколько </a:t>
                      </a:r>
                      <a:r>
                        <a:rPr lang="ru-RU" sz="1050" b="1" dirty="0" err="1">
                          <a:latin typeface="+mj-lt"/>
                        </a:rPr>
                        <a:t>дронов</a:t>
                      </a:r>
                      <a:r>
                        <a:rPr lang="ru-RU" sz="1050" b="1" dirty="0">
                          <a:latin typeface="+mj-lt"/>
                        </a:rPr>
                        <a:t> одним оператором</a:t>
                      </a: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  <a:p>
                      <a:pPr algn="ctr"/>
                      <a:endParaRPr lang="ru-RU" sz="9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+mj-lt"/>
                        </a:rPr>
                        <a:t>+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  <a:p>
                      <a:pPr algn="ctr"/>
                      <a:endParaRPr lang="ru-RU" sz="9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  <a:p>
                      <a:pPr algn="ctr"/>
                      <a:endParaRPr lang="ru-RU" sz="9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0793">
                <a:tc>
                  <a:txBody>
                    <a:bodyPr/>
                    <a:lstStyle/>
                    <a:p>
                      <a:pPr algn="l"/>
                      <a:r>
                        <a:rPr lang="ru-RU" sz="1050" b="1" dirty="0">
                          <a:latin typeface="+mj-lt"/>
                        </a:rPr>
                        <a:t>Длительность</a:t>
                      </a:r>
                      <a:r>
                        <a:rPr lang="ru-RU" sz="1050" b="1" baseline="0" dirty="0">
                          <a:latin typeface="+mj-lt"/>
                        </a:rPr>
                        <a:t> полета (на одном заряде)</a:t>
                      </a:r>
                      <a:endParaRPr lang="ru-RU" sz="1050" b="1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+mj-lt"/>
                        </a:rPr>
                        <a:t>40-48 мин.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+mj-lt"/>
                        </a:rPr>
                        <a:t>65-70 мин.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40-48 мин.</a:t>
                      </a:r>
                    </a:p>
                    <a:p>
                      <a:pPr algn="ctr"/>
                      <a:endParaRPr lang="ru-RU" sz="9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40-48 мин.</a:t>
                      </a:r>
                    </a:p>
                    <a:p>
                      <a:pPr algn="ctr"/>
                      <a:endParaRPr lang="ru-RU" sz="9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5750">
                <a:tc>
                  <a:txBody>
                    <a:bodyPr/>
                    <a:lstStyle/>
                    <a:p>
                      <a:pPr algn="l"/>
                      <a:r>
                        <a:rPr lang="ru-RU" sz="1050" b="1" dirty="0">
                          <a:latin typeface="+mj-lt"/>
                        </a:rPr>
                        <a:t>Охват</a:t>
                      </a:r>
                      <a:r>
                        <a:rPr lang="ru-RU" sz="1050" b="1" baseline="0" dirty="0">
                          <a:latin typeface="+mj-lt"/>
                        </a:rPr>
                        <a:t> территории (за один рабочий день)</a:t>
                      </a:r>
                      <a:endParaRPr lang="ru-RU" sz="1050" b="1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+mj-lt"/>
                        </a:rPr>
                        <a:t>35-40 км.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+mj-lt"/>
                        </a:rPr>
                        <a:t>50 км.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35-40 км.</a:t>
                      </a:r>
                    </a:p>
                    <a:p>
                      <a:pPr algn="ctr"/>
                      <a:endParaRPr lang="ru-RU" sz="9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35-40 км.</a:t>
                      </a:r>
                    </a:p>
                    <a:p>
                      <a:pPr algn="ctr"/>
                      <a:endParaRPr lang="ru-RU" sz="9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D122A68-3BD6-07D1-43B8-183A88EAA1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011" t="20119" r="24780" b="34044"/>
          <a:stretch/>
        </p:blipFill>
        <p:spPr>
          <a:xfrm>
            <a:off x="0" y="9331"/>
            <a:ext cx="1333666" cy="9525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1a7bd039146_0_17"/>
          <p:cNvSpPr txBox="1"/>
          <p:nvPr/>
        </p:nvSpPr>
        <p:spPr>
          <a:xfrm>
            <a:off x="1333666" y="131694"/>
            <a:ext cx="4441983" cy="707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b="1" dirty="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БИЗНЕС МОДЕЛЬ</a:t>
            </a:r>
            <a:endParaRPr sz="3400" b="1" dirty="0">
              <a:solidFill>
                <a:schemeClr val="accent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88F9AAD1-D3BF-FEBF-62AD-1C0CF545CF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011" t="20119" r="24780" b="34044"/>
          <a:stretch/>
        </p:blipFill>
        <p:spPr>
          <a:xfrm>
            <a:off x="0" y="9331"/>
            <a:ext cx="1333666" cy="952583"/>
          </a:xfrm>
          <a:prstGeom prst="rect">
            <a:avLst/>
          </a:prstGeom>
        </p:spPr>
      </p:pic>
      <p:graphicFrame>
        <p:nvGraphicFramePr>
          <p:cNvPr id="51" name="Схема 50">
            <a:extLst>
              <a:ext uri="{FF2B5EF4-FFF2-40B4-BE49-F238E27FC236}">
                <a16:creationId xmlns:a16="http://schemas.microsoft.com/office/drawing/2014/main" id="{092B71C7-6436-AC38-08E5-0A3EB1ABF8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0983290"/>
              </p:ext>
            </p:extLst>
          </p:nvPr>
        </p:nvGraphicFramePr>
        <p:xfrm>
          <a:off x="666833" y="961913"/>
          <a:ext cx="7731125" cy="49398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1a7bd039146_0_17"/>
          <p:cNvSpPr txBox="1"/>
          <p:nvPr/>
        </p:nvSpPr>
        <p:spPr>
          <a:xfrm>
            <a:off x="1333666" y="131694"/>
            <a:ext cx="4441983" cy="707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b="1" dirty="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БИЗНЕС МОДЕЛЬ</a:t>
            </a:r>
            <a:endParaRPr sz="3400" b="1" dirty="0">
              <a:solidFill>
                <a:schemeClr val="accent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88F9AAD1-D3BF-FEBF-62AD-1C0CF545CF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011" t="20119" r="24780" b="34044"/>
          <a:stretch/>
        </p:blipFill>
        <p:spPr>
          <a:xfrm>
            <a:off x="0" y="9331"/>
            <a:ext cx="1333666" cy="952583"/>
          </a:xfrm>
          <a:prstGeom prst="rect">
            <a:avLst/>
          </a:prstGeom>
        </p:spPr>
      </p:pic>
      <p:graphicFrame>
        <p:nvGraphicFramePr>
          <p:cNvPr id="25" name="Схема 24">
            <a:extLst>
              <a:ext uri="{FF2B5EF4-FFF2-40B4-BE49-F238E27FC236}">
                <a16:creationId xmlns:a16="http://schemas.microsoft.com/office/drawing/2014/main" id="{25150DDA-2A8D-832E-2D96-CA290222C6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50901845"/>
              </p:ext>
            </p:extLst>
          </p:nvPr>
        </p:nvGraphicFramePr>
        <p:xfrm>
          <a:off x="685494" y="1041326"/>
          <a:ext cx="8430514" cy="48742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8706919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1a7bd039146_0_17"/>
          <p:cNvSpPr txBox="1"/>
          <p:nvPr/>
        </p:nvSpPr>
        <p:spPr>
          <a:xfrm>
            <a:off x="1333666" y="131694"/>
            <a:ext cx="4441983" cy="707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b="1" dirty="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БИЗНЕС МОДЕЛЬ</a:t>
            </a:r>
            <a:endParaRPr sz="3400" b="1" dirty="0">
              <a:solidFill>
                <a:schemeClr val="accent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88F9AAD1-D3BF-FEBF-62AD-1C0CF545CF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011" t="20119" r="24780" b="34044"/>
          <a:stretch/>
        </p:blipFill>
        <p:spPr>
          <a:xfrm>
            <a:off x="0" y="9331"/>
            <a:ext cx="1333666" cy="952583"/>
          </a:xfrm>
          <a:prstGeom prst="rect">
            <a:avLst/>
          </a:prstGeom>
        </p:spPr>
      </p:pic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D0CC218C-DC49-3F5A-F005-BE8FE9A958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9599341"/>
              </p:ext>
            </p:extLst>
          </p:nvPr>
        </p:nvGraphicFramePr>
        <p:xfrm>
          <a:off x="666832" y="1024379"/>
          <a:ext cx="8439845" cy="49005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4807617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6"/>
          <p:cNvSpPr txBox="1"/>
          <p:nvPr/>
        </p:nvSpPr>
        <p:spPr>
          <a:xfrm>
            <a:off x="1333666" y="131622"/>
            <a:ext cx="7196380" cy="707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b="1" dirty="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ФИНАНСОВЫЕ ПОКАЗАТЕЛИ</a:t>
            </a:r>
            <a:endParaRPr sz="3400" b="1" dirty="0">
              <a:solidFill>
                <a:schemeClr val="accent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D122A68-3BD6-07D1-43B8-183A88EAA1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011" t="20119" r="24780" b="34044"/>
          <a:stretch/>
        </p:blipFill>
        <p:spPr>
          <a:xfrm>
            <a:off x="0" y="9331"/>
            <a:ext cx="1333666" cy="95258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184218B-AE09-288E-8D6A-868C91251328}"/>
              </a:ext>
            </a:extLst>
          </p:cNvPr>
          <p:cNvSpPr txBox="1"/>
          <p:nvPr/>
        </p:nvSpPr>
        <p:spPr>
          <a:xfrm>
            <a:off x="1697083" y="1151266"/>
            <a:ext cx="6511834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atin typeface="+mj-lt"/>
              </a:rPr>
              <a:t>Модель коммерциализации проекта: </a:t>
            </a:r>
          </a:p>
          <a:p>
            <a:pPr marL="285750" indent="-285750">
              <a:buFontTx/>
              <a:buChar char="-"/>
            </a:pPr>
            <a:r>
              <a:rPr lang="ru-RU" sz="1800" dirty="0">
                <a:latin typeface="+mj-lt"/>
              </a:rPr>
              <a:t>Продажа проекта будет осуществляться через прям каналы сбыта продукта энергосетям и энергоснабжающим компаниям.</a:t>
            </a:r>
          </a:p>
          <a:p>
            <a:pPr marL="285750" indent="-285750">
              <a:buFontTx/>
              <a:buChar char="-"/>
            </a:pPr>
            <a:r>
              <a:rPr lang="ru-RU" sz="1800" dirty="0">
                <a:latin typeface="+mj-lt"/>
              </a:rPr>
              <a:t>Цена готового экземпляра БАС – 211 700,50 руб.</a:t>
            </a:r>
          </a:p>
          <a:p>
            <a:pPr marL="285750" indent="-285750">
              <a:buFontTx/>
              <a:buChar char="-"/>
            </a:pPr>
            <a:r>
              <a:rPr lang="ru-RU" sz="1800" dirty="0">
                <a:latin typeface="+mj-lt"/>
              </a:rPr>
              <a:t>Способы сбыта продукции: прямые продажи и демонстрации; партнерство с энергетическими компаниями; реклама и маркетинг и т.д.</a:t>
            </a:r>
          </a:p>
          <a:p>
            <a:pPr marL="285750" indent="-285750">
              <a:buFontTx/>
              <a:buChar char="-"/>
            </a:pPr>
            <a:r>
              <a:rPr lang="ru-RU" sz="1800" dirty="0">
                <a:latin typeface="+mj-lt"/>
              </a:rPr>
              <a:t>Планируемый объем продаж продукции в год: 96 шт. </a:t>
            </a:r>
          </a:p>
        </p:txBody>
      </p:sp>
      <p:sp>
        <p:nvSpPr>
          <p:cNvPr id="4" name="Rounded Rectangle 2099">
            <a:extLst>
              <a:ext uri="{FF2B5EF4-FFF2-40B4-BE49-F238E27FC236}">
                <a16:creationId xmlns:a16="http://schemas.microsoft.com/office/drawing/2014/main" id="{1A47FBA1-A382-E4F2-4E61-807E2F9FB6B5}"/>
              </a:ext>
            </a:extLst>
          </p:cNvPr>
          <p:cNvSpPr/>
          <p:nvPr/>
        </p:nvSpPr>
        <p:spPr>
          <a:xfrm>
            <a:off x="706992" y="4146464"/>
            <a:ext cx="8492016" cy="756697"/>
          </a:xfrm>
          <a:prstGeom prst="roundRect">
            <a:avLst>
              <a:gd name="adj" fmla="val 6236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txBody>
          <a:bodyPr wrap="square" lIns="65311" tIns="32655" rIns="65311" bIns="32655" anchor="ctr">
            <a:spAutoFit/>
          </a:bodyPr>
          <a:lstStyle/>
          <a:p>
            <a:pPr algn="ctr">
              <a:spcAft>
                <a:spcPts val="857"/>
              </a:spcAft>
            </a:pPr>
            <a:r>
              <a:rPr lang="ru-RU" dirty="0">
                <a:latin typeface="Calibri Light"/>
                <a:ea typeface="Helvetica Neue" charset="0"/>
                <a:cs typeface="Helvetica Neue" charset="0"/>
              </a:rPr>
              <a:t>Необходимо денежных средств для реализации проекта: 650 000,00 руб.</a:t>
            </a:r>
          </a:p>
          <a:p>
            <a:pPr algn="ctr">
              <a:spcAft>
                <a:spcPts val="857"/>
              </a:spcAft>
            </a:pPr>
            <a:r>
              <a:rPr lang="ru-RU" dirty="0">
                <a:latin typeface="Calibri Light"/>
                <a:ea typeface="Helvetica Neue" charset="0"/>
                <a:cs typeface="Helvetica Neue" charset="0"/>
              </a:rPr>
              <a:t>Форма поддержки проекта: кредитное финансирование.   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E5ABC8CE-42DB-CBE6-E556-5EE906FF5A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1521924"/>
              </p:ext>
            </p:extLst>
          </p:nvPr>
        </p:nvGraphicFramePr>
        <p:xfrm>
          <a:off x="706992" y="5402424"/>
          <a:ext cx="8614293" cy="115699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7298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43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66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66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66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6600">
                <a:tc rowSpan="2">
                  <a:txBody>
                    <a:bodyPr/>
                    <a:lstStyle/>
                    <a:p>
                      <a:pPr marL="9525" indent="-952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Целевые</a:t>
                      </a:r>
                      <a:r>
                        <a:rPr lang="ru-RU" sz="1600" b="1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 п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оказатели проекта</a:t>
                      </a:r>
                    </a:p>
                  </a:txBody>
                  <a:tcPr marL="45399" marR="453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Единица измерения</a:t>
                      </a:r>
                    </a:p>
                  </a:txBody>
                  <a:tcPr marL="45399" marR="453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938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Плановое значение по периодам</a:t>
                      </a:r>
                    </a:p>
                  </a:txBody>
                  <a:tcPr marL="45399" marR="453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46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938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707">
                <a:tc vMerge="1">
                  <a:txBody>
                    <a:bodyPr/>
                    <a:lstStyle/>
                    <a:p>
                      <a:pPr marL="457200" indent="-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457200" indent="-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24г.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5399" marR="453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25г.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5399" marR="453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26</a:t>
                      </a:r>
                      <a:r>
                        <a:rPr lang="ru-RU" sz="1600" b="1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г.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5399" marR="453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0687">
                <a:tc>
                  <a:txBody>
                    <a:bodyPr/>
                    <a:lstStyle/>
                    <a:p>
                      <a:pPr marL="7938" indent="-7938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Объем выручки</a:t>
                      </a:r>
                    </a:p>
                  </a:txBody>
                  <a:tcPr marL="45399" marR="453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indent="-4572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рубль</a:t>
                      </a:r>
                    </a:p>
                  </a:txBody>
                  <a:tcPr marL="45399" marR="453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12 702 030</a:t>
                      </a:r>
                    </a:p>
                  </a:txBody>
                  <a:tcPr marL="45399" marR="453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17 782 842</a:t>
                      </a:r>
                    </a:p>
                  </a:txBody>
                  <a:tcPr marL="45399" marR="453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20 323 248</a:t>
                      </a:r>
                    </a:p>
                  </a:txBody>
                  <a:tcPr marL="45399" marR="453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3177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6"/>
          <p:cNvSpPr txBox="1"/>
          <p:nvPr/>
        </p:nvSpPr>
        <p:spPr>
          <a:xfrm>
            <a:off x="1333666" y="131622"/>
            <a:ext cx="7196380" cy="707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b="1" dirty="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ПЛАН ПО РАСХОДАМ</a:t>
            </a:r>
            <a:endParaRPr sz="3400" b="1" dirty="0">
              <a:solidFill>
                <a:schemeClr val="accent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D122A68-3BD6-07D1-43B8-183A88EAA1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011" t="20119" r="24780" b="34044"/>
          <a:stretch/>
        </p:blipFill>
        <p:spPr>
          <a:xfrm>
            <a:off x="0" y="9331"/>
            <a:ext cx="1333666" cy="952583"/>
          </a:xfrm>
          <a:prstGeom prst="rect">
            <a:avLst/>
          </a:prstGeom>
        </p:spPr>
      </p:pic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3957E955-BB71-569F-8103-F395ADB52B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7174544"/>
              </p:ext>
            </p:extLst>
          </p:nvPr>
        </p:nvGraphicFramePr>
        <p:xfrm>
          <a:off x="721146" y="1579102"/>
          <a:ext cx="8463707" cy="4439141"/>
        </p:xfrm>
        <a:graphic>
          <a:graphicData uri="http://schemas.openxmlformats.org/drawingml/2006/table">
            <a:tbl>
              <a:tblPr firstRow="1" bandRow="1">
                <a:tableStyleId>{8ED12A89-8419-4778-AED9-E849B1E11A95}</a:tableStyleId>
              </a:tblPr>
              <a:tblGrid>
                <a:gridCol w="1005149">
                  <a:extLst>
                    <a:ext uri="{9D8B030D-6E8A-4147-A177-3AD203B41FA5}">
                      <a16:colId xmlns:a16="http://schemas.microsoft.com/office/drawing/2014/main" val="557188422"/>
                    </a:ext>
                  </a:extLst>
                </a:gridCol>
                <a:gridCol w="3226705">
                  <a:extLst>
                    <a:ext uri="{9D8B030D-6E8A-4147-A177-3AD203B41FA5}">
                      <a16:colId xmlns:a16="http://schemas.microsoft.com/office/drawing/2014/main" val="778864135"/>
                    </a:ext>
                  </a:extLst>
                </a:gridCol>
                <a:gridCol w="4231853">
                  <a:extLst>
                    <a:ext uri="{9D8B030D-6E8A-4147-A177-3AD203B41FA5}">
                      <a16:colId xmlns:a16="http://schemas.microsoft.com/office/drawing/2014/main" val="73037338"/>
                    </a:ext>
                  </a:extLst>
                </a:gridCol>
              </a:tblGrid>
              <a:tr h="752802">
                <a:tc rowSpan="2">
                  <a:txBody>
                    <a:bodyPr/>
                    <a:lstStyle/>
                    <a:p>
                      <a:r>
                        <a:rPr lang="ru-RU" sz="2100" dirty="0">
                          <a:solidFill>
                            <a:schemeClr val="tx1"/>
                          </a:solidFill>
                        </a:rPr>
                        <a:t>№</a:t>
                      </a:r>
                    </a:p>
                  </a:txBody>
                  <a:tcPr marL="107543" marR="107543" marT="53772" marB="537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2100" dirty="0">
                          <a:solidFill>
                            <a:schemeClr val="tx1"/>
                          </a:solidFill>
                        </a:rPr>
                        <a:t>Вид расходов</a:t>
                      </a:r>
                    </a:p>
                  </a:txBody>
                  <a:tcPr marL="107543" marR="107543" marT="53772" marB="537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100" dirty="0">
                          <a:solidFill>
                            <a:schemeClr val="tx1"/>
                          </a:solidFill>
                        </a:rPr>
                        <a:t>Объем финансового обеспечения реализации проекта (рублей)</a:t>
                      </a:r>
                    </a:p>
                  </a:txBody>
                  <a:tcPr marL="107543" marR="107543" marT="53772" marB="537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4104304"/>
                  </a:ext>
                </a:extLst>
              </a:tr>
              <a:tr h="43614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100" dirty="0"/>
                        <a:t>За счет средств кредитования </a:t>
                      </a:r>
                    </a:p>
                  </a:txBody>
                  <a:tcPr marL="107543" marR="107543" marT="53772" marB="537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3211522"/>
                  </a:ext>
                </a:extLst>
              </a:tr>
              <a:tr h="436147">
                <a:tc>
                  <a:txBody>
                    <a:bodyPr/>
                    <a:lstStyle/>
                    <a:p>
                      <a:r>
                        <a:rPr lang="ru-RU" sz="2100" dirty="0"/>
                        <a:t>1</a:t>
                      </a:r>
                    </a:p>
                  </a:txBody>
                  <a:tcPr marL="107543" marR="107543" marT="53772" marB="537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100" dirty="0"/>
                        <a:t>Расходы на оплату труда </a:t>
                      </a:r>
                    </a:p>
                  </a:txBody>
                  <a:tcPr marL="107543" marR="107543" marT="53772" marB="537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dirty="0"/>
                        <a:t>247 380,00</a:t>
                      </a:r>
                    </a:p>
                  </a:txBody>
                  <a:tcPr marL="107543" marR="107543" marT="53772" marB="537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1767526"/>
                  </a:ext>
                </a:extLst>
              </a:tr>
              <a:tr h="436147">
                <a:tc>
                  <a:txBody>
                    <a:bodyPr/>
                    <a:lstStyle/>
                    <a:p>
                      <a:r>
                        <a:rPr lang="ru-RU" sz="2100" dirty="0"/>
                        <a:t>2</a:t>
                      </a:r>
                    </a:p>
                  </a:txBody>
                  <a:tcPr marL="107543" marR="107543" marT="53772" marB="537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100" dirty="0"/>
                        <a:t>Затраты на покупку дрона</a:t>
                      </a:r>
                    </a:p>
                  </a:txBody>
                  <a:tcPr marL="107543" marR="107543" marT="53772" marB="537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100" dirty="0"/>
                        <a:t>159 000,00</a:t>
                      </a:r>
                    </a:p>
                  </a:txBody>
                  <a:tcPr marL="107543" marR="107543" marT="53772" marB="537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36433194"/>
                  </a:ext>
                </a:extLst>
              </a:tr>
              <a:tr h="752802">
                <a:tc>
                  <a:txBody>
                    <a:bodyPr/>
                    <a:lstStyle/>
                    <a:p>
                      <a:r>
                        <a:rPr lang="ru-RU" sz="2100" dirty="0"/>
                        <a:t>3</a:t>
                      </a:r>
                    </a:p>
                  </a:txBody>
                  <a:tcPr marL="107543" marR="107543" marT="53772" marB="537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100" dirty="0"/>
                        <a:t>За на комплектующие 1 ед. продукта </a:t>
                      </a:r>
                    </a:p>
                  </a:txBody>
                  <a:tcPr marL="107543" marR="107543" marT="53772" marB="537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100" dirty="0"/>
                        <a:t>3 346,00</a:t>
                      </a:r>
                    </a:p>
                  </a:txBody>
                  <a:tcPr marL="107543" marR="107543" marT="53772" marB="537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65260199"/>
                  </a:ext>
                </a:extLst>
              </a:tr>
              <a:tr h="752802">
                <a:tc>
                  <a:txBody>
                    <a:bodyPr/>
                    <a:lstStyle/>
                    <a:p>
                      <a:r>
                        <a:rPr lang="ru-RU" sz="2100" dirty="0"/>
                        <a:t>4</a:t>
                      </a:r>
                    </a:p>
                  </a:txBody>
                  <a:tcPr marL="107543" marR="107543" marT="53772" marB="537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100" dirty="0"/>
                        <a:t>Реклама и продвижение продукта</a:t>
                      </a:r>
                    </a:p>
                  </a:txBody>
                  <a:tcPr marL="107543" marR="107543" marT="53772" marB="537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100" dirty="0"/>
                        <a:t>50 000,00</a:t>
                      </a:r>
                    </a:p>
                  </a:txBody>
                  <a:tcPr marL="107543" marR="107543" marT="53772" marB="537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9263893"/>
                  </a:ext>
                </a:extLst>
              </a:tr>
              <a:tr h="436147">
                <a:tc>
                  <a:txBody>
                    <a:bodyPr/>
                    <a:lstStyle/>
                    <a:p>
                      <a:r>
                        <a:rPr lang="ru-RU" sz="2100" dirty="0"/>
                        <a:t>5</a:t>
                      </a:r>
                    </a:p>
                  </a:txBody>
                  <a:tcPr marL="107543" marR="107543" marT="53772" marB="537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100" dirty="0"/>
                        <a:t>Налоги</a:t>
                      </a:r>
                    </a:p>
                  </a:txBody>
                  <a:tcPr marL="107543" marR="107543" marT="53772" marB="537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100" dirty="0"/>
                        <a:t>45 842,00</a:t>
                      </a:r>
                    </a:p>
                  </a:txBody>
                  <a:tcPr marL="107543" marR="107543" marT="53772" marB="537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0684256"/>
                  </a:ext>
                </a:extLst>
              </a:tr>
              <a:tr h="436147">
                <a:tc gridSpan="2">
                  <a:txBody>
                    <a:bodyPr/>
                    <a:lstStyle/>
                    <a:p>
                      <a:pPr algn="l"/>
                      <a:r>
                        <a:rPr lang="ru-RU" sz="2100" dirty="0"/>
                        <a:t>Всего</a:t>
                      </a:r>
                    </a:p>
                  </a:txBody>
                  <a:tcPr marL="107543" marR="107543" marT="53772" marB="537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r>
                        <a:rPr lang="ru-RU" dirty="0"/>
                        <a:t>Всего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100" dirty="0"/>
                        <a:t>505 568,00</a:t>
                      </a:r>
                    </a:p>
                  </a:txBody>
                  <a:tcPr marL="107543" marR="107543" marT="53772" marB="537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49391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30929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1a7f765e16f_2_39"/>
          <p:cNvSpPr txBox="1"/>
          <p:nvPr/>
        </p:nvSpPr>
        <p:spPr>
          <a:xfrm>
            <a:off x="0" y="2892142"/>
            <a:ext cx="9906000" cy="70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b="1" dirty="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СПАСИБО ЗА ВНИМАНИЕ!</a:t>
            </a:r>
            <a:endParaRPr sz="3400" b="1" dirty="0">
              <a:solidFill>
                <a:schemeClr val="accent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2F7A34F-798E-E331-8C7C-8BB7C3809780}"/>
              </a:ext>
            </a:extLst>
          </p:cNvPr>
          <p:cNvSpPr txBox="1">
            <a:spLocks/>
          </p:cNvSpPr>
          <p:nvPr/>
        </p:nvSpPr>
        <p:spPr>
          <a:xfrm>
            <a:off x="1214868" y="5840840"/>
            <a:ext cx="122386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321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2023, РГРТУ</a:t>
            </a:r>
          </a:p>
        </p:txBody>
      </p:sp>
      <p:pic>
        <p:nvPicPr>
          <p:cNvPr id="11" name="Picture 88" descr="C:\Users\pankratov.in\YandexDisk\!NTI\DOCS\ProjectPresentation\icons\PNG\256\487.png">
            <a:extLst>
              <a:ext uri="{FF2B5EF4-FFF2-40B4-BE49-F238E27FC236}">
                <a16:creationId xmlns:a16="http://schemas.microsoft.com/office/drawing/2014/main" id="{899070E0-729B-5688-485A-754080C376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9200" y="284799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8" descr="C:\Users\pankratov.in\YandexDisk\!NTI\DOCS\ProjectPresentation\icons\PNG\256\487.png">
            <a:extLst>
              <a:ext uri="{FF2B5EF4-FFF2-40B4-BE49-F238E27FC236}">
                <a16:creationId xmlns:a16="http://schemas.microsoft.com/office/drawing/2014/main" id="{C8A5D3AC-E1BA-D082-63F6-B646E589B4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511" y="280385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ый треугольник 13">
            <a:extLst>
              <a:ext uri="{FF2B5EF4-FFF2-40B4-BE49-F238E27FC236}">
                <a16:creationId xmlns:a16="http://schemas.microsoft.com/office/drawing/2014/main" id="{B6AB4985-3BE8-B5BE-AC24-175072BC4453}"/>
              </a:ext>
            </a:extLst>
          </p:cNvPr>
          <p:cNvSpPr/>
          <p:nvPr/>
        </p:nvSpPr>
        <p:spPr>
          <a:xfrm rot="5400000">
            <a:off x="-572761" y="573831"/>
            <a:ext cx="2575249" cy="1427584"/>
          </a:xfrm>
          <a:prstGeom prst="rtTriangle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ый треугольник 18">
            <a:extLst>
              <a:ext uri="{FF2B5EF4-FFF2-40B4-BE49-F238E27FC236}">
                <a16:creationId xmlns:a16="http://schemas.microsoft.com/office/drawing/2014/main" id="{E2AFEDB7-56D0-FC13-93C9-E505FE044D68}"/>
              </a:ext>
            </a:extLst>
          </p:cNvPr>
          <p:cNvSpPr/>
          <p:nvPr/>
        </p:nvSpPr>
        <p:spPr>
          <a:xfrm rot="16200000" flipH="1">
            <a:off x="7904584" y="573833"/>
            <a:ext cx="2575249" cy="1427584"/>
          </a:xfrm>
          <a:prstGeom prst="rtTriangle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ый треугольник 19">
            <a:extLst>
              <a:ext uri="{FF2B5EF4-FFF2-40B4-BE49-F238E27FC236}">
                <a16:creationId xmlns:a16="http://schemas.microsoft.com/office/drawing/2014/main" id="{0C9E91DE-2870-3068-7EA4-0F64B507E4EE}"/>
              </a:ext>
            </a:extLst>
          </p:cNvPr>
          <p:cNvSpPr/>
          <p:nvPr/>
        </p:nvSpPr>
        <p:spPr>
          <a:xfrm rot="16200000" flipV="1">
            <a:off x="-572761" y="4856584"/>
            <a:ext cx="2575249" cy="1427584"/>
          </a:xfrm>
          <a:prstGeom prst="rtTriangle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ый треугольник 20">
            <a:extLst>
              <a:ext uri="{FF2B5EF4-FFF2-40B4-BE49-F238E27FC236}">
                <a16:creationId xmlns:a16="http://schemas.microsoft.com/office/drawing/2014/main" id="{43071EBF-CB8F-A286-EFA2-9307BAF9C4DD}"/>
              </a:ext>
            </a:extLst>
          </p:cNvPr>
          <p:cNvSpPr/>
          <p:nvPr/>
        </p:nvSpPr>
        <p:spPr>
          <a:xfrm rot="5400000" flipH="1" flipV="1">
            <a:off x="7903513" y="4856584"/>
            <a:ext cx="2575249" cy="1427584"/>
          </a:xfrm>
          <a:prstGeom prst="rtTriangle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Picture 60" descr="C:\Users\pankratov.in\YandexDisk\!NTI\DOCS\ProjectPresentation\icons\PNG\256\217.png">
            <a:extLst>
              <a:ext uri="{FF2B5EF4-FFF2-40B4-BE49-F238E27FC236}">
                <a16:creationId xmlns:a16="http://schemas.microsoft.com/office/drawing/2014/main" id="{4D20D06F-5E7D-C7F2-6A5E-529E020FAA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656" y="491333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3F444EF-FEEB-17F8-3B4F-95934542F74A}"/>
              </a:ext>
            </a:extLst>
          </p:cNvPr>
          <p:cNvSpPr txBox="1"/>
          <p:nvPr/>
        </p:nvSpPr>
        <p:spPr>
          <a:xfrm>
            <a:off x="3860358" y="5700236"/>
            <a:ext cx="4830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Платформа университетского технологического предпринимательства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588</TotalTime>
  <Words>1101</Words>
  <Application>Microsoft Office PowerPoint</Application>
  <PresentationFormat>Лист A4 (210x297 мм)</PresentationFormat>
  <Paragraphs>177</Paragraphs>
  <Slides>16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Montserrat</vt:lpstr>
      <vt:lpstr>Calibri Light</vt:lpstr>
      <vt:lpstr>Times New Roman</vt:lpstr>
      <vt:lpstr>Montserrat ExtraLight</vt:lpstr>
      <vt:lpstr>Montserrat SemiBold</vt:lpstr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КОНКУРЕНТНЫЕ ПРЕИМУЩЕСТВА</vt:lpstr>
      <vt:lpstr>Презентация PowerPoint</vt:lpstr>
      <vt:lpstr>Презентация PowerPoint</vt:lpstr>
      <vt:lpstr>ДИНАМИКА РАЗВИТИЯ РЫНКА БАС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Буассонад Георгий Владимирович</dc:creator>
  <cp:lastModifiedBy>Максим Калинин</cp:lastModifiedBy>
  <cp:revision>8</cp:revision>
  <dcterms:created xsi:type="dcterms:W3CDTF">2016-03-23T11:46:06Z</dcterms:created>
  <dcterms:modified xsi:type="dcterms:W3CDTF">2023-11-27T00:19:51Z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0x0101004060778A680BE145B3E171F8BCE5FCC2</vt:lpwstr>
  </property>
</Properties>
</file>