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embeddedFontLs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Shadows Into Light" panose="020B0604020202020204" charset="0"/>
      <p:regular r:id="rId24"/>
    </p:embeddedFont>
    <p:embeddedFont>
      <p:font typeface="Trebuchet MS" panose="020B0603020202020204" pitchFamily="34" charset="0"/>
      <p:regular r:id="rId25"/>
      <p:bold r:id="rId26"/>
      <p:italic r:id="rId27"/>
      <p:boldItalic r:id="rId28"/>
    </p:embeddedFont>
    <p:embeddedFont>
      <p:font typeface="Raleway" panose="020B0604020202020204" charset="-52"/>
      <p:regular r:id="rId29"/>
      <p:bold r:id="rId30"/>
      <p:italic r:id="rId31"/>
      <p:boldItalic r:id="rId32"/>
    </p:embeddedFont>
    <p:embeddedFont>
      <p:font typeface="Teko" panose="020B0604020202020204" charset="0"/>
      <p:regular r:id="rId33"/>
      <p:bold r:id="rId34"/>
    </p:embeddedFont>
    <p:embeddedFont>
      <p:font typeface="Raleway SemiBold" panose="020B0604020202020204" charset="-52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Sitka Banner Semibold" pitchFamily="2" charset="0"/>
      <p:bold r:id="rId43"/>
      <p:boldItalic r:id="rId44"/>
    </p:embeddedFont>
    <p:embeddedFont>
      <p:font typeface="Century Gothic" panose="020B0502020202020204" pitchFamily="34" charset="0"/>
      <p:regular r:id="rId45"/>
      <p:bold r:id="rId46"/>
      <p:italic r:id="rId47"/>
      <p:boldItalic r:id="rId48"/>
    </p:embeddedFont>
    <p:embeddedFont>
      <p:font typeface="Century" panose="02040604050505020304" pitchFamily="18" charset="0"/>
      <p:regular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gtPsl6k6Xc+rfDTlPZebzI6JFm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81F5C71-5958-4DF7-BA94-8D5BACE15EC5}">
  <a:tblStyle styleId="{D81F5C71-5958-4DF7-BA94-8D5BACE15EC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6EFF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EFF0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E125EF-70FD-45B1-9771-9CDEED02363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font" Target="fonts/font28.fntdata"/><Relationship Id="rId50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font" Target="fonts/font2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font" Target="fonts/font2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font" Target="fonts/font30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font" Target="fonts/font29.fntdata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97074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567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5567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8033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7648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858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79485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4341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16 наименований наиболее востребованных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Туя западная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Можжевельник обыкновенный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Жасмин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Смородина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+12 наименований</a:t>
            </a:r>
            <a:endParaRPr/>
          </a:p>
        </p:txBody>
      </p:sp>
      <p:sp>
        <p:nvSpPr>
          <p:cNvPr id="232" name="Google Shape;23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5662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4" name="Google Shape;26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2107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4189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4156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5903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3270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0605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5" name="Google Shape;3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6264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0" name="Google Shape;4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557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18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19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19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3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3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 title="Плантационное выращивание лекарственных трав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600"/>
            <a:ext cx="7715250" cy="5143500"/>
          </a:xfrm>
          <a:prstGeom prst="rect">
            <a:avLst/>
          </a:prstGeom>
          <a:noFill/>
          <a:ln>
            <a:noFill/>
          </a:ln>
          <a:effectLst>
            <a:outerShdw blurRad="254000" dist="38100" dir="5400000" sx="65000" sy="65000" algn="ctr" rotWithShape="0">
              <a:srgbClr val="000000"/>
            </a:outerShdw>
          </a:effectLst>
        </p:spPr>
      </p:pic>
      <p:sp>
        <p:nvSpPr>
          <p:cNvPr id="105" name="Google Shape;105;p1"/>
          <p:cNvSpPr txBox="1">
            <a:spLocks noGrp="1"/>
          </p:cNvSpPr>
          <p:nvPr>
            <p:ph type="title"/>
          </p:nvPr>
        </p:nvSpPr>
        <p:spPr>
          <a:xfrm>
            <a:off x="75" y="0"/>
            <a:ext cx="7715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300" b="1">
                <a:solidFill>
                  <a:schemeClr val="lt1"/>
                </a:solidFill>
              </a:rPr>
              <a:t>ЭКОФЛОРА</a:t>
            </a:r>
            <a:endParaRPr sz="4300" b="1">
              <a:solidFill>
                <a:schemeClr val="lt1"/>
              </a:solidFill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body" idx="1"/>
          </p:nvPr>
        </p:nvSpPr>
        <p:spPr>
          <a:xfrm>
            <a:off x="2949380" y="4390100"/>
            <a:ext cx="1816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700">
                <a:solidFill>
                  <a:schemeClr val="lt1"/>
                </a:solidFill>
              </a:rPr>
              <a:t>ТГУ.2023.027</a:t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7715250" y="1098450"/>
            <a:ext cx="1428707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10800000" flipH="1">
            <a:off x="7713705" y="3476426"/>
            <a:ext cx="1423626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7715400" y="0"/>
            <a:ext cx="1428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-75" y="799075"/>
            <a:ext cx="7715400" cy="7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Плантационное выращивание лекарственных трав</a:t>
            </a:r>
            <a:endParaRPr sz="17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718875" y="3477450"/>
            <a:ext cx="6277500" cy="9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Лекарственное сырье для фармацевтических и косметических компаний</a:t>
            </a:r>
            <a:endParaRPr sz="18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" descr="Изображение выглядит как рисунок, Графика, зеленый, мультфиль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09" y="1582338"/>
            <a:ext cx="1754425" cy="239562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>
            <a:spLocks noGrp="1"/>
          </p:cNvSpPr>
          <p:nvPr>
            <p:ph type="body" idx="1"/>
          </p:nvPr>
        </p:nvSpPr>
        <p:spPr>
          <a:xfrm>
            <a:off x="1854557" y="1165538"/>
            <a:ext cx="5374385" cy="391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71"/>
              <a:buNone/>
            </a:pPr>
            <a:r>
              <a:rPr lang="ru">
                <a:solidFill>
                  <a:srgbClr val="7030A0"/>
                </a:solidFill>
              </a:rPr>
              <a:t>●</a:t>
            </a:r>
            <a:r>
              <a:rPr lang="ru"/>
              <a:t> Потребительская заинтересованность в приобретении экологически чистых продуктов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71"/>
              <a:buFont typeface="Arial"/>
              <a:buNone/>
            </a:pPr>
            <a:r>
              <a:rPr lang="ru">
                <a:solidFill>
                  <a:srgbClr val="7030A0"/>
                </a:solidFill>
              </a:rPr>
              <a:t>● </a:t>
            </a:r>
            <a:r>
              <a:rPr lang="ru"/>
              <a:t>Повышенный спрос на органическую косметику в РФ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ru">
                <a:solidFill>
                  <a:srgbClr val="7030A0"/>
                </a:solidFill>
              </a:rPr>
              <a:t>●</a:t>
            </a:r>
            <a:r>
              <a:rPr lang="ru"/>
              <a:t> Рынок органических продуктов – один из самых динамично развивающийся в мире. С 2000 по 2019 год он вырос более чем в семь раз (с 18 до 129 миллиардов долларов США), показав максимальный рост в 2018-19 г. более 16% в год.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71"/>
              <a:buFont typeface="Arial"/>
              <a:buNone/>
            </a:pPr>
            <a:endParaRPr/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1981834" y="62041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0" y="187089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>
            <a:spLocks noGrp="1"/>
          </p:cNvSpPr>
          <p:nvPr>
            <p:ph type="title"/>
          </p:nvPr>
        </p:nvSpPr>
        <p:spPr>
          <a:xfrm>
            <a:off x="1334982" y="65624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0" name="Google Shape;140;p3"/>
          <p:cNvSpPr txBox="1">
            <a:spLocks noGrp="1"/>
          </p:cNvSpPr>
          <p:nvPr>
            <p:ph type="body" idx="1"/>
          </p:nvPr>
        </p:nvSpPr>
        <p:spPr>
          <a:xfrm>
            <a:off x="456818" y="1542068"/>
            <a:ext cx="7993200" cy="11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>
                <a:solidFill>
                  <a:srgbClr val="132C40"/>
                </a:solidFill>
              </a:rPr>
              <a:t>Средние и малые фармацевтические компании (для производства лекарственных препаратов, БАД, фиточай и т.п.)</a:t>
            </a:r>
            <a:endParaRPr sz="160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>
                <a:solidFill>
                  <a:srgbClr val="132C40"/>
                </a:solidFill>
              </a:rPr>
              <a:t>Косметический сектор производства экологически чистых продуктов (крема, духи, масла)</a:t>
            </a:r>
            <a:endParaRPr sz="16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"/>
          <p:cNvSpPr txBox="1"/>
          <p:nvPr/>
        </p:nvSpPr>
        <p:spPr>
          <a:xfrm>
            <a:off x="1334982" y="2848701"/>
            <a:ext cx="4722019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Возможная целевая аудитория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353589" y="3433669"/>
            <a:ext cx="6036469" cy="1298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429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ru" sz="14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Пчеловодческие хозяйства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ru" sz="14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Крестьянско-фермерские хозяйства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ru" sz="14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Пищевая промышленность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ru" sz="14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Частные производители гомеопатических препаратов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1190456" y="636475"/>
            <a:ext cx="2516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4" y="65629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7282" y="1508782"/>
            <a:ext cx="1739265" cy="11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290732" y="1680186"/>
            <a:ext cx="4816500" cy="3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Падение спроса на синтетические лекарства и косметику в связи с аллергическими реакциями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Противопоказания и побочные действия синтетических лекарств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Репутационные риски и судебные издержки компании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Char char="•"/>
            </a:pPr>
            <a:r>
              <a:rPr lang="ru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Истощение запасов лекарственных растений в природных условиях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4903" y="1508782"/>
            <a:ext cx="1793726" cy="119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4"/>
          <p:cNvSpPr/>
          <p:nvPr/>
        </p:nvSpPr>
        <p:spPr>
          <a:xfrm>
            <a:off x="6694445" y="2029657"/>
            <a:ext cx="354900" cy="149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782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4903" y="2763882"/>
            <a:ext cx="2296053" cy="1722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>
            <a:spLocks noGrp="1"/>
          </p:cNvSpPr>
          <p:nvPr>
            <p:ph type="title"/>
          </p:nvPr>
        </p:nvSpPr>
        <p:spPr>
          <a:xfrm>
            <a:off x="1278348" y="6562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 txBox="1">
            <a:spLocks noGrp="1"/>
          </p:cNvSpPr>
          <p:nvPr>
            <p:ph type="body" idx="1"/>
          </p:nvPr>
        </p:nvSpPr>
        <p:spPr>
          <a:xfrm>
            <a:off x="401716" y="1631800"/>
            <a:ext cx="79932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254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" sz="1800" dirty="0">
                <a:solidFill>
                  <a:schemeClr val="bg2"/>
                </a:solidFill>
              </a:rPr>
              <a:t>Выращиваем лекарственные растения без применения </a:t>
            </a:r>
            <a:r>
              <a:rPr lang="ru" sz="1800" dirty="0" smtClean="0">
                <a:solidFill>
                  <a:schemeClr val="bg2"/>
                </a:solidFill>
              </a:rPr>
              <a:t>пестицидов </a:t>
            </a:r>
            <a:endParaRPr sz="1800" dirty="0">
              <a:solidFill>
                <a:schemeClr val="bg2"/>
              </a:solidFill>
            </a:endParaRPr>
          </a:p>
          <a:p>
            <a:pPr marL="4254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" sz="1800" dirty="0">
                <a:solidFill>
                  <a:schemeClr val="bg2"/>
                </a:solidFill>
              </a:rPr>
              <a:t>Фармакологические свойства и количественное содержание действующих веществ в нашем сырье соответствуют мировым стандартам</a:t>
            </a:r>
            <a:endParaRPr sz="1800" dirty="0">
              <a:solidFill>
                <a:schemeClr val="bg2"/>
              </a:solidFill>
            </a:endParaRPr>
          </a:p>
          <a:p>
            <a:pPr marL="4254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" sz="1800" dirty="0" smtClean="0">
                <a:solidFill>
                  <a:schemeClr val="bg2"/>
                </a:solidFill>
              </a:rPr>
              <a:t>Предлагаем широкий </a:t>
            </a:r>
            <a:r>
              <a:rPr lang="ru" sz="1800" dirty="0">
                <a:solidFill>
                  <a:schemeClr val="bg2"/>
                </a:solidFill>
              </a:rPr>
              <a:t>ассортимент местных и интродуцированных видов лекарственных </a:t>
            </a:r>
            <a:r>
              <a:rPr lang="ru" sz="1800" dirty="0" smtClean="0">
                <a:solidFill>
                  <a:schemeClr val="bg2"/>
                </a:solidFill>
              </a:rPr>
              <a:t>растений для </a:t>
            </a:r>
            <a:r>
              <a:rPr lang="ru" sz="1800" dirty="0">
                <a:solidFill>
                  <a:schemeClr val="bg2"/>
                </a:solidFill>
              </a:rPr>
              <a:t>обеспечения импортозамещения </a:t>
            </a:r>
            <a:r>
              <a:rPr lang="ru" sz="1800" dirty="0" smtClean="0">
                <a:solidFill>
                  <a:schemeClr val="bg2"/>
                </a:solidFill>
              </a:rPr>
              <a:t>сырья</a:t>
            </a:r>
            <a:endParaRPr sz="1800" dirty="0">
              <a:solidFill>
                <a:schemeClr val="bg2"/>
              </a:solidFill>
            </a:endParaRPr>
          </a:p>
          <a:p>
            <a:pPr marL="406400" lvl="0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dirty="0"/>
          </a:p>
          <a:p>
            <a:pPr marL="406400" lvl="0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dirty="0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 txBox="1">
            <a:spLocks noGrp="1"/>
          </p:cNvSpPr>
          <p:nvPr>
            <p:ph type="title"/>
          </p:nvPr>
        </p:nvSpPr>
        <p:spPr>
          <a:xfrm>
            <a:off x="496626" y="31450"/>
            <a:ext cx="79761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/>
              <a:t>Лекарственные травы</a:t>
            </a:r>
            <a:endParaRPr/>
          </a:p>
        </p:txBody>
      </p:sp>
      <p:pic>
        <p:nvPicPr>
          <p:cNvPr id="190" name="Google Shape;190;p37" descr="Изображение выглядит как растение, цветок, эхинацея, на открытом воздухе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8630" y="631585"/>
            <a:ext cx="1547260" cy="154726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7"/>
          <p:cNvSpPr txBox="1"/>
          <p:nvPr/>
        </p:nvSpPr>
        <p:spPr>
          <a:xfrm>
            <a:off x="899076" y="2202418"/>
            <a:ext cx="235743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Эхинацея пурпурная (</a:t>
            </a:r>
            <a:r>
              <a:rPr lang="ru" sz="1400" b="0" i="1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Echinacea purpurea Moench</a:t>
            </a:r>
            <a:r>
              <a:rPr lang="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14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2" name="Google Shape;192;p37" descr="Изображение выглядит как растение, цветок, фиолетовый, на открытом воздух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22379" y="620631"/>
            <a:ext cx="1547261" cy="154726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7"/>
          <p:cNvSpPr txBox="1"/>
          <p:nvPr/>
        </p:nvSpPr>
        <p:spPr>
          <a:xfrm>
            <a:off x="3428393" y="2141210"/>
            <a:ext cx="189309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Шалфей лекарственный (</a:t>
            </a:r>
            <a:r>
              <a:rPr lang="ru" sz="1400" b="0" i="1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Salvia  officinalis L.)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7"/>
          <p:cNvSpPr txBox="1"/>
          <p:nvPr/>
        </p:nvSpPr>
        <p:spPr>
          <a:xfrm>
            <a:off x="5508026" y="2253723"/>
            <a:ext cx="23574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Тимьян ползучий (</a:t>
            </a: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Thymus serpyllum L.)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5" name="Google Shape;195;p37" descr="Изображение выглядит как цветок, растение, лепесток, Однолетнее растение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0710" y="626095"/>
            <a:ext cx="1571035" cy="157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7" descr="Изображение выглядит как цветок, растение, Семенное растение, на открытом воздухе&#10;&#10;Автоматически созданное описа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64448" y="2941082"/>
            <a:ext cx="1547261" cy="154726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7"/>
          <p:cNvSpPr txBox="1"/>
          <p:nvPr/>
        </p:nvSpPr>
        <p:spPr>
          <a:xfrm>
            <a:off x="382141" y="4523108"/>
            <a:ext cx="32402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Зверобой продырявленный (</a:t>
            </a: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Hypericum perforatum L.)</a:t>
            </a:r>
            <a:endParaRPr sz="14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8" name="Google Shape;198;p37" descr="Изображение выглядит как цветок, растение, валериана, на открытом воздухе&#10;&#10;Автоматически созданное описание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16935" y="2958464"/>
            <a:ext cx="1547262" cy="1547262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7"/>
          <p:cNvSpPr txBox="1"/>
          <p:nvPr/>
        </p:nvSpPr>
        <p:spPr>
          <a:xfrm>
            <a:off x="2781883" y="4557860"/>
            <a:ext cx="31861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Душица обыкновенная </a:t>
            </a:r>
            <a:endParaRPr lang="en-US" sz="1400" b="0" i="0" u="none" strike="noStrike" cap="none" dirty="0" smtClean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Origanum vulgare L</a:t>
            </a:r>
            <a:r>
              <a:rPr lang="ru" sz="14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.)</a:t>
            </a:r>
            <a:endParaRPr sz="14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00" name="Google Shape;200;p37"/>
          <p:cNvGrpSpPr/>
          <p:nvPr/>
        </p:nvGrpSpPr>
        <p:grpSpPr>
          <a:xfrm>
            <a:off x="-48126" y="12776"/>
            <a:ext cx="4728304" cy="97200"/>
            <a:chOff x="0" y="692501"/>
            <a:chExt cx="2624940" cy="97200"/>
          </a:xfrm>
        </p:grpSpPr>
        <p:sp>
          <p:nvSpPr>
            <p:cNvPr id="201" name="Google Shape;201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205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6" name="Google Shape;206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7"/>
          <p:cNvSpPr txBox="1"/>
          <p:nvPr/>
        </p:nvSpPr>
        <p:spPr>
          <a:xfrm>
            <a:off x="74562" y="4835723"/>
            <a:ext cx="24750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0" name="Picture 6" descr="CATNIP Leaf 8oz 227g ORGANIC Dried Bulk Herb Nepeta Cataria - Etsy Cana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454" y="2922797"/>
            <a:ext cx="1565545" cy="156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Google Shape;199;p37"/>
          <p:cNvSpPr txBox="1"/>
          <p:nvPr/>
        </p:nvSpPr>
        <p:spPr>
          <a:xfrm>
            <a:off x="5093687" y="4523108"/>
            <a:ext cx="31861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1400"/>
            </a:pPr>
            <a:r>
              <a:rPr lang="ru-RU" dirty="0" smtClean="0">
                <a:latin typeface="Raleway"/>
                <a:ea typeface="Raleway"/>
                <a:cs typeface="Raleway"/>
                <a:sym typeface="Raleway"/>
              </a:rPr>
              <a:t>Кошачья мята</a:t>
            </a:r>
            <a:endParaRPr lang="ru-RU" dirty="0">
              <a:latin typeface="Raleway"/>
              <a:ea typeface="Raleway"/>
              <a:cs typeface="Raleway"/>
              <a:sym typeface="Raleway"/>
            </a:endParaRPr>
          </a:p>
          <a:p>
            <a:pPr lvl="0" algn="ctr">
              <a:buSzPts val="1400"/>
            </a:pPr>
            <a:r>
              <a:rPr lang="ru-RU" dirty="0"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it-IT" i="1" dirty="0">
                <a:latin typeface="Raleway"/>
                <a:ea typeface="Raleway"/>
                <a:cs typeface="Raleway"/>
                <a:sym typeface="Raleway"/>
              </a:rPr>
              <a:t>Nepeta cataria L</a:t>
            </a:r>
            <a:r>
              <a:rPr lang="it-IT" dirty="0">
                <a:latin typeface="Raleway"/>
                <a:ea typeface="Raleway"/>
                <a:cs typeface="Raleway"/>
                <a:sym typeface="Raleway"/>
              </a:rPr>
              <a:t>.)</a:t>
            </a:r>
            <a:endParaRPr sz="140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"/>
          <p:cNvSpPr txBox="1">
            <a:spLocks noGrp="1"/>
          </p:cNvSpPr>
          <p:nvPr>
            <p:ph type="title"/>
          </p:nvPr>
        </p:nvSpPr>
        <p:spPr>
          <a:xfrm>
            <a:off x="401716" y="838605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7" name="Google Shape;217;p6"/>
          <p:cNvSpPr txBox="1"/>
          <p:nvPr/>
        </p:nvSpPr>
        <p:spPr>
          <a:xfrm>
            <a:off x="240981" y="1823022"/>
            <a:ext cx="8511600" cy="339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«Экофлора» - поставщик натурального сырья из лекарственных трав собственного производства</a:t>
            </a:r>
            <a:r>
              <a:rPr lang="ru" sz="14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Лекарственные травы «Экофлора</a:t>
            </a:r>
            <a:r>
              <a:rPr lang="ru" sz="14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» - это </a:t>
            </a:r>
            <a:r>
              <a:rPr lang="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лучшее сырьё для производства лекарственных препаратов и натуральной косметики.</a:t>
            </a: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Для получения лекарственных трав нами применяются современные инновационные методы выращивания, что делает наше сырьё, а также все дальнейшие продукты его </a:t>
            </a:r>
            <a:r>
              <a:rPr lang="ru" sz="14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переработки </a:t>
            </a:r>
            <a:r>
              <a:rPr lang="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натуральным и экологически чистым.</a:t>
            </a: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 b="0" i="1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24" name="Google Shape;224;p6"/>
          <p:cNvGrpSpPr/>
          <p:nvPr/>
        </p:nvGrpSpPr>
        <p:grpSpPr>
          <a:xfrm>
            <a:off x="0" y="187089"/>
            <a:ext cx="4728304" cy="97200"/>
            <a:chOff x="0" y="692501"/>
            <a:chExt cx="2624940" cy="97200"/>
          </a:xfrm>
        </p:grpSpPr>
        <p:sp>
          <p:nvSpPr>
            <p:cNvPr id="225" name="Google Shape;225;p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6" name="Google Shape;236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0" name="Google Shape;240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1" name="Google Shape;24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8"/>
          <p:cNvSpPr txBox="1"/>
          <p:nvPr/>
        </p:nvSpPr>
        <p:spPr>
          <a:xfrm>
            <a:off x="2487450" y="445400"/>
            <a:ext cx="371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38"/>
          <p:cNvSpPr txBox="1"/>
          <p:nvPr/>
        </p:nvSpPr>
        <p:spPr>
          <a:xfrm>
            <a:off x="1219250" y="61658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" sz="3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РЫНОК</a:t>
            </a:r>
            <a:endParaRPr sz="3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38"/>
          <p:cNvSpPr/>
          <p:nvPr/>
        </p:nvSpPr>
        <p:spPr>
          <a:xfrm>
            <a:off x="876647" y="1704684"/>
            <a:ext cx="3069900" cy="2908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38"/>
          <p:cNvSpPr/>
          <p:nvPr/>
        </p:nvSpPr>
        <p:spPr>
          <a:xfrm>
            <a:off x="1348397" y="2433034"/>
            <a:ext cx="2126400" cy="2162400"/>
          </a:xfrm>
          <a:prstGeom prst="ellipse">
            <a:avLst/>
          </a:prstGeom>
          <a:solidFill>
            <a:srgbClr val="674E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38"/>
          <p:cNvSpPr/>
          <p:nvPr/>
        </p:nvSpPr>
        <p:spPr>
          <a:xfrm>
            <a:off x="1627397" y="3166234"/>
            <a:ext cx="1568400" cy="1435800"/>
          </a:xfrm>
          <a:prstGeom prst="ellipse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p38"/>
          <p:cNvSpPr txBox="1"/>
          <p:nvPr/>
        </p:nvSpPr>
        <p:spPr>
          <a:xfrm>
            <a:off x="2115197" y="1704684"/>
            <a:ext cx="59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TAM</a:t>
            </a:r>
            <a:endParaRPr sz="1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8" name="Google Shape;248;p38"/>
          <p:cNvSpPr txBox="1"/>
          <p:nvPr/>
        </p:nvSpPr>
        <p:spPr>
          <a:xfrm>
            <a:off x="2115197" y="2468259"/>
            <a:ext cx="59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SAM</a:t>
            </a:r>
            <a:endParaRPr sz="1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38"/>
          <p:cNvSpPr txBox="1"/>
          <p:nvPr/>
        </p:nvSpPr>
        <p:spPr>
          <a:xfrm>
            <a:off x="1479047" y="3317059"/>
            <a:ext cx="1865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SOM</a:t>
            </a:r>
            <a:endParaRPr sz="14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1,5 млн. руб.</a:t>
            </a:r>
            <a:endParaRPr sz="1400" b="1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0" name="Google Shape;250;p38"/>
          <p:cNvSpPr txBox="1"/>
          <p:nvPr/>
        </p:nvSpPr>
        <p:spPr>
          <a:xfrm>
            <a:off x="3946547" y="3532580"/>
            <a:ext cx="4618808" cy="400079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При текущей мощности производства 75 т</a:t>
            </a:r>
            <a:endParaRPr sz="1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1" name="Google Shape;251;p38"/>
          <p:cNvSpPr txBox="1"/>
          <p:nvPr/>
        </p:nvSpPr>
        <p:spPr>
          <a:xfrm>
            <a:off x="401669" y="1279962"/>
            <a:ext cx="23481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B2B2C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B2B2B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8"/>
          <p:cNvSpPr txBox="1"/>
          <p:nvPr/>
        </p:nvSpPr>
        <p:spPr>
          <a:xfrm>
            <a:off x="1479047" y="2012149"/>
            <a:ext cx="18651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rPr>
              <a:t>1 000 млрд. руб </a:t>
            </a:r>
            <a:endParaRPr sz="1400" b="1" i="0" u="none" strike="noStrike" cap="none">
              <a:solidFill>
                <a:srgbClr val="F2F2F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38"/>
          <p:cNvSpPr txBox="1"/>
          <p:nvPr/>
        </p:nvSpPr>
        <p:spPr>
          <a:xfrm>
            <a:off x="3962596" y="2088579"/>
            <a:ext cx="4602759" cy="32111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i="0" u="none" strike="noStrike" cap="none">
                <a:solidFill>
                  <a:srgbClr val="F2F2F2"/>
                </a:solidFill>
                <a:latin typeface="Raleway"/>
                <a:ea typeface="Raleway"/>
                <a:cs typeface="Raleway"/>
                <a:sym typeface="Raleway"/>
              </a:rPr>
              <a:t>Потребность в лекарственном сырье РФ 48000 т</a:t>
            </a:r>
            <a:endParaRPr sz="1400" b="0" i="0" u="none" strike="noStrike" cap="none">
              <a:solidFill>
                <a:srgbClr val="F2F2F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38"/>
          <p:cNvSpPr txBox="1"/>
          <p:nvPr/>
        </p:nvSpPr>
        <p:spPr>
          <a:xfrm>
            <a:off x="1627397" y="2760110"/>
            <a:ext cx="15684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rPr>
              <a:t>300 млрд. руб. </a:t>
            </a:r>
            <a:endParaRPr sz="1400" b="1" i="0" u="none" strike="noStrike" cap="none">
              <a:solidFill>
                <a:srgbClr val="F2F2F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38"/>
          <p:cNvSpPr txBox="1"/>
          <p:nvPr/>
        </p:nvSpPr>
        <p:spPr>
          <a:xfrm>
            <a:off x="3962597" y="2743023"/>
            <a:ext cx="4602758" cy="432396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Объем выращивания в РФ 16000 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" name="Google Shape;256;p38"/>
          <p:cNvGrpSpPr/>
          <p:nvPr/>
        </p:nvGrpSpPr>
        <p:grpSpPr>
          <a:xfrm>
            <a:off x="0" y="187089"/>
            <a:ext cx="4728304" cy="97200"/>
            <a:chOff x="0" y="692501"/>
            <a:chExt cx="2624940" cy="97200"/>
          </a:xfrm>
        </p:grpSpPr>
        <p:sp>
          <p:nvSpPr>
            <p:cNvPr id="257" name="Google Shape;257;p3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8" name="Google Shape;258;p3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9" name="Google Shape;259;p3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0" name="Google Shape;260;p3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9" descr="Изображение выглядит как Детское искусство, игрушка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5969" y="472901"/>
            <a:ext cx="4847034" cy="3231356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9"/>
          <p:cNvSpPr/>
          <p:nvPr/>
        </p:nvSpPr>
        <p:spPr>
          <a:xfrm>
            <a:off x="198315" y="220012"/>
            <a:ext cx="2702047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9"/>
          <p:cNvSpPr txBox="1">
            <a:spLocks noGrp="1"/>
          </p:cNvSpPr>
          <p:nvPr>
            <p:ph type="title"/>
          </p:nvPr>
        </p:nvSpPr>
        <p:spPr>
          <a:xfrm>
            <a:off x="262609" y="175245"/>
            <a:ext cx="79761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lang="ru">
                <a:solidFill>
                  <a:schemeClr val="lt1"/>
                </a:solidFill>
              </a:rPr>
              <a:t>КОНКУРЕНТЫ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9" name="Google Shape;269;p39"/>
          <p:cNvSpPr txBox="1">
            <a:spLocks noGrp="1"/>
          </p:cNvSpPr>
          <p:nvPr>
            <p:ph type="body" idx="1"/>
          </p:nvPr>
        </p:nvSpPr>
        <p:spPr>
          <a:xfrm>
            <a:off x="-5085" y="730590"/>
            <a:ext cx="41397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АО "КРАСНОГОРСКЛЕКСРЕДСТВА"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АО "СТ.-МЕДИФАРМ"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ЗАО "ЭВАЛАР"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"ФИТОСОВХОЗ "РАДУГА"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"МОЯ МЕЧТА" 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"ВИСТЕРРА"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НПФ "АЛТАЙСКИЙ БУКЕТ"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"ПАРАФАРМ"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"ТРАВЫ БАШКИРИИ"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"РОСБИО"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ФИРМА "ЗДОРОВЬЕ"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"АЛТАЙВИТА"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АО "ИВАН-ЧАЙ"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ПКФ "ФИТОФАРМ" (ООО) </a:t>
            </a:r>
            <a:endParaRPr b="1" dirty="0">
              <a:solidFill>
                <a:schemeClr val="lt2"/>
              </a:solidFill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</a:pPr>
            <a:r>
              <a:rPr lang="ru" b="1" dirty="0">
                <a:solidFill>
                  <a:schemeClr val="lt2"/>
                </a:solidFill>
              </a:rPr>
              <a:t>ООО "МК "НАРОДНАЯ МЕДИЦИНА"</a:t>
            </a:r>
            <a:endParaRPr dirty="0"/>
          </a:p>
        </p:txBody>
      </p:sp>
      <p:sp>
        <p:nvSpPr>
          <p:cNvPr id="271" name="Google Shape;271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4" name="Google Shape;274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5" name="Google Shape;275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6" name="Google Shape;276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267;p39"/>
          <p:cNvSpPr/>
          <p:nvPr/>
        </p:nvSpPr>
        <p:spPr>
          <a:xfrm>
            <a:off x="62851" y="4153761"/>
            <a:ext cx="8375615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70;p39"/>
          <p:cNvSpPr txBox="1"/>
          <p:nvPr/>
        </p:nvSpPr>
        <p:spPr>
          <a:xfrm>
            <a:off x="72834" y="4242463"/>
            <a:ext cx="8294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bg1"/>
                </a:solidFill>
                <a:latin typeface="Sitka Banner Semibold" pitchFamily="2" charset="0"/>
                <a:sym typeface="Arial"/>
              </a:rPr>
              <a:t>Наша продукция экологически чистая и мы можем предложить редкие лекарственные травы</a:t>
            </a:r>
            <a:endParaRPr sz="1600" b="0" i="0" u="none" strike="noStrike" cap="none" dirty="0">
              <a:solidFill>
                <a:schemeClr val="bg1"/>
              </a:solidFill>
              <a:latin typeface="Sitka Banner Semibold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"/>
          <p:cNvSpPr/>
          <p:nvPr/>
        </p:nvSpPr>
        <p:spPr>
          <a:xfrm rot="-5400000">
            <a:off x="2430521" y="3200233"/>
            <a:ext cx="1045111" cy="2031067"/>
          </a:xfrm>
          <a:custGeom>
            <a:avLst/>
            <a:gdLst/>
            <a:ahLst/>
            <a:cxnLst/>
            <a:rect l="l" t="t" r="r" b="b"/>
            <a:pathLst>
              <a:path w="2587776" h="3765283" extrusionOk="0">
                <a:moveTo>
                  <a:pt x="0" y="0"/>
                </a:moveTo>
                <a:lnTo>
                  <a:pt x="2587776" y="0"/>
                </a:lnTo>
                <a:lnTo>
                  <a:pt x="2587776" y="3765282"/>
                </a:lnTo>
                <a:lnTo>
                  <a:pt x="0" y="376528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7"/>
          <p:cNvSpPr/>
          <p:nvPr/>
        </p:nvSpPr>
        <p:spPr>
          <a:xfrm>
            <a:off x="6657792" y="2412202"/>
            <a:ext cx="1820328" cy="939175"/>
          </a:xfrm>
          <a:custGeom>
            <a:avLst/>
            <a:gdLst/>
            <a:ahLst/>
            <a:cxnLst/>
            <a:rect l="l" t="t" r="r" b="b"/>
            <a:pathLst>
              <a:path w="1543740" h="1369719" extrusionOk="0">
                <a:moveTo>
                  <a:pt x="0" y="0"/>
                </a:moveTo>
                <a:lnTo>
                  <a:pt x="1543740" y="0"/>
                </a:lnTo>
                <a:lnTo>
                  <a:pt x="1543740" y="1369719"/>
                </a:lnTo>
                <a:lnTo>
                  <a:pt x="0" y="1369719"/>
                </a:lnTo>
                <a:lnTo>
                  <a:pt x="0" y="0"/>
                </a:lnTo>
                <a:close/>
              </a:path>
            </a:pathLst>
          </a:custGeom>
          <a:solidFill>
            <a:srgbClr val="FFEFC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7"/>
          <p:cNvSpPr/>
          <p:nvPr/>
        </p:nvSpPr>
        <p:spPr>
          <a:xfrm>
            <a:off x="472715" y="2186612"/>
            <a:ext cx="2010638" cy="970852"/>
          </a:xfrm>
          <a:custGeom>
            <a:avLst/>
            <a:gdLst/>
            <a:ahLst/>
            <a:cxnLst/>
            <a:rect l="l" t="t" r="r" b="b"/>
            <a:pathLst>
              <a:path w="1671580" h="1416284" extrusionOk="0">
                <a:moveTo>
                  <a:pt x="0" y="0"/>
                </a:moveTo>
                <a:lnTo>
                  <a:pt x="1671580" y="0"/>
                </a:lnTo>
                <a:lnTo>
                  <a:pt x="1671580" y="1416284"/>
                </a:lnTo>
                <a:lnTo>
                  <a:pt x="0" y="1416284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7"/>
          <p:cNvSpPr/>
          <p:nvPr/>
        </p:nvSpPr>
        <p:spPr>
          <a:xfrm>
            <a:off x="2693329" y="749584"/>
            <a:ext cx="1806731" cy="1057770"/>
          </a:xfrm>
          <a:custGeom>
            <a:avLst/>
            <a:gdLst/>
            <a:ahLst/>
            <a:cxnLst/>
            <a:rect l="l" t="t" r="r" b="b"/>
            <a:pathLst>
              <a:path w="1556800" h="1381306" extrusionOk="0">
                <a:moveTo>
                  <a:pt x="0" y="0"/>
                </a:moveTo>
                <a:lnTo>
                  <a:pt x="1556800" y="0"/>
                </a:lnTo>
                <a:lnTo>
                  <a:pt x="1556800" y="1381306"/>
                </a:lnTo>
                <a:lnTo>
                  <a:pt x="0" y="1381306"/>
                </a:lnTo>
                <a:lnTo>
                  <a:pt x="0" y="0"/>
                </a:lnTo>
                <a:close/>
              </a:path>
            </a:pathLst>
          </a:custGeom>
          <a:solidFill>
            <a:srgbClr val="FFEFC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7"/>
          <p:cNvSpPr/>
          <p:nvPr/>
        </p:nvSpPr>
        <p:spPr>
          <a:xfrm>
            <a:off x="539927" y="753989"/>
            <a:ext cx="1882575" cy="1071931"/>
          </a:xfrm>
          <a:custGeom>
            <a:avLst/>
            <a:gdLst/>
            <a:ahLst/>
            <a:cxnLst/>
            <a:rect l="l" t="t" r="r" b="b"/>
            <a:pathLst>
              <a:path w="1624683" h="1376550" extrusionOk="0">
                <a:moveTo>
                  <a:pt x="0" y="0"/>
                </a:moveTo>
                <a:lnTo>
                  <a:pt x="1624683" y="0"/>
                </a:lnTo>
                <a:lnTo>
                  <a:pt x="1624683" y="1376550"/>
                </a:lnTo>
                <a:lnTo>
                  <a:pt x="0" y="137655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7"/>
          <p:cNvSpPr/>
          <p:nvPr/>
        </p:nvSpPr>
        <p:spPr>
          <a:xfrm>
            <a:off x="6703767" y="3713005"/>
            <a:ext cx="1774353" cy="995402"/>
          </a:xfrm>
          <a:custGeom>
            <a:avLst/>
            <a:gdLst/>
            <a:ahLst/>
            <a:cxnLst/>
            <a:rect l="l" t="t" r="r" b="b"/>
            <a:pathLst>
              <a:path w="1771284" h="1571612" extrusionOk="0">
                <a:moveTo>
                  <a:pt x="0" y="0"/>
                </a:moveTo>
                <a:lnTo>
                  <a:pt x="1771284" y="0"/>
                </a:lnTo>
                <a:lnTo>
                  <a:pt x="1771284" y="1571612"/>
                </a:lnTo>
                <a:lnTo>
                  <a:pt x="0" y="157161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7"/>
          <p:cNvSpPr/>
          <p:nvPr/>
        </p:nvSpPr>
        <p:spPr>
          <a:xfrm>
            <a:off x="4268469" y="3706696"/>
            <a:ext cx="2051042" cy="1001711"/>
          </a:xfrm>
          <a:custGeom>
            <a:avLst/>
            <a:gdLst/>
            <a:ahLst/>
            <a:cxnLst/>
            <a:rect l="l" t="t" r="r" b="b"/>
            <a:pathLst>
              <a:path w="2109903" h="1787663" extrusionOk="0">
                <a:moveTo>
                  <a:pt x="0" y="0"/>
                </a:moveTo>
                <a:lnTo>
                  <a:pt x="2109903" y="0"/>
                </a:lnTo>
                <a:lnTo>
                  <a:pt x="2109903" y="1787663"/>
                </a:lnTo>
                <a:lnTo>
                  <a:pt x="0" y="178766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7"/>
          <p:cNvSpPr/>
          <p:nvPr/>
        </p:nvSpPr>
        <p:spPr>
          <a:xfrm>
            <a:off x="4786291" y="749584"/>
            <a:ext cx="1483526" cy="1044285"/>
          </a:xfrm>
          <a:custGeom>
            <a:avLst/>
            <a:gdLst/>
            <a:ahLst/>
            <a:cxnLst/>
            <a:rect l="l" t="t" r="r" b="b"/>
            <a:pathLst>
              <a:path w="2109903" h="1787663" extrusionOk="0">
                <a:moveTo>
                  <a:pt x="0" y="0"/>
                </a:moveTo>
                <a:lnTo>
                  <a:pt x="2109903" y="0"/>
                </a:lnTo>
                <a:lnTo>
                  <a:pt x="2109903" y="1787663"/>
                </a:lnTo>
                <a:lnTo>
                  <a:pt x="0" y="1787663"/>
                </a:lnTo>
                <a:lnTo>
                  <a:pt x="0" y="0"/>
                </a:lnTo>
                <a:close/>
              </a:path>
            </a:pathLst>
          </a:custGeom>
          <a:solidFill>
            <a:srgbClr val="FFEFC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7"/>
          <p:cNvSpPr/>
          <p:nvPr/>
        </p:nvSpPr>
        <p:spPr>
          <a:xfrm>
            <a:off x="6605482" y="749585"/>
            <a:ext cx="1968134" cy="1076336"/>
          </a:xfrm>
          <a:custGeom>
            <a:avLst/>
            <a:gdLst/>
            <a:ahLst/>
            <a:cxnLst/>
            <a:rect l="l" t="t" r="r" b="b"/>
            <a:pathLst>
              <a:path w="1842153" h="1634492" extrusionOk="0">
                <a:moveTo>
                  <a:pt x="0" y="0"/>
                </a:moveTo>
                <a:lnTo>
                  <a:pt x="1842153" y="0"/>
                </a:lnTo>
                <a:lnTo>
                  <a:pt x="1842153" y="1634491"/>
                </a:lnTo>
                <a:lnTo>
                  <a:pt x="0" y="1634491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7"/>
          <p:cNvSpPr/>
          <p:nvPr/>
        </p:nvSpPr>
        <p:spPr>
          <a:xfrm>
            <a:off x="2430347" y="1181188"/>
            <a:ext cx="276572" cy="209614"/>
          </a:xfrm>
          <a:custGeom>
            <a:avLst/>
            <a:gdLst/>
            <a:ahLst/>
            <a:cxnLst/>
            <a:rect l="l" t="t" r="r" b="b"/>
            <a:pathLst>
              <a:path w="509292" h="298117" extrusionOk="0">
                <a:moveTo>
                  <a:pt x="0" y="0"/>
                </a:moveTo>
                <a:lnTo>
                  <a:pt x="509293" y="0"/>
                </a:lnTo>
                <a:lnTo>
                  <a:pt x="509293" y="298117"/>
                </a:lnTo>
                <a:lnTo>
                  <a:pt x="0" y="298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7"/>
          <p:cNvSpPr/>
          <p:nvPr/>
        </p:nvSpPr>
        <p:spPr>
          <a:xfrm>
            <a:off x="6270612" y="1174155"/>
            <a:ext cx="358096" cy="209614"/>
          </a:xfrm>
          <a:custGeom>
            <a:avLst/>
            <a:gdLst/>
            <a:ahLst/>
            <a:cxnLst/>
            <a:rect l="l" t="t" r="r" b="b"/>
            <a:pathLst>
              <a:path w="509292" h="298117" extrusionOk="0">
                <a:moveTo>
                  <a:pt x="0" y="0"/>
                </a:moveTo>
                <a:lnTo>
                  <a:pt x="509292" y="0"/>
                </a:lnTo>
                <a:lnTo>
                  <a:pt x="509292" y="298117"/>
                </a:lnTo>
                <a:lnTo>
                  <a:pt x="0" y="298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"/>
          <p:cNvSpPr/>
          <p:nvPr/>
        </p:nvSpPr>
        <p:spPr>
          <a:xfrm rot="5235683">
            <a:off x="7245692" y="1992167"/>
            <a:ext cx="611432" cy="240443"/>
          </a:xfrm>
          <a:custGeom>
            <a:avLst/>
            <a:gdLst/>
            <a:ahLst/>
            <a:cxnLst/>
            <a:rect l="l" t="t" r="r" b="b"/>
            <a:pathLst>
              <a:path w="584199" h="341964" extrusionOk="0">
                <a:moveTo>
                  <a:pt x="0" y="0"/>
                </a:moveTo>
                <a:lnTo>
                  <a:pt x="584199" y="0"/>
                </a:lnTo>
                <a:lnTo>
                  <a:pt x="584199" y="341964"/>
                </a:lnTo>
                <a:lnTo>
                  <a:pt x="0" y="3419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7"/>
          <p:cNvSpPr txBox="1"/>
          <p:nvPr/>
        </p:nvSpPr>
        <p:spPr>
          <a:xfrm>
            <a:off x="3080888" y="2501411"/>
            <a:ext cx="2798089" cy="51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37" b="0" i="0" u="none" strike="noStrike" cap="none" dirty="0">
                <a:solidFill>
                  <a:srgbClr val="545454"/>
                </a:solidFill>
                <a:latin typeface="Teko"/>
                <a:ea typeface="Teko"/>
                <a:cs typeface="Teko"/>
                <a:sym typeface="Teko"/>
              </a:rPr>
              <a:t>ТЕХНОЛОГИЧЕСКИЙ</a:t>
            </a:r>
            <a:endParaRPr dirty="0"/>
          </a:p>
          <a:p>
            <a:pPr marL="0" marR="0" lvl="0" indent="0" algn="ctr" rtl="0">
              <a:lnSpc>
                <a:spcPct val="91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37" b="0" i="0" u="none" strike="noStrike" cap="none" dirty="0">
                <a:solidFill>
                  <a:srgbClr val="545454"/>
                </a:solidFill>
                <a:latin typeface="Teko"/>
                <a:ea typeface="Teko"/>
                <a:cs typeface="Teko"/>
                <a:sym typeface="Teko"/>
              </a:rPr>
              <a:t>ПРОЦЕСС</a:t>
            </a:r>
            <a:endParaRPr dirty="0"/>
          </a:p>
        </p:txBody>
      </p:sp>
      <p:sp>
        <p:nvSpPr>
          <p:cNvPr id="294" name="Google Shape;294;p7"/>
          <p:cNvSpPr txBox="1"/>
          <p:nvPr/>
        </p:nvSpPr>
        <p:spPr>
          <a:xfrm>
            <a:off x="490140" y="2505046"/>
            <a:ext cx="193236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Приобретение  удобрений/минералов</a:t>
            </a:r>
            <a:endParaRPr/>
          </a:p>
        </p:txBody>
      </p:sp>
      <p:sp>
        <p:nvSpPr>
          <p:cNvPr id="295" name="Google Shape;295;p7"/>
          <p:cNvSpPr txBox="1"/>
          <p:nvPr/>
        </p:nvSpPr>
        <p:spPr>
          <a:xfrm>
            <a:off x="2603673" y="1006955"/>
            <a:ext cx="191797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69" b="0" i="0" u="none" strike="noStrike" cap="none">
              <a:solidFill>
                <a:srgbClr val="FF0000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Осенняя подготовка почвы</a:t>
            </a:r>
            <a:endParaRPr sz="1369" b="0" i="0" u="none" strike="noStrike" cap="none">
              <a:solidFill>
                <a:schemeClr val="dk2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296" name="Google Shape;296;p7"/>
          <p:cNvSpPr txBox="1"/>
          <p:nvPr/>
        </p:nvSpPr>
        <p:spPr>
          <a:xfrm>
            <a:off x="4531684" y="1006955"/>
            <a:ext cx="19179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69" b="0" i="0" u="none" strike="noStrike" cap="none" dirty="0">
              <a:solidFill>
                <a:srgbClr val="FF0000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 dirty="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Посев семян</a:t>
            </a:r>
            <a:endParaRPr sz="1369" b="0" i="0" u="none" strike="noStrike" cap="none" dirty="0">
              <a:solidFill>
                <a:schemeClr val="dk2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297" name="Google Shape;297;p7"/>
          <p:cNvSpPr txBox="1"/>
          <p:nvPr/>
        </p:nvSpPr>
        <p:spPr>
          <a:xfrm>
            <a:off x="6648660" y="1073554"/>
            <a:ext cx="191797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Уход за растениями </a:t>
            </a:r>
            <a:endParaRPr/>
          </a:p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(прополка, внесение удобрений, полив)</a:t>
            </a:r>
            <a:endParaRPr sz="1369" b="0" i="0" u="none" strike="noStrike" cap="none">
              <a:solidFill>
                <a:schemeClr val="dk2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298" name="Google Shape;298;p7"/>
          <p:cNvSpPr txBox="1"/>
          <p:nvPr/>
        </p:nvSpPr>
        <p:spPr>
          <a:xfrm>
            <a:off x="6572124" y="4069027"/>
            <a:ext cx="19179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Заготовка</a:t>
            </a:r>
            <a:endParaRPr/>
          </a:p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семян</a:t>
            </a:r>
            <a:endParaRPr sz="1369" b="0" i="0" u="none" strike="noStrike" cap="none">
              <a:solidFill>
                <a:schemeClr val="dk2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299" name="Google Shape;299;p7"/>
          <p:cNvSpPr txBox="1"/>
          <p:nvPr/>
        </p:nvSpPr>
        <p:spPr>
          <a:xfrm>
            <a:off x="615377" y="1083900"/>
            <a:ext cx="172531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 dirty="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Закуп посадочного</a:t>
            </a:r>
            <a:endParaRPr dirty="0"/>
          </a:p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 dirty="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Материала (семена)</a:t>
            </a:r>
            <a:endParaRPr sz="1369" b="0" i="0" u="none" strike="noStrike" cap="none" dirty="0">
              <a:solidFill>
                <a:schemeClr val="dk2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300" name="Google Shape;300;p7"/>
          <p:cNvSpPr txBox="1"/>
          <p:nvPr/>
        </p:nvSpPr>
        <p:spPr>
          <a:xfrm>
            <a:off x="6605482" y="2689558"/>
            <a:ext cx="19179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69" b="0" i="0" u="none" strike="noStrike" cap="none">
              <a:solidFill>
                <a:srgbClr val="FF0000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Уборка урожая</a:t>
            </a:r>
            <a:endParaRPr sz="1369" b="0" i="0" u="none" strike="noStrike" cap="none">
              <a:solidFill>
                <a:schemeClr val="dk2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301" name="Google Shape;301;p7"/>
          <p:cNvSpPr/>
          <p:nvPr/>
        </p:nvSpPr>
        <p:spPr>
          <a:xfrm rot="10461163">
            <a:off x="3939534" y="4069277"/>
            <a:ext cx="358096" cy="209614"/>
          </a:xfrm>
          <a:custGeom>
            <a:avLst/>
            <a:gdLst/>
            <a:ahLst/>
            <a:cxnLst/>
            <a:rect l="l" t="t" r="r" b="b"/>
            <a:pathLst>
              <a:path w="509292" h="298117" extrusionOk="0">
                <a:moveTo>
                  <a:pt x="0" y="0"/>
                </a:moveTo>
                <a:lnTo>
                  <a:pt x="509292" y="0"/>
                </a:lnTo>
                <a:lnTo>
                  <a:pt x="509292" y="298117"/>
                </a:lnTo>
                <a:lnTo>
                  <a:pt x="0" y="298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7"/>
          <p:cNvSpPr/>
          <p:nvPr/>
        </p:nvSpPr>
        <p:spPr>
          <a:xfrm>
            <a:off x="4438993" y="1181788"/>
            <a:ext cx="358096" cy="209614"/>
          </a:xfrm>
          <a:custGeom>
            <a:avLst/>
            <a:gdLst/>
            <a:ahLst/>
            <a:cxnLst/>
            <a:rect l="l" t="t" r="r" b="b"/>
            <a:pathLst>
              <a:path w="509292" h="298117" extrusionOk="0">
                <a:moveTo>
                  <a:pt x="0" y="0"/>
                </a:moveTo>
                <a:lnTo>
                  <a:pt x="509293" y="0"/>
                </a:lnTo>
                <a:lnTo>
                  <a:pt x="509293" y="298117"/>
                </a:lnTo>
                <a:lnTo>
                  <a:pt x="0" y="298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7"/>
          <p:cNvSpPr/>
          <p:nvPr/>
        </p:nvSpPr>
        <p:spPr>
          <a:xfrm rot="5400000">
            <a:off x="7342475" y="3405906"/>
            <a:ext cx="358096" cy="209614"/>
          </a:xfrm>
          <a:custGeom>
            <a:avLst/>
            <a:gdLst/>
            <a:ahLst/>
            <a:cxnLst/>
            <a:rect l="l" t="t" r="r" b="b"/>
            <a:pathLst>
              <a:path w="509292" h="298117" extrusionOk="0">
                <a:moveTo>
                  <a:pt x="0" y="0"/>
                </a:moveTo>
                <a:lnTo>
                  <a:pt x="509293" y="0"/>
                </a:lnTo>
                <a:lnTo>
                  <a:pt x="509293" y="298117"/>
                </a:lnTo>
                <a:lnTo>
                  <a:pt x="0" y="298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7"/>
          <p:cNvSpPr/>
          <p:nvPr/>
        </p:nvSpPr>
        <p:spPr>
          <a:xfrm rot="10460427">
            <a:off x="6274082" y="4079500"/>
            <a:ext cx="410765" cy="240443"/>
          </a:xfrm>
          <a:custGeom>
            <a:avLst/>
            <a:gdLst/>
            <a:ahLst/>
            <a:cxnLst/>
            <a:rect l="l" t="t" r="r" b="b"/>
            <a:pathLst>
              <a:path w="584199" h="341964" extrusionOk="0">
                <a:moveTo>
                  <a:pt x="0" y="0"/>
                </a:moveTo>
                <a:lnTo>
                  <a:pt x="584199" y="0"/>
                </a:lnTo>
                <a:lnTo>
                  <a:pt x="584199" y="341963"/>
                </a:lnTo>
                <a:lnTo>
                  <a:pt x="0" y="341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6" name="Google Shape;306;p7"/>
          <p:cNvSpPr/>
          <p:nvPr/>
        </p:nvSpPr>
        <p:spPr>
          <a:xfrm>
            <a:off x="8788235" y="3976919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7" name="Google Shape;307;p7"/>
          <p:cNvSpPr/>
          <p:nvPr/>
        </p:nvSpPr>
        <p:spPr>
          <a:xfrm>
            <a:off x="8788235" y="1732110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7"/>
          <p:cNvSpPr/>
          <p:nvPr/>
        </p:nvSpPr>
        <p:spPr>
          <a:xfrm>
            <a:off x="8788235" y="2891648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0" name="Google Shape;310;p7"/>
          <p:cNvSpPr/>
          <p:nvPr/>
        </p:nvSpPr>
        <p:spPr>
          <a:xfrm rot="4917214">
            <a:off x="1251089" y="1896908"/>
            <a:ext cx="358096" cy="209614"/>
          </a:xfrm>
          <a:custGeom>
            <a:avLst/>
            <a:gdLst/>
            <a:ahLst/>
            <a:cxnLst/>
            <a:rect l="l" t="t" r="r" b="b"/>
            <a:pathLst>
              <a:path w="509292" h="298117" extrusionOk="0">
                <a:moveTo>
                  <a:pt x="0" y="0"/>
                </a:moveTo>
                <a:lnTo>
                  <a:pt x="509292" y="0"/>
                </a:lnTo>
                <a:lnTo>
                  <a:pt x="509292" y="298117"/>
                </a:lnTo>
                <a:lnTo>
                  <a:pt x="0" y="298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7"/>
          <p:cNvSpPr txBox="1"/>
          <p:nvPr/>
        </p:nvSpPr>
        <p:spPr>
          <a:xfrm>
            <a:off x="4280888" y="4000520"/>
            <a:ext cx="19323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 dirty="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Технологическая обработка сырья (сушка, очистка и пр.)</a:t>
            </a:r>
            <a:endParaRPr dirty="0"/>
          </a:p>
        </p:txBody>
      </p:sp>
      <p:sp>
        <p:nvSpPr>
          <p:cNvPr id="312" name="Google Shape;312;p7"/>
          <p:cNvSpPr/>
          <p:nvPr/>
        </p:nvSpPr>
        <p:spPr>
          <a:xfrm>
            <a:off x="482513" y="3699953"/>
            <a:ext cx="1125837" cy="1015196"/>
          </a:xfrm>
          <a:custGeom>
            <a:avLst/>
            <a:gdLst/>
            <a:ahLst/>
            <a:cxnLst/>
            <a:rect l="l" t="t" r="r" b="b"/>
            <a:pathLst>
              <a:path w="2109903" h="1787663" extrusionOk="0">
                <a:moveTo>
                  <a:pt x="0" y="0"/>
                </a:moveTo>
                <a:lnTo>
                  <a:pt x="2109903" y="0"/>
                </a:lnTo>
                <a:lnTo>
                  <a:pt x="2109903" y="1787663"/>
                </a:lnTo>
                <a:lnTo>
                  <a:pt x="0" y="178766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7"/>
          <p:cNvSpPr/>
          <p:nvPr/>
        </p:nvSpPr>
        <p:spPr>
          <a:xfrm rot="10460427">
            <a:off x="1614864" y="4058749"/>
            <a:ext cx="356247" cy="240443"/>
          </a:xfrm>
          <a:custGeom>
            <a:avLst/>
            <a:gdLst/>
            <a:ahLst/>
            <a:cxnLst/>
            <a:rect l="l" t="t" r="r" b="b"/>
            <a:pathLst>
              <a:path w="584199" h="341964" extrusionOk="0">
                <a:moveTo>
                  <a:pt x="0" y="0"/>
                </a:moveTo>
                <a:lnTo>
                  <a:pt x="584199" y="0"/>
                </a:lnTo>
                <a:lnTo>
                  <a:pt x="584199" y="341963"/>
                </a:lnTo>
                <a:lnTo>
                  <a:pt x="0" y="341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34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7"/>
          <p:cNvSpPr txBox="1"/>
          <p:nvPr/>
        </p:nvSpPr>
        <p:spPr>
          <a:xfrm>
            <a:off x="57013" y="4096402"/>
            <a:ext cx="1932362" cy="15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69" b="0" i="0" u="none" strike="noStrike" cap="none" dirty="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Реализация</a:t>
            </a:r>
            <a:endParaRPr dirty="0"/>
          </a:p>
        </p:txBody>
      </p:sp>
      <p:sp>
        <p:nvSpPr>
          <p:cNvPr id="315" name="Google Shape;315;p7"/>
          <p:cNvSpPr/>
          <p:nvPr/>
        </p:nvSpPr>
        <p:spPr>
          <a:xfrm>
            <a:off x="4392682" y="25847"/>
            <a:ext cx="272083" cy="229356"/>
          </a:xfrm>
          <a:custGeom>
            <a:avLst/>
            <a:gdLst/>
            <a:ahLst/>
            <a:cxnLst/>
            <a:rect l="l" t="t" r="r" b="b"/>
            <a:pathLst>
              <a:path w="2109903" h="1787663" extrusionOk="0">
                <a:moveTo>
                  <a:pt x="0" y="0"/>
                </a:moveTo>
                <a:lnTo>
                  <a:pt x="2109903" y="0"/>
                </a:lnTo>
                <a:lnTo>
                  <a:pt x="2109903" y="1787663"/>
                </a:lnTo>
                <a:lnTo>
                  <a:pt x="0" y="1787663"/>
                </a:lnTo>
                <a:lnTo>
                  <a:pt x="0" y="0"/>
                </a:lnTo>
                <a:close/>
              </a:path>
            </a:pathLst>
          </a:custGeom>
          <a:solidFill>
            <a:srgbClr val="FFEFC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7"/>
          <p:cNvSpPr/>
          <p:nvPr/>
        </p:nvSpPr>
        <p:spPr>
          <a:xfrm>
            <a:off x="4392682" y="380338"/>
            <a:ext cx="272083" cy="226826"/>
          </a:xfrm>
          <a:custGeom>
            <a:avLst/>
            <a:gdLst/>
            <a:ahLst/>
            <a:cxnLst/>
            <a:rect l="l" t="t" r="r" b="b"/>
            <a:pathLst>
              <a:path w="1624683" h="1376550" extrusionOk="0">
                <a:moveTo>
                  <a:pt x="0" y="0"/>
                </a:moveTo>
                <a:lnTo>
                  <a:pt x="1624683" y="0"/>
                </a:lnTo>
                <a:lnTo>
                  <a:pt x="1624683" y="1376550"/>
                </a:lnTo>
                <a:lnTo>
                  <a:pt x="0" y="137655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7"/>
          <p:cNvSpPr txBox="1"/>
          <p:nvPr/>
        </p:nvSpPr>
        <p:spPr>
          <a:xfrm>
            <a:off x="4664765" y="-31418"/>
            <a:ext cx="144748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Аутсорсинг</a:t>
            </a:r>
            <a:endParaRPr/>
          </a:p>
        </p:txBody>
      </p:sp>
      <p:sp>
        <p:nvSpPr>
          <p:cNvPr id="318" name="Google Shape;318;p7"/>
          <p:cNvSpPr txBox="1"/>
          <p:nvPr/>
        </p:nvSpPr>
        <p:spPr>
          <a:xfrm>
            <a:off x="4687492" y="316672"/>
            <a:ext cx="23642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Хозяйственный способ</a:t>
            </a:r>
            <a:endParaRPr/>
          </a:p>
        </p:txBody>
      </p:sp>
      <p:sp>
        <p:nvSpPr>
          <p:cNvPr id="319" name="Google Shape;31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0" name="Google Shape;32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7"/>
          <p:cNvSpPr/>
          <p:nvPr/>
        </p:nvSpPr>
        <p:spPr>
          <a:xfrm>
            <a:off x="539927" y="83038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7"/>
          <p:cNvSpPr txBox="1"/>
          <p:nvPr/>
        </p:nvSpPr>
        <p:spPr>
          <a:xfrm>
            <a:off x="539927" y="41888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44" name="Google Shape;311;p7"/>
          <p:cNvSpPr txBox="1"/>
          <p:nvPr/>
        </p:nvSpPr>
        <p:spPr>
          <a:xfrm>
            <a:off x="1976282" y="3806816"/>
            <a:ext cx="1932362" cy="76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0942"/>
              </a:lnSpc>
            </a:pPr>
            <a:r>
              <a:rPr lang="ru-RU" sz="1369" dirty="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Закуп материалов для упаковки. Упаковка и хранение готовой продукции.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8"/>
          <p:cNvSpPr/>
          <p:nvPr/>
        </p:nvSpPr>
        <p:spPr>
          <a:xfrm>
            <a:off x="198316" y="29778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2" name="Google Shape;33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3" name="Google Shape;33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8"/>
          <p:cNvSpPr txBox="1"/>
          <p:nvPr/>
        </p:nvSpPr>
        <p:spPr>
          <a:xfrm>
            <a:off x="198315" y="400050"/>
            <a:ext cx="374905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ЭКОНОМИЧЕСКИЕ РАСЧЁТЫ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5" name="Google Shape;335;p8"/>
          <p:cNvGraphicFramePr/>
          <p:nvPr/>
        </p:nvGraphicFramePr>
        <p:xfrm>
          <a:off x="1289050" y="1370389"/>
          <a:ext cx="6715175" cy="3169990"/>
        </p:xfrm>
        <a:graphic>
          <a:graphicData uri="http://schemas.openxmlformats.org/drawingml/2006/table">
            <a:tbl>
              <a:tblPr firstRow="1" bandRow="1">
                <a:noFill/>
                <a:tableStyleId>{D81F5C71-5958-4DF7-BA94-8D5BACE15EC5}</a:tableStyleId>
              </a:tblPr>
              <a:tblGrid>
                <a:gridCol w="4758450"/>
                <a:gridCol w="1956725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strike="noStrike" cap="none" dirty="0"/>
                        <a:t>Площадь культивирования лекарственных культур, га</a:t>
                      </a:r>
                      <a:endParaRPr sz="1400" u="none" strike="noStrike" cap="none" dirty="0"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strike="noStrike" cap="none"/>
                        <a:t>6 га</a:t>
                      </a:r>
                      <a:endParaRPr sz="1400" u="none" strike="noStrike" cap="none"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Прямые затраты, </a:t>
                      </a:r>
                      <a:r>
                        <a:rPr lang="ru" sz="1400" i="1" u="none" strike="noStrike" cap="none">
                          <a:solidFill>
                            <a:schemeClr val="dk2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Direct Costs </a:t>
                      </a: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тыс. руб.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u="none" strike="noStrike" cap="none">
                          <a:solidFill>
                            <a:srgbClr val="00206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20513,7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Выручка от продаж, </a:t>
                      </a:r>
                      <a:r>
                        <a:rPr lang="ru" sz="1400" b="0" i="1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Revenue</a:t>
                      </a: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 тыс. 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0" u="none" strike="noStrike" cap="none">
                          <a:solidFill>
                            <a:srgbClr val="00206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60470,7</a:t>
                      </a:r>
                      <a:endParaRPr sz="1800" b="0" i="0" u="none" strike="noStrike" cap="none">
                        <a:solidFill>
                          <a:srgbClr val="00206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Маржинальный доход, </a:t>
                      </a:r>
                      <a:r>
                        <a:rPr lang="ru" sz="1400" b="0" i="1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Contribution Margin </a:t>
                      </a: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тыс. 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0" u="none" strike="noStrike" cap="none">
                          <a:solidFill>
                            <a:srgbClr val="00206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39957</a:t>
                      </a:r>
                      <a:endParaRPr sz="1800" b="0" i="0" u="none" strike="noStrike" cap="none">
                        <a:solidFill>
                          <a:srgbClr val="00206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i="0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Управленческие и коммерческие расходы, </a:t>
                      </a:r>
                      <a:r>
                        <a:rPr lang="ru" sz="1400" b="0" i="1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Management and commercial costs </a:t>
                      </a: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тыс. руб.</a:t>
                      </a:r>
                      <a:endParaRPr sz="1400" b="0" i="1" u="none" strike="noStrike" cap="none">
                        <a:solidFill>
                          <a:srgbClr val="00000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0" i="0" u="none" strike="noStrike" cap="none">
                          <a:solidFill>
                            <a:srgbClr val="00206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6680</a:t>
                      </a:r>
                      <a:endParaRPr sz="1800" b="0" i="0" u="none" strike="noStrike" cap="none">
                        <a:solidFill>
                          <a:srgbClr val="00206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Чистая прибыль, </a:t>
                      </a:r>
                      <a:r>
                        <a:rPr lang="ru" sz="1400" b="0" i="1" u="none" strike="noStrike" cap="none" dirty="0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Net Income </a:t>
                      </a: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тыс. руб.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u="none" strike="noStrike" cap="none" dirty="0">
                          <a:solidFill>
                            <a:srgbClr val="00206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29926</a:t>
                      </a:r>
                      <a:endParaRPr dirty="0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Безубыточность, </a:t>
                      </a:r>
                      <a:r>
                        <a:rPr lang="ru" sz="1400" b="0" i="1" u="none" strike="noStrike" cap="none" dirty="0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Break-Even Point </a:t>
                      </a: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тыс. руб.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u="none" strike="noStrike" cap="none">
                          <a:solidFill>
                            <a:srgbClr val="00206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10109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Рентабельность продукции, </a:t>
                      </a:r>
                      <a:r>
                        <a:rPr lang="ru" sz="1400" b="0" i="1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Efficiency </a:t>
                      </a: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u="none" strike="noStrike" cap="none">
                          <a:solidFill>
                            <a:srgbClr val="00206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146%</a:t>
                      </a:r>
                      <a:endParaRPr sz="1800" u="none" strike="noStrike" cap="none">
                        <a:solidFill>
                          <a:srgbClr val="00206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9"/>
          <p:cNvSpPr txBox="1">
            <a:spLocks noGrp="1"/>
          </p:cNvSpPr>
          <p:nvPr>
            <p:ph type="title"/>
          </p:nvPr>
        </p:nvSpPr>
        <p:spPr>
          <a:xfrm>
            <a:off x="128406" y="16961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1" name="Google Shape;341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3" name="Google Shape;343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4" name="Google Shape;344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5" name="Google Shape;345;p9"/>
          <p:cNvSpPr txBox="1">
            <a:spLocks noGrp="1"/>
          </p:cNvSpPr>
          <p:nvPr>
            <p:ph type="body" idx="1"/>
          </p:nvPr>
        </p:nvSpPr>
        <p:spPr>
          <a:xfrm>
            <a:off x="355849" y="842114"/>
            <a:ext cx="3919937" cy="1848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dirty="0">
                <a:latin typeface="Century"/>
                <a:ea typeface="Century"/>
                <a:cs typeface="Century"/>
                <a:sym typeface="Century"/>
              </a:rPr>
              <a:t>Апробация технологии.</a:t>
            </a:r>
            <a:endParaRPr dirty="0"/>
          </a:p>
          <a:p>
            <a:pPr marL="1524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dirty="0">
                <a:latin typeface="Century"/>
                <a:ea typeface="Century"/>
                <a:cs typeface="Century"/>
                <a:sym typeface="Century"/>
              </a:rPr>
              <a:t>Опубликовано </a:t>
            </a:r>
            <a:r>
              <a:rPr lang="ru" sz="1400" b="1" dirty="0">
                <a:latin typeface="Century"/>
                <a:ea typeface="Century"/>
                <a:cs typeface="Century"/>
                <a:sym typeface="Century"/>
              </a:rPr>
              <a:t>6</a:t>
            </a:r>
            <a:r>
              <a:rPr lang="ru" sz="1400" dirty="0">
                <a:latin typeface="Century"/>
                <a:ea typeface="Century"/>
                <a:cs typeface="Century"/>
                <a:sym typeface="Century"/>
              </a:rPr>
              <a:t> научных статей в журналах, в том числе </a:t>
            </a:r>
            <a:r>
              <a:rPr lang="ru" sz="1400" b="1" dirty="0">
                <a:latin typeface="Century"/>
                <a:ea typeface="Century"/>
                <a:cs typeface="Century"/>
                <a:sym typeface="Century"/>
              </a:rPr>
              <a:t>4 статьи </a:t>
            </a:r>
            <a:r>
              <a:rPr lang="ru" sz="1400" b="1" dirty="0" smtClean="0">
                <a:latin typeface="Century"/>
                <a:ea typeface="Century"/>
                <a:cs typeface="Century"/>
                <a:sym typeface="Century"/>
              </a:rPr>
              <a:t>в</a:t>
            </a:r>
            <a:r>
              <a:rPr lang="en-US" sz="1400" b="1" dirty="0" smtClean="0">
                <a:latin typeface="Century"/>
                <a:ea typeface="Century"/>
                <a:cs typeface="Century"/>
                <a:sym typeface="Century"/>
              </a:rPr>
              <a:t> </a:t>
            </a:r>
            <a:r>
              <a:rPr lang="kk-KZ" sz="1400" b="1" dirty="0" smtClean="0">
                <a:latin typeface="Century"/>
                <a:ea typeface="Century"/>
                <a:cs typeface="Century"/>
                <a:sym typeface="Century"/>
              </a:rPr>
              <a:t>журналах</a:t>
            </a:r>
            <a:r>
              <a:rPr lang="ru-RU" sz="1400" b="1" dirty="0" smtClean="0">
                <a:latin typeface="Century"/>
                <a:ea typeface="Century"/>
                <a:cs typeface="Century"/>
                <a:sym typeface="Century"/>
              </a:rPr>
              <a:t>,</a:t>
            </a:r>
            <a:r>
              <a:rPr lang="kk-KZ" sz="1400" b="1" dirty="0" smtClean="0">
                <a:latin typeface="Century"/>
                <a:ea typeface="Century"/>
                <a:cs typeface="Century"/>
                <a:sym typeface="Century"/>
              </a:rPr>
              <a:t> входящих в базу цитирования</a:t>
            </a:r>
            <a:r>
              <a:rPr lang="ru" sz="1400" b="1" dirty="0" smtClean="0">
                <a:latin typeface="Century"/>
                <a:ea typeface="Century"/>
                <a:cs typeface="Century"/>
                <a:sym typeface="Century"/>
              </a:rPr>
              <a:t> Scopus</a:t>
            </a:r>
            <a:endParaRPr sz="1400" dirty="0">
              <a:latin typeface="Century"/>
              <a:ea typeface="Century"/>
              <a:cs typeface="Century"/>
              <a:sym typeface="Century"/>
            </a:endParaRPr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pic>
        <p:nvPicPr>
          <p:cNvPr id="346" name="Google Shape;346;p9" descr="Изображение выглядит как текст, снимок экрана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9195" y="11888"/>
            <a:ext cx="439895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67" y="2320240"/>
            <a:ext cx="4255723" cy="214068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9"/>
          <p:cNvSpPr/>
          <p:nvPr/>
        </p:nvSpPr>
        <p:spPr>
          <a:xfrm>
            <a:off x="8788207" y="11888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9" name="Google Shape;349;p9"/>
          <p:cNvSpPr/>
          <p:nvPr/>
        </p:nvSpPr>
        <p:spPr>
          <a:xfrm>
            <a:off x="8788151" y="4345276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0" name="Google Shape;350;p9"/>
          <p:cNvSpPr/>
          <p:nvPr/>
        </p:nvSpPr>
        <p:spPr>
          <a:xfrm>
            <a:off x="8788151" y="2100467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9"/>
          <p:cNvSpPr/>
          <p:nvPr/>
        </p:nvSpPr>
        <p:spPr>
          <a:xfrm>
            <a:off x="8788151" y="3260005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/>
          <p:nvPr/>
        </p:nvSpPr>
        <p:spPr>
          <a:xfrm>
            <a:off x="128406" y="16961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sz="2700" b="1" i="0" u="none" strike="noStrike" cap="non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7" name="Google Shape;357;p41"/>
          <p:cNvSpPr/>
          <p:nvPr/>
        </p:nvSpPr>
        <p:spPr>
          <a:xfrm>
            <a:off x="8788207" y="11888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8" name="Google Shape;358;p41"/>
          <p:cNvSpPr/>
          <p:nvPr/>
        </p:nvSpPr>
        <p:spPr>
          <a:xfrm>
            <a:off x="8788151" y="4345276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41"/>
          <p:cNvSpPr/>
          <p:nvPr/>
        </p:nvSpPr>
        <p:spPr>
          <a:xfrm>
            <a:off x="8788151" y="2100467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p41"/>
          <p:cNvSpPr/>
          <p:nvPr/>
        </p:nvSpPr>
        <p:spPr>
          <a:xfrm>
            <a:off x="8788151" y="3260005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1" name="Google Shape;36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359" y="2680217"/>
            <a:ext cx="3946342" cy="1963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301" y="1029815"/>
            <a:ext cx="4314495" cy="128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53583" y="1170365"/>
            <a:ext cx="3862686" cy="3174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69" name="Google Shape;369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0" name="Google Shape;370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2" name="Google Shape;37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3" name="Google Shape;37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4" name="Google Shape;37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5" name="Google Shape;37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5210" y="1722165"/>
            <a:ext cx="1506473" cy="1506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8375" y="1621175"/>
            <a:ext cx="1207129" cy="1607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6896" y="1504169"/>
            <a:ext cx="980950" cy="174391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0"/>
          <p:cNvSpPr txBox="1"/>
          <p:nvPr/>
        </p:nvSpPr>
        <p:spPr>
          <a:xfrm>
            <a:off x="456729" y="3537491"/>
            <a:ext cx="16573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Лидер CEO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Кабанов Андрей</a:t>
            </a:r>
            <a:endParaRPr sz="1400" b="1" i="0" u="none" strike="noStrike" cap="none">
              <a:solidFill>
                <a:srgbClr val="000000"/>
              </a:solidFill>
              <a:latin typeface="Century"/>
              <a:ea typeface="Century"/>
              <a:cs typeface="Century"/>
              <a:sym typeface="Century"/>
            </a:endParaRPr>
          </a:p>
        </p:txBody>
      </p:sp>
      <p:sp>
        <p:nvSpPr>
          <p:cNvPr id="379" name="Google Shape;379;p10"/>
          <p:cNvSpPr txBox="1"/>
          <p:nvPr/>
        </p:nvSpPr>
        <p:spPr>
          <a:xfrm>
            <a:off x="2143697" y="3421335"/>
            <a:ext cx="198647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Технолог, разработчик (СТО)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Сперанский Никита</a:t>
            </a:r>
            <a:endParaRPr sz="1400" b="1" i="0" u="none" strike="noStrike" cap="none">
              <a:solidFill>
                <a:srgbClr val="000000"/>
              </a:solidFill>
              <a:latin typeface="Century"/>
              <a:ea typeface="Century"/>
              <a:cs typeface="Century"/>
              <a:sym typeface="Century"/>
            </a:endParaRPr>
          </a:p>
        </p:txBody>
      </p:sp>
      <p:sp>
        <p:nvSpPr>
          <p:cNvPr id="380" name="Google Shape;380;p10"/>
          <p:cNvSpPr txBox="1"/>
          <p:nvPr/>
        </p:nvSpPr>
        <p:spPr>
          <a:xfrm>
            <a:off x="4130175" y="3421335"/>
            <a:ext cx="168353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Маркетолог (СМО)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Кабанов Матвей</a:t>
            </a:r>
            <a:endParaRPr sz="1400" b="1" i="0" u="none" strike="noStrike" cap="none">
              <a:solidFill>
                <a:srgbClr val="000000"/>
              </a:solidFill>
              <a:latin typeface="Century"/>
              <a:ea typeface="Century"/>
              <a:cs typeface="Century"/>
              <a:sym typeface="Century"/>
            </a:endParaRPr>
          </a:p>
        </p:txBody>
      </p:sp>
      <p:sp>
        <p:nvSpPr>
          <p:cNvPr id="381" name="Google Shape;381;p10"/>
          <p:cNvSpPr txBox="1"/>
          <p:nvPr/>
        </p:nvSpPr>
        <p:spPr>
          <a:xfrm>
            <a:off x="5872943" y="3529057"/>
            <a:ext cx="185751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Менеджер проекта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Карнаухов Никита</a:t>
            </a:r>
            <a:endParaRPr sz="1400" b="1" i="0" u="none" strike="noStrike" cap="none">
              <a:solidFill>
                <a:srgbClr val="000000"/>
              </a:solidFill>
              <a:latin typeface="Century"/>
              <a:ea typeface="Century"/>
              <a:cs typeface="Century"/>
              <a:sym typeface="Century"/>
            </a:endParaRPr>
          </a:p>
        </p:txBody>
      </p:sp>
      <p:pic>
        <p:nvPicPr>
          <p:cNvPr id="382" name="Google Shape;382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1163" y="1671676"/>
            <a:ext cx="1441072" cy="160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88" name="Google Shape;388;p11"/>
          <p:cNvSpPr txBox="1">
            <a:spLocks noGrp="1"/>
          </p:cNvSpPr>
          <p:nvPr>
            <p:ph type="body" idx="1"/>
          </p:nvPr>
        </p:nvSpPr>
        <p:spPr>
          <a:xfrm>
            <a:off x="456818" y="1322575"/>
            <a:ext cx="7973700" cy="5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389" name="Google Shape;389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0" name="Google Shape;390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4" name="Google Shape;394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5" name="Google Shape;395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6" name="Google Shape;396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97" name="Google Shape;397;p11"/>
          <p:cNvGraphicFramePr/>
          <p:nvPr>
            <p:extLst>
              <p:ext uri="{D42A27DB-BD31-4B8C-83A1-F6EECF244321}">
                <p14:modId xmlns:p14="http://schemas.microsoft.com/office/powerpoint/2010/main" val="3418187871"/>
              </p:ext>
            </p:extLst>
          </p:nvPr>
        </p:nvGraphicFramePr>
        <p:xfrm>
          <a:off x="173904" y="1834839"/>
          <a:ext cx="8614275" cy="2996825"/>
        </p:xfrm>
        <a:graphic>
          <a:graphicData uri="http://schemas.openxmlformats.org/drawingml/2006/table">
            <a:tbl>
              <a:tblPr>
                <a:noFill/>
                <a:tableStyleId>{3DE125EF-70FD-45B1-9771-9CDEED02363B}</a:tableStyleId>
              </a:tblPr>
              <a:tblGrid>
                <a:gridCol w="4185575"/>
                <a:gridCol w="4428700"/>
              </a:tblGrid>
              <a:tr h="51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ПРОДУКТОВЫЕ ЗАДАЧИ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ПРОЕКТНЫЕ ЗАДАЧИ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62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Уточнение оценки рынка (Кабанов М.)</a:t>
                      </a:r>
                      <a:endParaRPr sz="1400" u="none" strike="noStrike" cap="none"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Организация технологических работ </a:t>
                      </a:r>
                      <a:r>
                        <a:rPr lang="ru" sz="1400" u="none" strike="noStrike" cap="none"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(Сперанский Н.)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2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Определение бизнес-модели (Сперанский Н.)</a:t>
                      </a:r>
                      <a:endParaRPr sz="1400" u="none" strike="noStrike" cap="none"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Получение земельного участка (</a:t>
                      </a:r>
                      <a:r>
                        <a:rPr lang="ru" sz="1400" u="none" strike="noStrike" cap="none"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Карнаухов Н.)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2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Поиск инвестиций (Карнаухов Н.)</a:t>
                      </a:r>
                      <a:endParaRPr sz="1400" u="none" strike="noStrike" cap="none"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Закупка и аренда производственного оборудования (Кабанов А.)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2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 dirty="0"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Запуск MVP (Кабанов А.)</a:t>
                      </a:r>
                      <a:endParaRPr sz="1400" u="none" strike="noStrike" cap="none" dirty="0"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 dirty="0">
                          <a:solidFill>
                            <a:srgbClr val="132C40"/>
                          </a:solidFill>
                          <a:latin typeface="Century"/>
                          <a:ea typeface="Century"/>
                          <a:cs typeface="Century"/>
                          <a:sym typeface="Century"/>
                        </a:rPr>
                        <a:t>Реклама и продвижение (Кабанов М.)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Century"/>
                        <a:ea typeface="Century"/>
                        <a:cs typeface="Century"/>
                        <a:sym typeface="Centur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"/>
          <p:cNvSpPr txBox="1">
            <a:spLocks noGrp="1"/>
          </p:cNvSpPr>
          <p:nvPr>
            <p:ph type="title"/>
          </p:nvPr>
        </p:nvSpPr>
        <p:spPr>
          <a:xfrm>
            <a:off x="4485155" y="3081000"/>
            <a:ext cx="4208270" cy="56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03" name="Google Shape;403;p12"/>
          <p:cNvSpPr txBox="1">
            <a:spLocks noGrp="1"/>
          </p:cNvSpPr>
          <p:nvPr>
            <p:ph type="body" idx="1"/>
          </p:nvPr>
        </p:nvSpPr>
        <p:spPr>
          <a:xfrm>
            <a:off x="4485155" y="3741357"/>
            <a:ext cx="2551424" cy="1013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i="1" dirty="0">
                <a:solidFill>
                  <a:srgbClr val="132C40"/>
                </a:solidFill>
              </a:rPr>
              <a:t>Кабанов Андрей</a:t>
            </a:r>
            <a:endParaRPr i="1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>
                <a:solidFill>
                  <a:srgbClr val="132C40"/>
                </a:solidFill>
              </a:rPr>
              <a:t>Аспирант ТГУ</a:t>
            </a:r>
            <a:endParaRPr dirty="0"/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>
                <a:solidFill>
                  <a:srgbClr val="132C40"/>
                </a:solidFill>
              </a:rPr>
              <a:t>Тел.: +7(707)868-70-78</a:t>
            </a:r>
            <a:endParaRPr dirty="0"/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>
                <a:solidFill>
                  <a:srgbClr val="132C40"/>
                </a:solidFill>
              </a:rPr>
              <a:t>Email: 7058613132@mail.ru</a:t>
            </a:r>
            <a:endParaRPr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405" name="Google Shape;405;p12"/>
          <p:cNvSpPr/>
          <p:nvPr/>
        </p:nvSpPr>
        <p:spPr>
          <a:xfrm>
            <a:off x="0" y="4775288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6" name="Google Shape;406;p12"/>
          <p:cNvSpPr txBox="1"/>
          <p:nvPr/>
        </p:nvSpPr>
        <p:spPr>
          <a:xfrm>
            <a:off x="3" y="4890609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0" name="Google Shape;410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1" name="Google Shape;411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2" name="Google Shape;412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Google Shape;329;p8"/>
          <p:cNvSpPr/>
          <p:nvPr/>
        </p:nvSpPr>
        <p:spPr>
          <a:xfrm>
            <a:off x="1298674" y="2101423"/>
            <a:ext cx="6163138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35610" y="2049692"/>
            <a:ext cx="609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Благодарим за внимание! </a:t>
            </a:r>
            <a:endParaRPr lang="ru-R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719</Words>
  <Application>Microsoft Office PowerPoint</Application>
  <PresentationFormat>Экран (16:9)</PresentationFormat>
  <Paragraphs>167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Helvetica Neue</vt:lpstr>
      <vt:lpstr>Shadows Into Light</vt:lpstr>
      <vt:lpstr>Trebuchet MS</vt:lpstr>
      <vt:lpstr>Raleway</vt:lpstr>
      <vt:lpstr>Teko</vt:lpstr>
      <vt:lpstr>Raleway SemiBold</vt:lpstr>
      <vt:lpstr>Calibri</vt:lpstr>
      <vt:lpstr>Sitka Banner Semibold</vt:lpstr>
      <vt:lpstr>Century Gothic</vt:lpstr>
      <vt:lpstr>Noto Sans Symbols</vt:lpstr>
      <vt:lpstr>Century</vt:lpstr>
      <vt:lpstr>Simple Light</vt:lpstr>
      <vt:lpstr>Simple Light</vt:lpstr>
      <vt:lpstr>ЭКОФЛОРА</vt:lpstr>
      <vt:lpstr>Презентация PowerPoint</vt:lpstr>
      <vt:lpstr>ЦЕЛЕВАЯ АУДИТОРИЯ</vt:lpstr>
      <vt:lpstr>ПРОБЛЕМА</vt:lpstr>
      <vt:lpstr>РЕШЕНИЕ</vt:lpstr>
      <vt:lpstr>Лекарственные травы</vt:lpstr>
      <vt:lpstr>ЦЕННОСТЬ, ЦЕННОСТНОЕ ПРЕДЛОЖЕНИЕ</vt:lpstr>
      <vt:lpstr>Презентация PowerPoint</vt:lpstr>
      <vt:lpstr>КОНКУРЕНТЫ</vt:lpstr>
      <vt:lpstr>Презентация PowerPoint</vt:lpstr>
      <vt:lpstr>Презентация PowerPoint</vt:lpstr>
      <vt:lpstr>ТЕКУЩИЕ РЕЗУЛЬТАТЫ</vt:lpstr>
      <vt:lpstr>Презентация PowerPoint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ЭКОФЛОРА</dc:title>
  <cp:lastModifiedBy>Учетная запись Майкрософт</cp:lastModifiedBy>
  <cp:revision>10</cp:revision>
  <dcterms:modified xsi:type="dcterms:W3CDTF">2023-10-24T10:17:58Z</dcterms:modified>
</cp:coreProperties>
</file>