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888" r:id="rId3"/>
    <p:sldId id="279" r:id="rId4"/>
    <p:sldId id="884" r:id="rId5"/>
    <p:sldId id="886" r:id="rId6"/>
    <p:sldId id="880" r:id="rId7"/>
    <p:sldId id="367" r:id="rId8"/>
    <p:sldId id="369" r:id="rId9"/>
    <p:sldId id="358" r:id="rId10"/>
    <p:sldId id="889" r:id="rId11"/>
    <p:sldId id="890" r:id="rId12"/>
    <p:sldId id="891" r:id="rId13"/>
    <p:sldId id="306" r:id="rId14"/>
    <p:sldId id="881" r:id="rId15"/>
    <p:sldId id="359" r:id="rId16"/>
    <p:sldId id="354" r:id="rId17"/>
    <p:sldId id="360" r:id="rId18"/>
    <p:sldId id="883" r:id="rId19"/>
    <p:sldId id="894" r:id="rId20"/>
    <p:sldId id="902" r:id="rId21"/>
    <p:sldId id="895" r:id="rId22"/>
    <p:sldId id="896" r:id="rId23"/>
    <p:sldId id="897" r:id="rId24"/>
    <p:sldId id="898" r:id="rId25"/>
    <p:sldId id="899" r:id="rId26"/>
    <p:sldId id="900" r:id="rId27"/>
    <p:sldId id="892" r:id="rId28"/>
    <p:sldId id="901" r:id="rId29"/>
    <p:sldId id="876" r:id="rId3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792" autoAdjust="0"/>
  </p:normalViewPr>
  <p:slideViewPr>
    <p:cSldViewPr snapToGrid="0">
      <p:cViewPr varScale="1">
        <p:scale>
          <a:sx n="59" d="100"/>
          <a:sy n="59" d="100"/>
        </p:scale>
        <p:origin x="8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vin\Desktop\Equ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vin\Desktop\Equ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vin\Desktop\Equ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95" b="1" i="0" u="none" strike="noStrike" kern="1200" cap="all" spc="100" normalizeH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Montserrat" panose="00000500000000000000" pitchFamily="2" charset="-52"/>
              </a:rPr>
              <a:t>Проблемы </a:t>
            </a:r>
            <a:r>
              <a:rPr lang="en-US" dirty="0">
                <a:latin typeface="Montserrat" panose="00000500000000000000" pitchFamily="2" charset="-52"/>
              </a:rPr>
              <a:t>HR</a:t>
            </a:r>
            <a:r>
              <a:rPr lang="ru-RU" dirty="0">
                <a:latin typeface="Montserrat" panose="00000500000000000000" pitchFamily="2" charset="-52"/>
              </a:rPr>
              <a:t>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95" b="1" i="0" u="none" strike="noStrike" kern="1200" cap="all" spc="100" normalizeH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CustDev</c:v>
                </c:pt>
              </c:strCache>
            </c:strRef>
          </c:tx>
          <c:spPr>
            <a:solidFill>
              <a:schemeClr val="lt1"/>
            </a:solidFill>
            <a:ln w="19050">
              <a:solidFill>
                <a:schemeClr val="accent1"/>
              </a:solidFill>
            </a:ln>
            <a:effectLst/>
          </c:spPr>
          <c:dPt>
            <c:idx val="0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4DC-40FF-8DD7-087A4E1F4D02}"/>
              </c:ext>
            </c:extLst>
          </c:dPt>
          <c:dPt>
            <c:idx val="1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E28-4102-AFC5-A7B495957269}"/>
              </c:ext>
            </c:extLst>
          </c:dPt>
          <c:dPt>
            <c:idx val="2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E28-4102-AFC5-A7B495957269}"/>
              </c:ext>
            </c:extLst>
          </c:dPt>
          <c:dPt>
            <c:idx val="3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4DC-40FF-8DD7-087A4E1F4D02}"/>
              </c:ext>
            </c:extLst>
          </c:dPt>
          <c:dPt>
            <c:idx val="4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4DC-40FF-8DD7-087A4E1F4D02}"/>
              </c:ext>
            </c:extLst>
          </c:dPt>
          <c:dLbls>
            <c:dLbl>
              <c:idx val="0"/>
              <c:layout>
                <c:manualLayout>
                  <c:x val="-0.17596018015880655"/>
                  <c:y val="0.1675299923682136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4DC-40FF-8DD7-087A4E1F4D02}"/>
                </c:ext>
              </c:extLst>
            </c:dLbl>
            <c:dLbl>
              <c:idx val="2"/>
              <c:layout>
                <c:manualLayout>
                  <c:x val="-6.1870936345389496E-2"/>
                  <c:y val="-5.989638041884232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E28-4102-AFC5-A7B495957269}"/>
                </c:ext>
              </c:extLst>
            </c:dLbl>
            <c:dLbl>
              <c:idx val="3"/>
              <c:layout>
                <c:manualLayout>
                  <c:x val="0.1925932300506531"/>
                  <c:y val="-0.1376779772592088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4DC-40FF-8DD7-087A4E1F4D02}"/>
                </c:ext>
              </c:extLst>
            </c:dLbl>
            <c:dLbl>
              <c:idx val="4"/>
              <c:layout>
                <c:manualLayout>
                  <c:x val="0.21468190846434138"/>
                  <c:y val="0.19917803039189844"/>
                </c:manualLayout>
              </c:layout>
              <c:tx>
                <c:rich>
                  <a:bodyPr/>
                  <a:lstStyle/>
                  <a:p>
                    <a:fld id="{7F0CC746-BCD3-47BC-B37A-86F074D8EECB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105DC6AA-1293-418C-ACFE-43C7D8588855}" type="PERCENTAGE">
                      <a:rPr lang="ru-RU" baseline="0" dirty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61810402969037"/>
                      <c:h val="0.1552181131408871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4DC-40FF-8DD7-087A4E1F4D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Soft-skills быстро</c:v>
                </c:pt>
                <c:pt idx="1">
                  <c:v>Выгорание</c:v>
                </c:pt>
                <c:pt idx="2">
                  <c:v>Перегруз цифровым миром</c:v>
                </c:pt>
                <c:pt idx="3">
                  <c:v>Нет радости</c:v>
                </c:pt>
                <c:pt idx="4">
                  <c:v>Конфликты в команде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</c:v>
                </c:pt>
                <c:pt idx="1">
                  <c:v>4</c:v>
                </c:pt>
                <c:pt idx="2">
                  <c:v>6</c:v>
                </c:pt>
                <c:pt idx="3">
                  <c:v>7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DC-40FF-8DD7-087A4E1F4D02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25400" cap="flat" cmpd="sng" algn="ctr">
      <a:noFill/>
      <a:prstDash val="solid"/>
      <a:round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 sz="1800"/>
              <a:t>Выручка, млн. руб.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2"/>
          <c:order val="2"/>
          <c:tx>
            <c:strRef>
              <c:f>'PL_год (КВ)'!$A$45</c:f>
              <c:strCache>
                <c:ptCount val="1"/>
                <c:pt idx="0">
                  <c:v> Выручка, млн. руб </c:v>
                </c:pt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3"/>
              </a:outerShdw>
            </a:effectLst>
          </c:spPr>
          <c:marker>
            <c:symbol val="none"/>
          </c:marker>
          <c:dLbls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'PL_год (КВ)'!$B$5:$M$6</c:f>
              <c:multiLvlStrCache>
                <c:ptCount val="12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I</c:v>
                  </c:pt>
                  <c:pt idx="5">
                    <c:v>II</c:v>
                  </c:pt>
                  <c:pt idx="6">
                    <c:v>III</c:v>
                  </c:pt>
                  <c:pt idx="7">
                    <c:v>IV</c:v>
                  </c:pt>
                  <c:pt idx="8">
                    <c:v>I</c:v>
                  </c:pt>
                  <c:pt idx="9">
                    <c:v>II</c:v>
                  </c:pt>
                  <c:pt idx="10">
                    <c:v>III</c:v>
                  </c:pt>
                  <c:pt idx="11">
                    <c:v>IV</c:v>
                  </c:pt>
                </c:lvl>
                <c:lvl>
                  <c:pt idx="0">
                    <c:v>2024</c:v>
                  </c:pt>
                  <c:pt idx="4">
                    <c:v>2025</c:v>
                  </c:pt>
                  <c:pt idx="8">
                    <c:v>2026</c:v>
                  </c:pt>
                </c:lvl>
              </c:multiLvlStrCache>
            </c:multiLvlStrRef>
          </c:cat>
          <c:val>
            <c:numRef>
              <c:f>'PL_год (КВ)'!$B$45:$M$45</c:f>
              <c:numCache>
                <c:formatCode>_-* #\ ##0_-;\-* #\ ##0_-;_-* "-"??_-;_-@_-</c:formatCode>
                <c:ptCount val="12"/>
                <c:pt idx="0">
                  <c:v>0.96</c:v>
                </c:pt>
                <c:pt idx="1">
                  <c:v>1.28</c:v>
                </c:pt>
                <c:pt idx="2">
                  <c:v>2.2400000000000002</c:v>
                </c:pt>
                <c:pt idx="3">
                  <c:v>2.56</c:v>
                </c:pt>
                <c:pt idx="4">
                  <c:v>4.18</c:v>
                </c:pt>
                <c:pt idx="5">
                  <c:v>4.7956000000000003</c:v>
                </c:pt>
                <c:pt idx="6">
                  <c:v>8.0823999999999998</c:v>
                </c:pt>
                <c:pt idx="7">
                  <c:v>7.7039999999999997</c:v>
                </c:pt>
                <c:pt idx="8">
                  <c:v>12.786799999999999</c:v>
                </c:pt>
                <c:pt idx="9">
                  <c:v>13.83648</c:v>
                </c:pt>
                <c:pt idx="10">
                  <c:v>12.880687999999999</c:v>
                </c:pt>
                <c:pt idx="11">
                  <c:v>14.707212800000001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CD-40E2-911C-F01DCB231D9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1468721824"/>
        <c:axId val="1228788336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spPr>
                  <a:ln w="25400" cap="rnd">
                    <a:solidFill>
                      <a:schemeClr val="lt1"/>
                    </a:solidFill>
                    <a:round/>
                  </a:ln>
                  <a:effectLst>
                    <a:outerShdw dist="25400" dir="2700000" algn="tl" rotWithShape="0">
                      <a:schemeClr val="accent1"/>
                    </a:outerShdw>
                  </a:effectLst>
                </c:spPr>
                <c:marker>
                  <c:symbol val="none"/>
                </c:marker>
                <c:dLbls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multiLvlStrRef>
                    <c:extLst>
                      <c:ext uri="{02D57815-91ED-43cb-92C2-25804820EDAC}">
                        <c15:formulaRef>
                          <c15:sqref>'PL_год (КВ)'!$B$5:$M$6</c15:sqref>
                        </c15:formulaRef>
                      </c:ext>
                    </c:extLst>
                    <c:multiLvlStrCache>
                      <c:ptCount val="12"/>
                      <c:lvl>
                        <c:pt idx="0">
                          <c:v>I</c:v>
                        </c:pt>
                        <c:pt idx="1">
                          <c:v>II</c:v>
                        </c:pt>
                        <c:pt idx="2">
                          <c:v>III</c:v>
                        </c:pt>
                        <c:pt idx="3">
                          <c:v>IV</c:v>
                        </c:pt>
                        <c:pt idx="4">
                          <c:v>I</c:v>
                        </c:pt>
                        <c:pt idx="5">
                          <c:v>II</c:v>
                        </c:pt>
                        <c:pt idx="6">
                          <c:v>III</c:v>
                        </c:pt>
                        <c:pt idx="7">
                          <c:v>IV</c:v>
                        </c:pt>
                        <c:pt idx="8">
                          <c:v>I</c:v>
                        </c:pt>
                        <c:pt idx="9">
                          <c:v>II</c:v>
                        </c:pt>
                        <c:pt idx="10">
                          <c:v>III</c:v>
                        </c:pt>
                        <c:pt idx="11">
                          <c:v>IV</c:v>
                        </c:pt>
                      </c:lvl>
                      <c:lvl>
                        <c:pt idx="0">
                          <c:v>2024</c:v>
                        </c:pt>
                        <c:pt idx="4">
                          <c:v>2025</c:v>
                        </c:pt>
                        <c:pt idx="8">
                          <c:v>2026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'PL_год (КВ)'!$B$5:$M$5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2024</c:v>
                      </c:pt>
                      <c:pt idx="4">
                        <c:v>2025</c:v>
                      </c:pt>
                      <c:pt idx="8">
                        <c:v>2026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79CD-40E2-911C-F01DCB231D9E}"/>
                  </c:ext>
                </c:extLst>
              </c15:ser>
            </c15:filteredLineSeries>
            <c15:filteredLineSeries>
              <c15:ser>
                <c:idx val="1"/>
                <c:order val="1"/>
                <c:spPr>
                  <a:ln w="25400" cap="rnd">
                    <a:solidFill>
                      <a:schemeClr val="lt1"/>
                    </a:solidFill>
                    <a:round/>
                  </a:ln>
                  <a:effectLst>
                    <a:outerShdw dist="25400" dir="2700000" algn="tl" rotWithShape="0">
                      <a:schemeClr val="accent2"/>
                    </a:outerShdw>
                  </a:effectLst>
                </c:spPr>
                <c:marker>
                  <c:symbol val="none"/>
                </c:marker>
                <c:dLbls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'PL_год (КВ)'!$B$5:$M$6</c15:sqref>
                        </c15:formulaRef>
                      </c:ext>
                    </c:extLst>
                    <c:multiLvlStrCache>
                      <c:ptCount val="12"/>
                      <c:lvl>
                        <c:pt idx="0">
                          <c:v>I</c:v>
                        </c:pt>
                        <c:pt idx="1">
                          <c:v>II</c:v>
                        </c:pt>
                        <c:pt idx="2">
                          <c:v>III</c:v>
                        </c:pt>
                        <c:pt idx="3">
                          <c:v>IV</c:v>
                        </c:pt>
                        <c:pt idx="4">
                          <c:v>I</c:v>
                        </c:pt>
                        <c:pt idx="5">
                          <c:v>II</c:v>
                        </c:pt>
                        <c:pt idx="6">
                          <c:v>III</c:v>
                        </c:pt>
                        <c:pt idx="7">
                          <c:v>IV</c:v>
                        </c:pt>
                        <c:pt idx="8">
                          <c:v>I</c:v>
                        </c:pt>
                        <c:pt idx="9">
                          <c:v>II</c:v>
                        </c:pt>
                        <c:pt idx="10">
                          <c:v>III</c:v>
                        </c:pt>
                        <c:pt idx="11">
                          <c:v>IV</c:v>
                        </c:pt>
                      </c:lvl>
                      <c:lvl>
                        <c:pt idx="0">
                          <c:v>2024</c:v>
                        </c:pt>
                        <c:pt idx="4">
                          <c:v>2025</c:v>
                        </c:pt>
                        <c:pt idx="8">
                          <c:v>2026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'PL_год (КВ)'!$B$13:$M$13</c15:sqref>
                        </c15:formulaRef>
                      </c:ext>
                    </c:extLst>
                    <c:numCache>
                      <c:formatCode>_-* #\ ##0\ "₽"_-;\-* #\ ##0\ "₽"_-;_-* "-"??\ "₽"_-;_-@_-</c:formatCode>
                      <c:ptCount val="12"/>
                      <c:pt idx="0">
                        <c:v>960000</c:v>
                      </c:pt>
                      <c:pt idx="1">
                        <c:v>1280000</c:v>
                      </c:pt>
                      <c:pt idx="2">
                        <c:v>2240000</c:v>
                      </c:pt>
                      <c:pt idx="3">
                        <c:v>2560000</c:v>
                      </c:pt>
                      <c:pt idx="4">
                        <c:v>4180000</c:v>
                      </c:pt>
                      <c:pt idx="5">
                        <c:v>4795600</c:v>
                      </c:pt>
                      <c:pt idx="6">
                        <c:v>8082400</c:v>
                      </c:pt>
                      <c:pt idx="7">
                        <c:v>7704000</c:v>
                      </c:pt>
                      <c:pt idx="8">
                        <c:v>12786800</c:v>
                      </c:pt>
                      <c:pt idx="9">
                        <c:v>13836480</c:v>
                      </c:pt>
                      <c:pt idx="10">
                        <c:v>12880688</c:v>
                      </c:pt>
                      <c:pt idx="11">
                        <c:v>14707212.800000001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79CD-40E2-911C-F01DCB231D9E}"/>
                  </c:ext>
                </c:extLst>
              </c15:ser>
            </c15:filteredLineSeries>
          </c:ext>
        </c:extLst>
      </c:lineChart>
      <c:catAx>
        <c:axId val="1468721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spc="3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28788336"/>
        <c:crosses val="autoZero"/>
        <c:auto val="1"/>
        <c:lblAlgn val="ctr"/>
        <c:lblOffset val="100"/>
        <c:noMultiLvlLbl val="0"/>
      </c:catAx>
      <c:valAx>
        <c:axId val="1228788336"/>
        <c:scaling>
          <c:orientation val="minMax"/>
        </c:scaling>
        <c:delete val="1"/>
        <c:axPos val="l"/>
        <c:numFmt formatCode="_-* #\ ##0_-;\-* #\ ##0_-;_-* &quot;-&quot;??_-;_-@_-" sourceLinked="1"/>
        <c:majorTickMark val="out"/>
        <c:minorTickMark val="none"/>
        <c:tickLblPos val="nextTo"/>
        <c:crossAx val="1468721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/>
    </a:solidFill>
    <a:ln w="28575" cap="flat" cmpd="sng" algn="ctr">
      <a:solidFill>
        <a:schemeClr val="bg1">
          <a:lumMod val="10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defRPr>
            </a:pPr>
            <a:r>
              <a:rPr lang="ru-RU" sz="1800">
                <a:latin typeface="Montserrat" panose="00000500000000000000" pitchFamily="2" charset="-52"/>
              </a:rPr>
              <a:t>Инвестиции,</a:t>
            </a:r>
            <a:r>
              <a:rPr lang="ru-RU" sz="1800" baseline="0">
                <a:latin typeface="Montserrat" panose="00000500000000000000" pitchFamily="2" charset="-52"/>
              </a:rPr>
              <a:t> млн.₽</a:t>
            </a:r>
            <a:endParaRPr lang="ru-RU" sz="1800">
              <a:latin typeface="Montserrat" panose="00000500000000000000" pitchFamily="2" charset="-52"/>
            </a:endParaRPr>
          </a:p>
        </c:rich>
      </c:tx>
      <c:layout>
        <c:manualLayout>
          <c:xMode val="edge"/>
          <c:yMode val="edge"/>
          <c:x val="0.30103270179055958"/>
          <c:y val="0.131772311010997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ea typeface="+mj-ea"/>
              <a:cs typeface="+mj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ln>
                      <a:solidFill>
                        <a:schemeClr val="bg1">
                          <a:lumMod val="25000"/>
                        </a:schemeClr>
                      </a:solidFill>
                    </a:ln>
                    <a:solidFill>
                      <a:schemeClr val="bg1"/>
                    </a:solidFill>
                    <a:effectLst/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PL_год!$A$52:$A$55</c:f>
              <c:strCache>
                <c:ptCount val="4"/>
                <c:pt idx="0">
                  <c:v>Активы</c:v>
                </c:pt>
                <c:pt idx="1">
                  <c:v>Приложение</c:v>
                </c:pt>
                <c:pt idx="2">
                  <c:v>Маркетинг</c:v>
                </c:pt>
                <c:pt idx="3">
                  <c:v>Обучение штата</c:v>
                </c:pt>
              </c:strCache>
            </c:strRef>
          </c:cat>
          <c:val>
            <c:numRef>
              <c:f>PL_год!$B$52:$B$55</c:f>
              <c:numCache>
                <c:formatCode>General</c:formatCode>
                <c:ptCount val="4"/>
                <c:pt idx="0">
                  <c:v>1.75</c:v>
                </c:pt>
                <c:pt idx="1">
                  <c:v>2.5</c:v>
                </c:pt>
                <c:pt idx="2">
                  <c:v>0.25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88-4F99-8FFB-9053601D86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256389359"/>
        <c:axId val="154814239"/>
      </c:barChart>
      <c:catAx>
        <c:axId val="25638935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defRPr>
            </a:pPr>
            <a:endParaRPr lang="ru-RU"/>
          </a:p>
        </c:txPr>
        <c:crossAx val="154814239"/>
        <c:crosses val="autoZero"/>
        <c:auto val="1"/>
        <c:lblAlgn val="ctr"/>
        <c:lblOffset val="100"/>
        <c:noMultiLvlLbl val="0"/>
      </c:catAx>
      <c:valAx>
        <c:axId val="15481423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56389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+mj-ea"/>
                <a:cs typeface="+mj-cs"/>
              </a:defRPr>
            </a:pPr>
            <a:r>
              <a:rPr lang="ru-RU" sz="1800">
                <a:latin typeface="Montserrat" panose="00000500000000000000" pitchFamily="2" charset="-52"/>
              </a:rPr>
              <a:t>Инвестиции,</a:t>
            </a:r>
            <a:r>
              <a:rPr lang="ru-RU" sz="1800" baseline="0">
                <a:latin typeface="Montserrat" panose="00000500000000000000" pitchFamily="2" charset="-52"/>
              </a:rPr>
              <a:t> млн.₽</a:t>
            </a:r>
            <a:endParaRPr lang="ru-RU" sz="1800">
              <a:latin typeface="Montserrat" panose="00000500000000000000" pitchFamily="2" charset="-52"/>
            </a:endParaRPr>
          </a:p>
        </c:rich>
      </c:tx>
      <c:layout>
        <c:manualLayout>
          <c:xMode val="edge"/>
          <c:yMode val="edge"/>
          <c:x val="0.30103270179055958"/>
          <c:y val="0.131772311010997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ea typeface="+mj-ea"/>
              <a:cs typeface="+mj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ln>
                      <a:solidFill>
                        <a:schemeClr val="bg1">
                          <a:lumMod val="25000"/>
                        </a:schemeClr>
                      </a:solidFill>
                    </a:ln>
                    <a:solidFill>
                      <a:schemeClr val="bg1"/>
                    </a:solidFill>
                    <a:effectLst/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PL_год!$A$52:$A$55</c:f>
              <c:strCache>
                <c:ptCount val="4"/>
                <c:pt idx="0">
                  <c:v>Активы</c:v>
                </c:pt>
                <c:pt idx="1">
                  <c:v>Приложение</c:v>
                </c:pt>
                <c:pt idx="2">
                  <c:v>Маркетинг</c:v>
                </c:pt>
                <c:pt idx="3">
                  <c:v>Обучение штата</c:v>
                </c:pt>
              </c:strCache>
            </c:strRef>
          </c:cat>
          <c:val>
            <c:numRef>
              <c:f>PL_год!$B$52:$B$55</c:f>
              <c:numCache>
                <c:formatCode>General</c:formatCode>
                <c:ptCount val="4"/>
                <c:pt idx="0">
                  <c:v>1.75</c:v>
                </c:pt>
                <c:pt idx="1">
                  <c:v>2.5</c:v>
                </c:pt>
                <c:pt idx="2">
                  <c:v>0.25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48-4FC7-A9E9-9FD193259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256389359"/>
        <c:axId val="154814239"/>
      </c:barChart>
      <c:catAx>
        <c:axId val="25638935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defRPr>
            </a:pPr>
            <a:endParaRPr lang="ru-RU"/>
          </a:p>
        </c:txPr>
        <c:crossAx val="154814239"/>
        <c:crosses val="autoZero"/>
        <c:auto val="1"/>
        <c:lblAlgn val="ctr"/>
        <c:lblOffset val="100"/>
        <c:noMultiLvlLbl val="0"/>
      </c:catAx>
      <c:valAx>
        <c:axId val="15481423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56389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>
      <cs:styleClr val="0"/>
    </cs:lnRef>
    <cs:fillRef idx="0"/>
    <cs:effectRef idx="0"/>
    <cs:fontRef idx="minor">
      <cs:styleClr val="0"/>
    </cs:fontRef>
    <cs:defRPr sz="1197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defRPr sz="900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00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svg"/><Relationship Id="rId1" Type="http://schemas.openxmlformats.org/officeDocument/2006/relationships/image" Target="../media/image76.png"/><Relationship Id="rId6" Type="http://schemas.openxmlformats.org/officeDocument/2006/relationships/image" Target="../media/image81.svg"/><Relationship Id="rId5" Type="http://schemas.openxmlformats.org/officeDocument/2006/relationships/image" Target="../media/image80.png"/><Relationship Id="rId4" Type="http://schemas.openxmlformats.org/officeDocument/2006/relationships/image" Target="../media/image7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svg"/><Relationship Id="rId1" Type="http://schemas.openxmlformats.org/officeDocument/2006/relationships/image" Target="../media/image76.png"/><Relationship Id="rId6" Type="http://schemas.openxmlformats.org/officeDocument/2006/relationships/image" Target="../media/image81.svg"/><Relationship Id="rId5" Type="http://schemas.openxmlformats.org/officeDocument/2006/relationships/image" Target="../media/image80.png"/><Relationship Id="rId4" Type="http://schemas.openxmlformats.org/officeDocument/2006/relationships/image" Target="../media/image7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91D0F5-C790-49CC-AC60-66C37ECE98D4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FA5539DD-862A-4EEB-B570-32E7445F58B6}">
      <dgm:prSet phldrT="[Текст]"/>
      <dgm:spPr/>
      <dgm:t>
        <a:bodyPr/>
        <a:lstStyle/>
        <a:p>
          <a:r>
            <a:rPr lang="en-US" dirty="0">
              <a:latin typeface="Montserrat" panose="00000500000000000000" pitchFamily="2" charset="-52"/>
            </a:rPr>
            <a:t>Wordstat: </a:t>
          </a:r>
          <a:r>
            <a:rPr lang="ru-RU" dirty="0">
              <a:latin typeface="Montserrat" panose="00000500000000000000" pitchFamily="2" charset="-52"/>
            </a:rPr>
            <a:t>конфликты в коллективе, тимбилдинг, </a:t>
          </a:r>
          <a:r>
            <a:rPr lang="en-US" dirty="0">
              <a:latin typeface="Montserrat" panose="00000500000000000000" pitchFamily="2" charset="-52"/>
            </a:rPr>
            <a:t>well-being</a:t>
          </a:r>
          <a:endParaRPr lang="ru-RU" dirty="0">
            <a:latin typeface="Montserrat" panose="00000500000000000000" pitchFamily="2" charset="-52"/>
          </a:endParaRPr>
        </a:p>
      </dgm:t>
    </dgm:pt>
    <dgm:pt modelId="{192BF59C-9085-42D8-A4EA-4F530BCD4612}" type="parTrans" cxnId="{2527E829-37BF-422A-90D0-0C6EA4CF5530}">
      <dgm:prSet/>
      <dgm:spPr/>
      <dgm:t>
        <a:bodyPr/>
        <a:lstStyle/>
        <a:p>
          <a:endParaRPr lang="ru-RU"/>
        </a:p>
      </dgm:t>
    </dgm:pt>
    <dgm:pt modelId="{B35751A0-3C74-434A-9FB0-D9897B11C61E}" type="sibTrans" cxnId="{2527E829-37BF-422A-90D0-0C6EA4CF5530}">
      <dgm:prSet/>
      <dgm:spPr/>
      <dgm:t>
        <a:bodyPr/>
        <a:lstStyle/>
        <a:p>
          <a:endParaRPr lang="ru-RU"/>
        </a:p>
      </dgm:t>
    </dgm:pt>
    <dgm:pt modelId="{1116CCC0-EF65-41A4-B815-5BF2C5DDD49E}">
      <dgm:prSet phldrT="[Текст]" custT="1"/>
      <dgm:spPr/>
      <dgm:t>
        <a:bodyPr/>
        <a:lstStyle/>
        <a:p>
          <a:r>
            <a:rPr lang="ru-RU" sz="2500" dirty="0">
              <a:latin typeface="Montserrat" panose="00000500000000000000" pitchFamily="2" charset="-52"/>
            </a:rPr>
            <a:t>Рост заботы о сотрудниках </a:t>
          </a:r>
          <a:br>
            <a:rPr lang="ru-RU" sz="2900" dirty="0">
              <a:latin typeface="Montserrat" panose="00000500000000000000" pitchFamily="2" charset="-52"/>
            </a:rPr>
          </a:br>
          <a:r>
            <a:rPr lang="ru-RU" sz="1800" i="1" dirty="0">
              <a:latin typeface="Montserrat" panose="00000500000000000000" pitchFamily="2" charset="-52"/>
            </a:rPr>
            <a:t>8/10 компаний*</a:t>
          </a:r>
          <a:endParaRPr lang="ru-RU" sz="2900" i="1" dirty="0">
            <a:latin typeface="Montserrat" panose="00000500000000000000" pitchFamily="2" charset="-52"/>
          </a:endParaRPr>
        </a:p>
      </dgm:t>
    </dgm:pt>
    <dgm:pt modelId="{64EF910C-6F94-4C36-8688-02EAAF12D712}" type="parTrans" cxnId="{8E4BBA3D-E780-4E5B-9912-714C3154BED6}">
      <dgm:prSet/>
      <dgm:spPr/>
      <dgm:t>
        <a:bodyPr/>
        <a:lstStyle/>
        <a:p>
          <a:endParaRPr lang="ru-RU"/>
        </a:p>
      </dgm:t>
    </dgm:pt>
    <dgm:pt modelId="{90B4061C-9340-4893-A0D0-B1741B456C44}" type="sibTrans" cxnId="{8E4BBA3D-E780-4E5B-9912-714C3154BED6}">
      <dgm:prSet/>
      <dgm:spPr/>
      <dgm:t>
        <a:bodyPr/>
        <a:lstStyle/>
        <a:p>
          <a:endParaRPr lang="ru-RU"/>
        </a:p>
      </dgm:t>
    </dgm:pt>
    <dgm:pt modelId="{EF697C74-3351-4370-B97A-A3C0A649D708}">
      <dgm:prSet phldrT="[Текст]" custT="1"/>
      <dgm:spPr/>
      <dgm:t>
        <a:bodyPr/>
        <a:lstStyle/>
        <a:p>
          <a:r>
            <a:rPr lang="ru-RU" sz="2200" dirty="0">
              <a:latin typeface="Montserrat" panose="00000500000000000000" pitchFamily="2" charset="-52"/>
            </a:rPr>
            <a:t>Неопределённость и стресс </a:t>
          </a:r>
          <a:r>
            <a:rPr lang="ru-RU" sz="1600" i="1" dirty="0">
              <a:latin typeface="Montserrat" panose="00000500000000000000" pitchFamily="2" charset="-52"/>
            </a:rPr>
            <a:t>(2019, 2022 шоки, санкции, тренды)</a:t>
          </a:r>
          <a:endParaRPr lang="ru-RU" sz="2200" i="1" dirty="0">
            <a:latin typeface="Montserrat" panose="00000500000000000000" pitchFamily="2" charset="-52"/>
          </a:endParaRPr>
        </a:p>
      </dgm:t>
    </dgm:pt>
    <dgm:pt modelId="{20266374-0B38-4074-983A-9E8590A9D637}" type="parTrans" cxnId="{713393B7-34AB-4941-8D6D-B2CAAD65F123}">
      <dgm:prSet/>
      <dgm:spPr/>
      <dgm:t>
        <a:bodyPr/>
        <a:lstStyle/>
        <a:p>
          <a:endParaRPr lang="ru-RU"/>
        </a:p>
      </dgm:t>
    </dgm:pt>
    <dgm:pt modelId="{3A9E28DA-9C64-40CD-A9EC-A59A922DE574}" type="sibTrans" cxnId="{713393B7-34AB-4941-8D6D-B2CAAD65F123}">
      <dgm:prSet/>
      <dgm:spPr/>
      <dgm:t>
        <a:bodyPr/>
        <a:lstStyle/>
        <a:p>
          <a:endParaRPr lang="ru-RU"/>
        </a:p>
      </dgm:t>
    </dgm:pt>
    <dgm:pt modelId="{C4BF4BDE-C872-4A37-9C88-E80D8A3D78E0}" type="pres">
      <dgm:prSet presAssocID="{B991D0F5-C790-49CC-AC60-66C37ECE98D4}" presName="linearFlow" presStyleCnt="0">
        <dgm:presLayoutVars>
          <dgm:dir/>
          <dgm:resizeHandles val="exact"/>
        </dgm:presLayoutVars>
      </dgm:prSet>
      <dgm:spPr/>
    </dgm:pt>
    <dgm:pt modelId="{EE925AA8-F018-4C7B-9D90-D302AA97BDFB}" type="pres">
      <dgm:prSet presAssocID="{FA5539DD-862A-4EEB-B570-32E7445F58B6}" presName="composite" presStyleCnt="0"/>
      <dgm:spPr/>
    </dgm:pt>
    <dgm:pt modelId="{6FE69421-B2DF-454D-A2CA-526D73982FE8}" type="pres">
      <dgm:prSet presAssocID="{FA5539DD-862A-4EEB-B570-32E7445F58B6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Тенденция к повышению со сплошной заливкой"/>
        </a:ext>
      </dgm:extLst>
    </dgm:pt>
    <dgm:pt modelId="{DFD31419-58BF-474F-82EE-A06099E9119B}" type="pres">
      <dgm:prSet presAssocID="{FA5539DD-862A-4EEB-B570-32E7445F58B6}" presName="txShp" presStyleLbl="node1" presStyleIdx="0" presStyleCnt="3">
        <dgm:presLayoutVars>
          <dgm:bulletEnabled val="1"/>
        </dgm:presLayoutVars>
      </dgm:prSet>
      <dgm:spPr/>
    </dgm:pt>
    <dgm:pt modelId="{A08C05D6-8C71-425D-832B-704CEC2210D4}" type="pres">
      <dgm:prSet presAssocID="{B35751A0-3C74-434A-9FB0-D9897B11C61E}" presName="spacing" presStyleCnt="0"/>
      <dgm:spPr/>
    </dgm:pt>
    <dgm:pt modelId="{79141710-2E7C-4BA7-9BA7-1B9893386750}" type="pres">
      <dgm:prSet presAssocID="{1116CCC0-EF65-41A4-B815-5BF2C5DDD49E}" presName="composite" presStyleCnt="0"/>
      <dgm:spPr/>
    </dgm:pt>
    <dgm:pt modelId="{B9C580E4-87D7-4CFD-BF43-45AA522E2B19}" type="pres">
      <dgm:prSet presAssocID="{1116CCC0-EF65-41A4-B815-5BF2C5DDD49E}" presName="imgShp" presStyleLbl="fgImgPlac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Йога со сплошной заливкой"/>
        </a:ext>
      </dgm:extLst>
    </dgm:pt>
    <dgm:pt modelId="{BEE07EE1-09E0-4DE2-B8C0-FA84A30BECC7}" type="pres">
      <dgm:prSet presAssocID="{1116CCC0-EF65-41A4-B815-5BF2C5DDD49E}" presName="txShp" presStyleLbl="node1" presStyleIdx="1" presStyleCnt="3">
        <dgm:presLayoutVars>
          <dgm:bulletEnabled val="1"/>
        </dgm:presLayoutVars>
      </dgm:prSet>
      <dgm:spPr/>
    </dgm:pt>
    <dgm:pt modelId="{C39E956B-5C2D-4B58-AD52-7D284A3EB9CA}" type="pres">
      <dgm:prSet presAssocID="{90B4061C-9340-4893-A0D0-B1741B456C44}" presName="spacing" presStyleCnt="0"/>
      <dgm:spPr/>
    </dgm:pt>
    <dgm:pt modelId="{30E4C9C0-0FF1-463B-BA23-C01DBF5FC8AA}" type="pres">
      <dgm:prSet presAssocID="{EF697C74-3351-4370-B97A-A3C0A649D708}" presName="composite" presStyleCnt="0"/>
      <dgm:spPr/>
    </dgm:pt>
    <dgm:pt modelId="{60C3BD57-1634-4416-B723-0C4A72F0082A}" type="pres">
      <dgm:prSet presAssocID="{EF697C74-3351-4370-B97A-A3C0A649D708}" presName="imgShp" presStyleLbl="f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Вопросы со сплошной заливкой"/>
        </a:ext>
      </dgm:extLst>
    </dgm:pt>
    <dgm:pt modelId="{829F8848-1247-4142-93CF-17009A7F8648}" type="pres">
      <dgm:prSet presAssocID="{EF697C74-3351-4370-B97A-A3C0A649D708}" presName="txShp" presStyleLbl="node1" presStyleIdx="2" presStyleCnt="3">
        <dgm:presLayoutVars>
          <dgm:bulletEnabled val="1"/>
        </dgm:presLayoutVars>
      </dgm:prSet>
      <dgm:spPr/>
    </dgm:pt>
  </dgm:ptLst>
  <dgm:cxnLst>
    <dgm:cxn modelId="{4D72F60B-00C5-4EF9-8D45-6BA801AC9120}" type="presOf" srcId="{B991D0F5-C790-49CC-AC60-66C37ECE98D4}" destId="{C4BF4BDE-C872-4A37-9C88-E80D8A3D78E0}" srcOrd="0" destOrd="0" presId="urn:microsoft.com/office/officeart/2005/8/layout/vList3"/>
    <dgm:cxn modelId="{192E3917-D581-41F3-844C-6A782B0BAE1B}" type="presOf" srcId="{EF697C74-3351-4370-B97A-A3C0A649D708}" destId="{829F8848-1247-4142-93CF-17009A7F8648}" srcOrd="0" destOrd="0" presId="urn:microsoft.com/office/officeart/2005/8/layout/vList3"/>
    <dgm:cxn modelId="{2527E829-37BF-422A-90D0-0C6EA4CF5530}" srcId="{B991D0F5-C790-49CC-AC60-66C37ECE98D4}" destId="{FA5539DD-862A-4EEB-B570-32E7445F58B6}" srcOrd="0" destOrd="0" parTransId="{192BF59C-9085-42D8-A4EA-4F530BCD4612}" sibTransId="{B35751A0-3C74-434A-9FB0-D9897B11C61E}"/>
    <dgm:cxn modelId="{AD14203B-8BB4-4B39-B577-2B1AD2F70D52}" type="presOf" srcId="{1116CCC0-EF65-41A4-B815-5BF2C5DDD49E}" destId="{BEE07EE1-09E0-4DE2-B8C0-FA84A30BECC7}" srcOrd="0" destOrd="0" presId="urn:microsoft.com/office/officeart/2005/8/layout/vList3"/>
    <dgm:cxn modelId="{8E4BBA3D-E780-4E5B-9912-714C3154BED6}" srcId="{B991D0F5-C790-49CC-AC60-66C37ECE98D4}" destId="{1116CCC0-EF65-41A4-B815-5BF2C5DDD49E}" srcOrd="1" destOrd="0" parTransId="{64EF910C-6F94-4C36-8688-02EAAF12D712}" sibTransId="{90B4061C-9340-4893-A0D0-B1741B456C44}"/>
    <dgm:cxn modelId="{182AD75B-4AFB-417A-9BAF-C2BF6FF7D36B}" type="presOf" srcId="{FA5539DD-862A-4EEB-B570-32E7445F58B6}" destId="{DFD31419-58BF-474F-82EE-A06099E9119B}" srcOrd="0" destOrd="0" presId="urn:microsoft.com/office/officeart/2005/8/layout/vList3"/>
    <dgm:cxn modelId="{713393B7-34AB-4941-8D6D-B2CAAD65F123}" srcId="{B991D0F5-C790-49CC-AC60-66C37ECE98D4}" destId="{EF697C74-3351-4370-B97A-A3C0A649D708}" srcOrd="2" destOrd="0" parTransId="{20266374-0B38-4074-983A-9E8590A9D637}" sibTransId="{3A9E28DA-9C64-40CD-A9EC-A59A922DE574}"/>
    <dgm:cxn modelId="{57D24AC5-F62D-41D9-A902-78847E3ED5E4}" type="presParOf" srcId="{C4BF4BDE-C872-4A37-9C88-E80D8A3D78E0}" destId="{EE925AA8-F018-4C7B-9D90-D302AA97BDFB}" srcOrd="0" destOrd="0" presId="urn:microsoft.com/office/officeart/2005/8/layout/vList3"/>
    <dgm:cxn modelId="{4C3A4D55-92DD-4BDC-88C0-98136D0A1E58}" type="presParOf" srcId="{EE925AA8-F018-4C7B-9D90-D302AA97BDFB}" destId="{6FE69421-B2DF-454D-A2CA-526D73982FE8}" srcOrd="0" destOrd="0" presId="urn:microsoft.com/office/officeart/2005/8/layout/vList3"/>
    <dgm:cxn modelId="{6F6438A1-58E9-4ED9-909F-2E20A9B7B1C4}" type="presParOf" srcId="{EE925AA8-F018-4C7B-9D90-D302AA97BDFB}" destId="{DFD31419-58BF-474F-82EE-A06099E9119B}" srcOrd="1" destOrd="0" presId="urn:microsoft.com/office/officeart/2005/8/layout/vList3"/>
    <dgm:cxn modelId="{BBD4DD4F-17CD-4D0A-92FE-3F4DA161DAA9}" type="presParOf" srcId="{C4BF4BDE-C872-4A37-9C88-E80D8A3D78E0}" destId="{A08C05D6-8C71-425D-832B-704CEC2210D4}" srcOrd="1" destOrd="0" presId="urn:microsoft.com/office/officeart/2005/8/layout/vList3"/>
    <dgm:cxn modelId="{B54940E5-67B6-445D-8258-167A833E91F4}" type="presParOf" srcId="{C4BF4BDE-C872-4A37-9C88-E80D8A3D78E0}" destId="{79141710-2E7C-4BA7-9BA7-1B9893386750}" srcOrd="2" destOrd="0" presId="urn:microsoft.com/office/officeart/2005/8/layout/vList3"/>
    <dgm:cxn modelId="{5C58692C-2D96-4284-AF3B-C4395EACCA97}" type="presParOf" srcId="{79141710-2E7C-4BA7-9BA7-1B9893386750}" destId="{B9C580E4-87D7-4CFD-BF43-45AA522E2B19}" srcOrd="0" destOrd="0" presId="urn:microsoft.com/office/officeart/2005/8/layout/vList3"/>
    <dgm:cxn modelId="{0777795D-8CCF-4927-8D6B-EBEB443E5063}" type="presParOf" srcId="{79141710-2E7C-4BA7-9BA7-1B9893386750}" destId="{BEE07EE1-09E0-4DE2-B8C0-FA84A30BECC7}" srcOrd="1" destOrd="0" presId="urn:microsoft.com/office/officeart/2005/8/layout/vList3"/>
    <dgm:cxn modelId="{96E31618-BEB7-4F27-9A3D-436C97D5BF4E}" type="presParOf" srcId="{C4BF4BDE-C872-4A37-9C88-E80D8A3D78E0}" destId="{C39E956B-5C2D-4B58-AD52-7D284A3EB9CA}" srcOrd="3" destOrd="0" presId="urn:microsoft.com/office/officeart/2005/8/layout/vList3"/>
    <dgm:cxn modelId="{D2E04F18-2E35-4BA5-B1DE-AFB110A3B9CC}" type="presParOf" srcId="{C4BF4BDE-C872-4A37-9C88-E80D8A3D78E0}" destId="{30E4C9C0-0FF1-463B-BA23-C01DBF5FC8AA}" srcOrd="4" destOrd="0" presId="urn:microsoft.com/office/officeart/2005/8/layout/vList3"/>
    <dgm:cxn modelId="{4262B9DE-AC56-4D9A-98A3-E5CCFCD43BAF}" type="presParOf" srcId="{30E4C9C0-0FF1-463B-BA23-C01DBF5FC8AA}" destId="{60C3BD57-1634-4416-B723-0C4A72F0082A}" srcOrd="0" destOrd="0" presId="urn:microsoft.com/office/officeart/2005/8/layout/vList3"/>
    <dgm:cxn modelId="{45A7D157-82B8-41F5-B6A8-2887147E8156}" type="presParOf" srcId="{30E4C9C0-0FF1-463B-BA23-C01DBF5FC8AA}" destId="{829F8848-1247-4142-93CF-17009A7F864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9D0E51-1BE9-42B6-A262-9C055CD3BD98}" type="doc">
      <dgm:prSet loTypeId="urn:microsoft.com/office/officeart/2005/8/layout/cycle7" loCatId="cycle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3BBF7D9C-52E3-4CC3-9589-07A9180B8C79}">
      <dgm:prSet phldrT="[Текст]"/>
      <dgm:spPr>
        <a:ln>
          <a:solidFill>
            <a:srgbClr val="92D050"/>
          </a:solidFill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</dgm:spPr>
      <dgm:t>
        <a:bodyPr/>
        <a:lstStyle/>
        <a:p>
          <a:r>
            <a:rPr lang="ru-RU" dirty="0">
              <a:latin typeface="Montserrat" panose="00000500000000000000" pitchFamily="2" charset="-52"/>
            </a:rPr>
            <a:t>Продукт</a:t>
          </a:r>
        </a:p>
      </dgm:t>
    </dgm:pt>
    <dgm:pt modelId="{AF9506E6-9B9A-4E50-95AB-616504AC0ED2}" type="parTrans" cxnId="{91704616-88ED-47C1-B1DC-14A5F301AFF8}">
      <dgm:prSet/>
      <dgm:spPr/>
      <dgm:t>
        <a:bodyPr/>
        <a:lstStyle/>
        <a:p>
          <a:endParaRPr lang="ru-RU"/>
        </a:p>
      </dgm:t>
    </dgm:pt>
    <dgm:pt modelId="{D2A0EE39-80D1-496D-B45A-A01689196B14}" type="sibTrans" cxnId="{91704616-88ED-47C1-B1DC-14A5F301AFF8}">
      <dgm:prSet/>
      <dgm:spPr>
        <a:ln>
          <a:solidFill>
            <a:srgbClr val="92D050"/>
          </a:solidFill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</dgm:spPr>
      <dgm:t>
        <a:bodyPr/>
        <a:lstStyle/>
        <a:p>
          <a:endParaRPr lang="ru-RU"/>
        </a:p>
      </dgm:t>
    </dgm:pt>
    <dgm:pt modelId="{C71E1A13-D142-4A0E-9AAB-54AB69C874B5}">
      <dgm:prSet phldrT="[Текст]"/>
      <dgm:spPr>
        <a:ln>
          <a:solidFill>
            <a:srgbClr val="92D050"/>
          </a:solidFill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</dgm:spPr>
      <dgm:t>
        <a:bodyPr/>
        <a:lstStyle/>
        <a:p>
          <a:r>
            <a:rPr lang="ru-RU" sz="2100" dirty="0">
              <a:latin typeface="Montserrat" panose="00000500000000000000" pitchFamily="2" charset="-52"/>
            </a:rPr>
            <a:t>Техническое решение</a:t>
          </a:r>
        </a:p>
      </dgm:t>
    </dgm:pt>
    <dgm:pt modelId="{8EDFCED6-533F-4BED-8A1A-8E2855D7D01C}" type="parTrans" cxnId="{5608665F-7732-4400-AC3E-175A4FAB97DB}">
      <dgm:prSet/>
      <dgm:spPr/>
      <dgm:t>
        <a:bodyPr/>
        <a:lstStyle/>
        <a:p>
          <a:endParaRPr lang="ru-RU"/>
        </a:p>
      </dgm:t>
    </dgm:pt>
    <dgm:pt modelId="{8B986E50-B45A-4D5F-83FA-0BF57453E40F}" type="sibTrans" cxnId="{5608665F-7732-4400-AC3E-175A4FAB97DB}">
      <dgm:prSet/>
      <dgm:spPr>
        <a:ln>
          <a:solidFill>
            <a:srgbClr val="92D050"/>
          </a:solidFill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</dgm:spPr>
      <dgm:t>
        <a:bodyPr/>
        <a:lstStyle/>
        <a:p>
          <a:endParaRPr lang="ru-RU"/>
        </a:p>
      </dgm:t>
    </dgm:pt>
    <dgm:pt modelId="{7B46C67B-2B39-4237-AF1D-1B4AE1AF873E}">
      <dgm:prSet phldrT="[Текст]"/>
      <dgm:spPr>
        <a:ln>
          <a:solidFill>
            <a:srgbClr val="92D050"/>
          </a:solidFill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</dgm:spPr>
      <dgm:t>
        <a:bodyPr/>
        <a:lstStyle/>
        <a:p>
          <a:r>
            <a:rPr lang="ru-RU" dirty="0">
              <a:latin typeface="Montserrat" panose="00000500000000000000" pitchFamily="2" charset="-52"/>
            </a:rPr>
            <a:t>Научное решение</a:t>
          </a:r>
        </a:p>
      </dgm:t>
    </dgm:pt>
    <dgm:pt modelId="{467620F4-A99A-415E-8F3B-C9E33C0DF51A}" type="parTrans" cxnId="{52192FC8-90AE-4094-A18F-F982D46CFA5E}">
      <dgm:prSet/>
      <dgm:spPr/>
      <dgm:t>
        <a:bodyPr/>
        <a:lstStyle/>
        <a:p>
          <a:endParaRPr lang="ru-RU"/>
        </a:p>
      </dgm:t>
    </dgm:pt>
    <dgm:pt modelId="{292B6E8B-4EB9-49B0-802B-709BA9E55259}" type="sibTrans" cxnId="{52192FC8-90AE-4094-A18F-F982D46CFA5E}">
      <dgm:prSet/>
      <dgm:spPr>
        <a:ln>
          <a:solidFill>
            <a:srgbClr val="92D050"/>
          </a:solidFill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</dgm:spPr>
      <dgm:t>
        <a:bodyPr/>
        <a:lstStyle/>
        <a:p>
          <a:endParaRPr lang="ru-RU"/>
        </a:p>
      </dgm:t>
    </dgm:pt>
    <dgm:pt modelId="{602951CD-A1CD-4F5D-87B6-8241BB596CFF}">
      <dgm:prSet phldrT="[Текст]"/>
      <dgm:spPr>
        <a:ln>
          <a:solidFill>
            <a:srgbClr val="92D050"/>
          </a:solidFill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</dgm:spPr>
      <dgm:t>
        <a:bodyPr/>
        <a:lstStyle/>
        <a:p>
          <a:r>
            <a:rPr lang="en-US" dirty="0">
              <a:latin typeface="Montserrat" panose="00000500000000000000" pitchFamily="2" charset="-52"/>
            </a:rPr>
            <a:t>IFEEL </a:t>
          </a:r>
          <a:r>
            <a:rPr lang="ru-RU" dirty="0">
              <a:latin typeface="Montserrat" panose="00000500000000000000" pitchFamily="2" charset="-52"/>
            </a:rPr>
            <a:t>метод и вовлечение лошадей</a:t>
          </a:r>
        </a:p>
      </dgm:t>
    </dgm:pt>
    <dgm:pt modelId="{A2A786E3-F824-4931-9C67-E37360043757}" type="parTrans" cxnId="{D854607D-927B-49A4-827B-822577E62FBC}">
      <dgm:prSet/>
      <dgm:spPr/>
      <dgm:t>
        <a:bodyPr/>
        <a:lstStyle/>
        <a:p>
          <a:endParaRPr lang="ru-RU"/>
        </a:p>
      </dgm:t>
    </dgm:pt>
    <dgm:pt modelId="{C1CDEFF4-8B3D-4FEB-8498-38F68F12D412}" type="sibTrans" cxnId="{D854607D-927B-49A4-827B-822577E62FBC}">
      <dgm:prSet/>
      <dgm:spPr/>
      <dgm:t>
        <a:bodyPr/>
        <a:lstStyle/>
        <a:p>
          <a:endParaRPr lang="ru-RU"/>
        </a:p>
      </dgm:t>
    </dgm:pt>
    <dgm:pt modelId="{3DD5EAF5-E83B-4A20-AA20-71D55CF1F77F}">
      <dgm:prSet phldrT="[Текст]" custT="1"/>
      <dgm:spPr>
        <a:ln>
          <a:solidFill>
            <a:srgbClr val="92D050"/>
          </a:solidFill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</dgm:spPr>
      <dgm:t>
        <a:bodyPr/>
        <a:lstStyle/>
        <a:p>
          <a:r>
            <a:rPr lang="ru-RU" sz="1600" dirty="0">
              <a:latin typeface="Montserrat" panose="00000500000000000000" pitchFamily="2" charset="-52"/>
            </a:rPr>
            <a:t>Приложение с ИИ </a:t>
          </a:r>
          <a:r>
            <a:rPr lang="ru-RU" sz="1400" i="1" dirty="0">
              <a:latin typeface="Montserrat" panose="00000500000000000000" pitchFamily="2" charset="-52"/>
            </a:rPr>
            <a:t>(масштаб, </a:t>
          </a:r>
          <a:r>
            <a:rPr lang="en-US" sz="1400" i="1" dirty="0">
              <a:latin typeface="Montserrat" panose="00000500000000000000" pitchFamily="2" charset="-52"/>
            </a:rPr>
            <a:t>customized</a:t>
          </a:r>
          <a:r>
            <a:rPr lang="ru-RU" sz="1400" i="1" dirty="0">
              <a:latin typeface="Montserrat" panose="00000500000000000000" pitchFamily="2" charset="-52"/>
            </a:rPr>
            <a:t>)</a:t>
          </a:r>
        </a:p>
      </dgm:t>
    </dgm:pt>
    <dgm:pt modelId="{8CBAD8E8-96BE-4B32-A0F4-32E99A07B2BB}" type="parTrans" cxnId="{3C22844D-8013-43B6-9E54-209A4B9F8C9B}">
      <dgm:prSet/>
      <dgm:spPr/>
      <dgm:t>
        <a:bodyPr/>
        <a:lstStyle/>
        <a:p>
          <a:endParaRPr lang="ru-RU"/>
        </a:p>
      </dgm:t>
    </dgm:pt>
    <dgm:pt modelId="{E1270A48-B64E-4DC1-845D-5AA21E6A577C}" type="sibTrans" cxnId="{3C22844D-8013-43B6-9E54-209A4B9F8C9B}">
      <dgm:prSet/>
      <dgm:spPr/>
      <dgm:t>
        <a:bodyPr/>
        <a:lstStyle/>
        <a:p>
          <a:endParaRPr lang="ru-RU"/>
        </a:p>
      </dgm:t>
    </dgm:pt>
    <dgm:pt modelId="{12164D4B-9BD4-4AF6-BF66-39B85BEF511E}">
      <dgm:prSet/>
      <dgm:spPr/>
      <dgm:t>
        <a:bodyPr/>
        <a:lstStyle/>
        <a:p>
          <a:r>
            <a:rPr lang="ru-RU">
              <a:latin typeface="Montserrat" panose="00000500000000000000" pitchFamily="2" charset="-52"/>
            </a:rPr>
            <a:t>Научно-доказательная база</a:t>
          </a:r>
          <a:endParaRPr lang="ru-RU" dirty="0">
            <a:latin typeface="Montserrat" panose="00000500000000000000" pitchFamily="2" charset="-52"/>
          </a:endParaRPr>
        </a:p>
      </dgm:t>
    </dgm:pt>
    <dgm:pt modelId="{3472561D-E780-4477-9896-9D835F7D499D}" type="parTrans" cxnId="{0537DD4D-247C-4FB8-96B3-2C558B4B3E52}">
      <dgm:prSet/>
      <dgm:spPr/>
      <dgm:t>
        <a:bodyPr/>
        <a:lstStyle/>
        <a:p>
          <a:endParaRPr lang="ru-RU"/>
        </a:p>
      </dgm:t>
    </dgm:pt>
    <dgm:pt modelId="{DD5A65F0-D1D0-4776-9A94-432F14AB0EB5}" type="sibTrans" cxnId="{0537DD4D-247C-4FB8-96B3-2C558B4B3E52}">
      <dgm:prSet/>
      <dgm:spPr/>
      <dgm:t>
        <a:bodyPr/>
        <a:lstStyle/>
        <a:p>
          <a:endParaRPr lang="ru-RU"/>
        </a:p>
      </dgm:t>
    </dgm:pt>
    <dgm:pt modelId="{7896EF27-18A4-4C04-B933-B9E50B4FE646}">
      <dgm:prSet/>
      <dgm:spPr/>
      <dgm:t>
        <a:bodyPr/>
        <a:lstStyle/>
        <a:p>
          <a:r>
            <a:rPr lang="en-US" dirty="0">
              <a:latin typeface="Montserrat" panose="00000500000000000000" pitchFamily="2" charset="-52"/>
            </a:rPr>
            <a:t>Experiential learning</a:t>
          </a:r>
          <a:endParaRPr lang="ru-RU" dirty="0">
            <a:latin typeface="Montserrat" panose="00000500000000000000" pitchFamily="2" charset="-52"/>
          </a:endParaRPr>
        </a:p>
      </dgm:t>
    </dgm:pt>
    <dgm:pt modelId="{97783393-ADA8-46CC-9557-4195E582936C}" type="parTrans" cxnId="{19A9006E-ABF5-4E51-B6E6-BEA2A329C04A}">
      <dgm:prSet/>
      <dgm:spPr/>
      <dgm:t>
        <a:bodyPr/>
        <a:lstStyle/>
        <a:p>
          <a:endParaRPr lang="ru-RU"/>
        </a:p>
      </dgm:t>
    </dgm:pt>
    <dgm:pt modelId="{AA5F8908-6D87-4536-8019-107A3DCF6EC0}" type="sibTrans" cxnId="{19A9006E-ABF5-4E51-B6E6-BEA2A329C04A}">
      <dgm:prSet/>
      <dgm:spPr/>
      <dgm:t>
        <a:bodyPr/>
        <a:lstStyle/>
        <a:p>
          <a:endParaRPr lang="ru-RU"/>
        </a:p>
      </dgm:t>
    </dgm:pt>
    <dgm:pt modelId="{F6A1A336-8543-4090-8BBB-D04A9898D9A6}">
      <dgm:prSet phldrT="[Текст]"/>
      <dgm:spPr>
        <a:ln>
          <a:solidFill>
            <a:srgbClr val="92D050"/>
          </a:solidFill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</dgm:spPr>
      <dgm:t>
        <a:bodyPr/>
        <a:lstStyle/>
        <a:p>
          <a:r>
            <a:rPr lang="ru-RU" sz="1600" dirty="0">
              <a:latin typeface="Montserrat" panose="00000500000000000000" pitchFamily="2" charset="-52"/>
            </a:rPr>
            <a:t>Процессы обучения</a:t>
          </a:r>
        </a:p>
      </dgm:t>
    </dgm:pt>
    <dgm:pt modelId="{429AF08D-C1D2-4C7B-A0BB-81CA55DB657C}" type="parTrans" cxnId="{F86513A7-3D20-4EFA-9592-9F25173FA903}">
      <dgm:prSet/>
      <dgm:spPr/>
      <dgm:t>
        <a:bodyPr/>
        <a:lstStyle/>
        <a:p>
          <a:endParaRPr lang="ru-RU"/>
        </a:p>
      </dgm:t>
    </dgm:pt>
    <dgm:pt modelId="{1B43310F-9743-457A-BAE2-760EBD30EE67}" type="sibTrans" cxnId="{F86513A7-3D20-4EFA-9592-9F25173FA903}">
      <dgm:prSet/>
      <dgm:spPr/>
      <dgm:t>
        <a:bodyPr/>
        <a:lstStyle/>
        <a:p>
          <a:endParaRPr lang="ru-RU"/>
        </a:p>
      </dgm:t>
    </dgm:pt>
    <dgm:pt modelId="{7DFE9ED5-5C46-49FA-9168-7C0315C31FD9}">
      <dgm:prSet phldrT="[Текст]"/>
      <dgm:spPr>
        <a:ln>
          <a:solidFill>
            <a:srgbClr val="92D050"/>
          </a:solidFill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</dgm:spPr>
      <dgm:t>
        <a:bodyPr/>
        <a:lstStyle/>
        <a:p>
          <a:r>
            <a:rPr lang="ru-RU" sz="1600" dirty="0">
              <a:latin typeface="Montserrat" panose="00000500000000000000" pitchFamily="2" charset="-52"/>
            </a:rPr>
            <a:t>Мониторинг динамики</a:t>
          </a:r>
        </a:p>
      </dgm:t>
    </dgm:pt>
    <dgm:pt modelId="{53D24BAB-E993-47AB-83C3-CBEBFB1799E4}" type="parTrans" cxnId="{F501D717-14EA-4FD7-939E-7F6DD32C2DED}">
      <dgm:prSet/>
      <dgm:spPr/>
      <dgm:t>
        <a:bodyPr/>
        <a:lstStyle/>
        <a:p>
          <a:endParaRPr lang="ru-RU"/>
        </a:p>
      </dgm:t>
    </dgm:pt>
    <dgm:pt modelId="{EC9D3F31-AFB0-42DD-91A3-CE3BB340AB7C}" type="sibTrans" cxnId="{F501D717-14EA-4FD7-939E-7F6DD32C2DED}">
      <dgm:prSet/>
      <dgm:spPr/>
      <dgm:t>
        <a:bodyPr/>
        <a:lstStyle/>
        <a:p>
          <a:endParaRPr lang="ru-RU"/>
        </a:p>
      </dgm:t>
    </dgm:pt>
    <dgm:pt modelId="{B0589583-0F46-4270-9C19-13B85113159E}">
      <dgm:prSet phldrT="[Текст]"/>
      <dgm:spPr>
        <a:ln>
          <a:solidFill>
            <a:srgbClr val="92D050"/>
          </a:solidFill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</dgm:spPr>
      <dgm:t>
        <a:bodyPr/>
        <a:lstStyle/>
        <a:p>
          <a:r>
            <a:rPr lang="ru-RU" sz="1600" dirty="0">
              <a:latin typeface="Montserrat" panose="00000500000000000000" pitchFamily="2" charset="-52"/>
            </a:rPr>
            <a:t>Поддержка людей</a:t>
          </a:r>
        </a:p>
      </dgm:t>
    </dgm:pt>
    <dgm:pt modelId="{CCE60514-E92D-4155-A698-E14AEDD46E95}" type="parTrans" cxnId="{BF6835B7-4D39-4C66-9223-ABD0EFACD746}">
      <dgm:prSet/>
      <dgm:spPr/>
      <dgm:t>
        <a:bodyPr/>
        <a:lstStyle/>
        <a:p>
          <a:endParaRPr lang="ru-RU"/>
        </a:p>
      </dgm:t>
    </dgm:pt>
    <dgm:pt modelId="{F614F2A4-2306-47C5-ACA2-F26F7D45A5C6}" type="sibTrans" cxnId="{BF6835B7-4D39-4C66-9223-ABD0EFACD746}">
      <dgm:prSet/>
      <dgm:spPr/>
      <dgm:t>
        <a:bodyPr/>
        <a:lstStyle/>
        <a:p>
          <a:endParaRPr lang="ru-RU"/>
        </a:p>
      </dgm:t>
    </dgm:pt>
    <dgm:pt modelId="{383A51F7-F129-4441-B593-CB724A8F410D}" type="pres">
      <dgm:prSet presAssocID="{EF9D0E51-1BE9-42B6-A262-9C055CD3BD98}" presName="Name0" presStyleCnt="0">
        <dgm:presLayoutVars>
          <dgm:dir/>
          <dgm:resizeHandles val="exact"/>
        </dgm:presLayoutVars>
      </dgm:prSet>
      <dgm:spPr/>
    </dgm:pt>
    <dgm:pt modelId="{EC42C1B5-15FB-4D07-A2C1-294BCA684E75}" type="pres">
      <dgm:prSet presAssocID="{3BBF7D9C-52E3-4CC3-9589-07A9180B8C79}" presName="node" presStyleLbl="node1" presStyleIdx="0" presStyleCnt="3" custScaleX="78438" custScaleY="73126" custRadScaleRad="84309" custRadScaleInc="-1275">
        <dgm:presLayoutVars>
          <dgm:bulletEnabled val="1"/>
        </dgm:presLayoutVars>
      </dgm:prSet>
      <dgm:spPr/>
    </dgm:pt>
    <dgm:pt modelId="{70C2C985-0FB5-4015-A4AD-239DAC038123}" type="pres">
      <dgm:prSet presAssocID="{D2A0EE39-80D1-496D-B45A-A01689196B14}" presName="sibTrans" presStyleLbl="sibTrans2D1" presStyleIdx="0" presStyleCnt="3"/>
      <dgm:spPr/>
    </dgm:pt>
    <dgm:pt modelId="{8E8AE2EE-FE45-47FE-BA80-A3CACA35A3C5}" type="pres">
      <dgm:prSet presAssocID="{D2A0EE39-80D1-496D-B45A-A01689196B14}" presName="connectorText" presStyleLbl="sibTrans2D1" presStyleIdx="0" presStyleCnt="3"/>
      <dgm:spPr/>
    </dgm:pt>
    <dgm:pt modelId="{CBBA456F-931E-4993-8B3E-4B49FEDAE8A8}" type="pres">
      <dgm:prSet presAssocID="{C71E1A13-D142-4A0E-9AAB-54AB69C874B5}" presName="node" presStyleLbl="node1" presStyleIdx="1" presStyleCnt="3" custScaleX="121268" custScaleY="120797">
        <dgm:presLayoutVars>
          <dgm:bulletEnabled val="1"/>
        </dgm:presLayoutVars>
      </dgm:prSet>
      <dgm:spPr/>
    </dgm:pt>
    <dgm:pt modelId="{20D0D94D-1277-4DED-8F8D-CB53BC478F60}" type="pres">
      <dgm:prSet presAssocID="{8B986E50-B45A-4D5F-83FA-0BF57453E40F}" presName="sibTrans" presStyleLbl="sibTrans2D1" presStyleIdx="1" presStyleCnt="3"/>
      <dgm:spPr/>
    </dgm:pt>
    <dgm:pt modelId="{0B60C477-F5CC-4F56-991F-4E34C051F0CD}" type="pres">
      <dgm:prSet presAssocID="{8B986E50-B45A-4D5F-83FA-0BF57453E40F}" presName="connectorText" presStyleLbl="sibTrans2D1" presStyleIdx="1" presStyleCnt="3"/>
      <dgm:spPr/>
    </dgm:pt>
    <dgm:pt modelId="{8395D9E4-AC1B-4596-9751-868446CC9992}" type="pres">
      <dgm:prSet presAssocID="{7B46C67B-2B39-4237-AF1D-1B4AE1AF873E}" presName="node" presStyleLbl="node1" presStyleIdx="2" presStyleCnt="3" custScaleX="118574" custScaleY="120626">
        <dgm:presLayoutVars>
          <dgm:bulletEnabled val="1"/>
        </dgm:presLayoutVars>
      </dgm:prSet>
      <dgm:spPr/>
    </dgm:pt>
    <dgm:pt modelId="{8270749A-2B85-4174-9137-9282116FEE45}" type="pres">
      <dgm:prSet presAssocID="{292B6E8B-4EB9-49B0-802B-709BA9E55259}" presName="sibTrans" presStyleLbl="sibTrans2D1" presStyleIdx="2" presStyleCnt="3"/>
      <dgm:spPr/>
    </dgm:pt>
    <dgm:pt modelId="{8B0A39FB-9F86-47BC-8284-CB0667435D95}" type="pres">
      <dgm:prSet presAssocID="{292B6E8B-4EB9-49B0-802B-709BA9E55259}" presName="connectorText" presStyleLbl="sibTrans2D1" presStyleIdx="2" presStyleCnt="3"/>
      <dgm:spPr/>
    </dgm:pt>
  </dgm:ptLst>
  <dgm:cxnLst>
    <dgm:cxn modelId="{4A969B04-9B1A-4EA5-9EA6-841B769B171F}" type="presOf" srcId="{7DFE9ED5-5C46-49FA-9168-7C0315C31FD9}" destId="{CBBA456F-931E-4993-8B3E-4B49FEDAE8A8}" srcOrd="0" destOrd="4" presId="urn:microsoft.com/office/officeart/2005/8/layout/cycle7"/>
    <dgm:cxn modelId="{91704616-88ED-47C1-B1DC-14A5F301AFF8}" srcId="{EF9D0E51-1BE9-42B6-A262-9C055CD3BD98}" destId="{3BBF7D9C-52E3-4CC3-9589-07A9180B8C79}" srcOrd="0" destOrd="0" parTransId="{AF9506E6-9B9A-4E50-95AB-616504AC0ED2}" sibTransId="{D2A0EE39-80D1-496D-B45A-A01689196B14}"/>
    <dgm:cxn modelId="{F501D717-14EA-4FD7-939E-7F6DD32C2DED}" srcId="{C71E1A13-D142-4A0E-9AAB-54AB69C874B5}" destId="{7DFE9ED5-5C46-49FA-9168-7C0315C31FD9}" srcOrd="3" destOrd="0" parTransId="{53D24BAB-E993-47AB-83C3-CBEBFB1799E4}" sibTransId="{EC9D3F31-AFB0-42DD-91A3-CE3BB340AB7C}"/>
    <dgm:cxn modelId="{67CDA81B-46D0-4AC2-A78F-7F16E8CCE488}" type="presOf" srcId="{EF9D0E51-1BE9-42B6-A262-9C055CD3BD98}" destId="{383A51F7-F129-4441-B593-CB724A8F410D}" srcOrd="0" destOrd="0" presId="urn:microsoft.com/office/officeart/2005/8/layout/cycle7"/>
    <dgm:cxn modelId="{6248F62A-2220-4B67-AEF4-C6237E032F0B}" type="presOf" srcId="{292B6E8B-4EB9-49B0-802B-709BA9E55259}" destId="{8270749A-2B85-4174-9137-9282116FEE45}" srcOrd="0" destOrd="0" presId="urn:microsoft.com/office/officeart/2005/8/layout/cycle7"/>
    <dgm:cxn modelId="{5608665F-7732-4400-AC3E-175A4FAB97DB}" srcId="{EF9D0E51-1BE9-42B6-A262-9C055CD3BD98}" destId="{C71E1A13-D142-4A0E-9AAB-54AB69C874B5}" srcOrd="1" destOrd="0" parTransId="{8EDFCED6-533F-4BED-8A1A-8E2855D7D01C}" sibTransId="{8B986E50-B45A-4D5F-83FA-0BF57453E40F}"/>
    <dgm:cxn modelId="{8A8FC369-1366-4B10-8023-1E9DB251A6C8}" type="presOf" srcId="{3DD5EAF5-E83B-4A20-AA20-71D55CF1F77F}" destId="{CBBA456F-931E-4993-8B3E-4B49FEDAE8A8}" srcOrd="0" destOrd="1" presId="urn:microsoft.com/office/officeart/2005/8/layout/cycle7"/>
    <dgm:cxn modelId="{3C22844D-8013-43B6-9E54-209A4B9F8C9B}" srcId="{C71E1A13-D142-4A0E-9AAB-54AB69C874B5}" destId="{3DD5EAF5-E83B-4A20-AA20-71D55CF1F77F}" srcOrd="0" destOrd="0" parTransId="{8CBAD8E8-96BE-4B32-A0F4-32E99A07B2BB}" sibTransId="{E1270A48-B64E-4DC1-845D-5AA21E6A577C}"/>
    <dgm:cxn modelId="{0537DD4D-247C-4FB8-96B3-2C558B4B3E52}" srcId="{7B46C67B-2B39-4237-AF1D-1B4AE1AF873E}" destId="{12164D4B-9BD4-4AF6-BF66-39B85BEF511E}" srcOrd="1" destOrd="0" parTransId="{3472561D-E780-4477-9896-9D835F7D499D}" sibTransId="{DD5A65F0-D1D0-4776-9A94-432F14AB0EB5}"/>
    <dgm:cxn modelId="{19A9006E-ABF5-4E51-B6E6-BEA2A329C04A}" srcId="{7B46C67B-2B39-4237-AF1D-1B4AE1AF873E}" destId="{7896EF27-18A4-4C04-B933-B9E50B4FE646}" srcOrd="2" destOrd="0" parTransId="{97783393-ADA8-46CC-9557-4195E582936C}" sibTransId="{AA5F8908-6D87-4536-8019-107A3DCF6EC0}"/>
    <dgm:cxn modelId="{951C895A-DDA1-44C2-9E0C-E5353D093F23}" type="presOf" srcId="{602951CD-A1CD-4F5D-87B6-8241BB596CFF}" destId="{8395D9E4-AC1B-4596-9751-868446CC9992}" srcOrd="0" destOrd="1" presId="urn:microsoft.com/office/officeart/2005/8/layout/cycle7"/>
    <dgm:cxn modelId="{D854607D-927B-49A4-827B-822577E62FBC}" srcId="{7B46C67B-2B39-4237-AF1D-1B4AE1AF873E}" destId="{602951CD-A1CD-4F5D-87B6-8241BB596CFF}" srcOrd="0" destOrd="0" parTransId="{A2A786E3-F824-4931-9C67-E37360043757}" sibTransId="{C1CDEFF4-8B3D-4FEB-8498-38F68F12D412}"/>
    <dgm:cxn modelId="{BBA75F82-8C25-4A7C-A4C4-0EC675769FAF}" type="presOf" srcId="{3BBF7D9C-52E3-4CC3-9589-07A9180B8C79}" destId="{EC42C1B5-15FB-4D07-A2C1-294BCA684E75}" srcOrd="0" destOrd="0" presId="urn:microsoft.com/office/officeart/2005/8/layout/cycle7"/>
    <dgm:cxn modelId="{1718FA91-CC85-460E-BCFA-2CAE408B1D90}" type="presOf" srcId="{7896EF27-18A4-4C04-B933-B9E50B4FE646}" destId="{8395D9E4-AC1B-4596-9751-868446CC9992}" srcOrd="0" destOrd="3" presId="urn:microsoft.com/office/officeart/2005/8/layout/cycle7"/>
    <dgm:cxn modelId="{50D3CC92-E95A-4AB0-A182-7D891796FA78}" type="presOf" srcId="{D2A0EE39-80D1-496D-B45A-A01689196B14}" destId="{8E8AE2EE-FE45-47FE-BA80-A3CACA35A3C5}" srcOrd="1" destOrd="0" presId="urn:microsoft.com/office/officeart/2005/8/layout/cycle7"/>
    <dgm:cxn modelId="{36CBE795-80EA-495F-87DC-4A96C2A80EA3}" type="presOf" srcId="{B0589583-0F46-4270-9C19-13B85113159E}" destId="{CBBA456F-931E-4993-8B3E-4B49FEDAE8A8}" srcOrd="0" destOrd="3" presId="urn:microsoft.com/office/officeart/2005/8/layout/cycle7"/>
    <dgm:cxn modelId="{D147CF9E-9C21-4AFF-B2C1-FA458C27EFAE}" type="presOf" srcId="{7B46C67B-2B39-4237-AF1D-1B4AE1AF873E}" destId="{8395D9E4-AC1B-4596-9751-868446CC9992}" srcOrd="0" destOrd="0" presId="urn:microsoft.com/office/officeart/2005/8/layout/cycle7"/>
    <dgm:cxn modelId="{F86513A7-3D20-4EFA-9592-9F25173FA903}" srcId="{C71E1A13-D142-4A0E-9AAB-54AB69C874B5}" destId="{F6A1A336-8543-4090-8BBB-D04A9898D9A6}" srcOrd="1" destOrd="0" parTransId="{429AF08D-C1D2-4C7B-A0BB-81CA55DB657C}" sibTransId="{1B43310F-9743-457A-BAE2-760EBD30EE67}"/>
    <dgm:cxn modelId="{3137ACB4-26C2-45CA-8BE7-4EE0B90F57A2}" type="presOf" srcId="{8B986E50-B45A-4D5F-83FA-0BF57453E40F}" destId="{0B60C477-F5CC-4F56-991F-4E34C051F0CD}" srcOrd="1" destOrd="0" presId="urn:microsoft.com/office/officeart/2005/8/layout/cycle7"/>
    <dgm:cxn modelId="{BF6835B7-4D39-4C66-9223-ABD0EFACD746}" srcId="{C71E1A13-D142-4A0E-9AAB-54AB69C874B5}" destId="{B0589583-0F46-4270-9C19-13B85113159E}" srcOrd="2" destOrd="0" parTransId="{CCE60514-E92D-4155-A698-E14AEDD46E95}" sibTransId="{F614F2A4-2306-47C5-ACA2-F26F7D45A5C6}"/>
    <dgm:cxn modelId="{52192FC8-90AE-4094-A18F-F982D46CFA5E}" srcId="{EF9D0E51-1BE9-42B6-A262-9C055CD3BD98}" destId="{7B46C67B-2B39-4237-AF1D-1B4AE1AF873E}" srcOrd="2" destOrd="0" parTransId="{467620F4-A99A-415E-8F3B-C9E33C0DF51A}" sibTransId="{292B6E8B-4EB9-49B0-802B-709BA9E55259}"/>
    <dgm:cxn modelId="{0E7701D7-3B8F-4F87-A75E-314506567CDF}" type="presOf" srcId="{C71E1A13-D142-4A0E-9AAB-54AB69C874B5}" destId="{CBBA456F-931E-4993-8B3E-4B49FEDAE8A8}" srcOrd="0" destOrd="0" presId="urn:microsoft.com/office/officeart/2005/8/layout/cycle7"/>
    <dgm:cxn modelId="{FE5A7FDE-44AE-414A-9FA9-C96D68F9B2B4}" type="presOf" srcId="{12164D4B-9BD4-4AF6-BF66-39B85BEF511E}" destId="{8395D9E4-AC1B-4596-9751-868446CC9992}" srcOrd="0" destOrd="2" presId="urn:microsoft.com/office/officeart/2005/8/layout/cycle7"/>
    <dgm:cxn modelId="{4064D2E3-6F93-47A8-B810-8ACD78C97F2F}" type="presOf" srcId="{D2A0EE39-80D1-496D-B45A-A01689196B14}" destId="{70C2C985-0FB5-4015-A4AD-239DAC038123}" srcOrd="0" destOrd="0" presId="urn:microsoft.com/office/officeart/2005/8/layout/cycle7"/>
    <dgm:cxn modelId="{A56052EE-CBFD-4AA0-8AA5-7D6DBEA12464}" type="presOf" srcId="{F6A1A336-8543-4090-8BBB-D04A9898D9A6}" destId="{CBBA456F-931E-4993-8B3E-4B49FEDAE8A8}" srcOrd="0" destOrd="2" presId="urn:microsoft.com/office/officeart/2005/8/layout/cycle7"/>
    <dgm:cxn modelId="{9A3633F0-0CD7-4593-954C-BB7FB1CBECD5}" type="presOf" srcId="{292B6E8B-4EB9-49B0-802B-709BA9E55259}" destId="{8B0A39FB-9F86-47BC-8284-CB0667435D95}" srcOrd="1" destOrd="0" presId="urn:microsoft.com/office/officeart/2005/8/layout/cycle7"/>
    <dgm:cxn modelId="{277709F2-D428-427A-B916-B22A5A0BC4AF}" type="presOf" srcId="{8B986E50-B45A-4D5F-83FA-0BF57453E40F}" destId="{20D0D94D-1277-4DED-8F8D-CB53BC478F60}" srcOrd="0" destOrd="0" presId="urn:microsoft.com/office/officeart/2005/8/layout/cycle7"/>
    <dgm:cxn modelId="{BF5F4058-DCE7-46B2-8B7F-79DADEE4C58A}" type="presParOf" srcId="{383A51F7-F129-4441-B593-CB724A8F410D}" destId="{EC42C1B5-15FB-4D07-A2C1-294BCA684E75}" srcOrd="0" destOrd="0" presId="urn:microsoft.com/office/officeart/2005/8/layout/cycle7"/>
    <dgm:cxn modelId="{0505FAD9-8A94-44B2-AA42-6BCAFEB1411E}" type="presParOf" srcId="{383A51F7-F129-4441-B593-CB724A8F410D}" destId="{70C2C985-0FB5-4015-A4AD-239DAC038123}" srcOrd="1" destOrd="0" presId="urn:microsoft.com/office/officeart/2005/8/layout/cycle7"/>
    <dgm:cxn modelId="{3AF9754C-7BE5-4D1C-B914-1AD5FC60A5CA}" type="presParOf" srcId="{70C2C985-0FB5-4015-A4AD-239DAC038123}" destId="{8E8AE2EE-FE45-47FE-BA80-A3CACA35A3C5}" srcOrd="0" destOrd="0" presId="urn:microsoft.com/office/officeart/2005/8/layout/cycle7"/>
    <dgm:cxn modelId="{1CDACC91-D278-4724-9D14-E37B22D840E6}" type="presParOf" srcId="{383A51F7-F129-4441-B593-CB724A8F410D}" destId="{CBBA456F-931E-4993-8B3E-4B49FEDAE8A8}" srcOrd="2" destOrd="0" presId="urn:microsoft.com/office/officeart/2005/8/layout/cycle7"/>
    <dgm:cxn modelId="{B165B7A4-638D-4A53-B69F-D91A47566581}" type="presParOf" srcId="{383A51F7-F129-4441-B593-CB724A8F410D}" destId="{20D0D94D-1277-4DED-8F8D-CB53BC478F60}" srcOrd="3" destOrd="0" presId="urn:microsoft.com/office/officeart/2005/8/layout/cycle7"/>
    <dgm:cxn modelId="{92E9724F-63F1-49FB-850E-771D1914C22A}" type="presParOf" srcId="{20D0D94D-1277-4DED-8F8D-CB53BC478F60}" destId="{0B60C477-F5CC-4F56-991F-4E34C051F0CD}" srcOrd="0" destOrd="0" presId="urn:microsoft.com/office/officeart/2005/8/layout/cycle7"/>
    <dgm:cxn modelId="{62089536-D670-451B-8A8E-6508585605D0}" type="presParOf" srcId="{383A51F7-F129-4441-B593-CB724A8F410D}" destId="{8395D9E4-AC1B-4596-9751-868446CC9992}" srcOrd="4" destOrd="0" presId="urn:microsoft.com/office/officeart/2005/8/layout/cycle7"/>
    <dgm:cxn modelId="{1F0741B3-B47A-4D57-B675-75DEECCF254C}" type="presParOf" srcId="{383A51F7-F129-4441-B593-CB724A8F410D}" destId="{8270749A-2B85-4174-9137-9282116FEE45}" srcOrd="5" destOrd="0" presId="urn:microsoft.com/office/officeart/2005/8/layout/cycle7"/>
    <dgm:cxn modelId="{BA3287EC-F77A-44D0-9C53-ED42CFF161C3}" type="presParOf" srcId="{8270749A-2B85-4174-9137-9282116FEE45}" destId="{8B0A39FB-9F86-47BC-8284-CB0667435D95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B9DE66-2DE9-4292-BFE3-5376158E53BC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55CB12-E061-4F88-9554-154A0FBDF077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Воркшоп</a:t>
          </a:r>
        </a:p>
        <a:p>
          <a:r>
            <a:rPr lang="ru-RU" dirty="0">
              <a:latin typeface="Montserrat" panose="00000500000000000000" pitchFamily="2" charset="-52"/>
            </a:rPr>
            <a:t>с лошадьми</a:t>
          </a:r>
        </a:p>
      </dgm:t>
    </dgm:pt>
    <dgm:pt modelId="{43410AE7-5441-4397-BF85-2F7C750013A5}" type="parTrans" cxnId="{82057997-ECF3-4C5D-ADD0-8A5C768ED181}">
      <dgm:prSet/>
      <dgm:spPr/>
      <dgm:t>
        <a:bodyPr/>
        <a:lstStyle/>
        <a:p>
          <a:endParaRPr lang="ru-RU"/>
        </a:p>
      </dgm:t>
    </dgm:pt>
    <dgm:pt modelId="{063D8A98-6F6D-45CF-B922-68FC5D47E5F9}" type="sibTrans" cxnId="{82057997-ECF3-4C5D-ADD0-8A5C768ED181}">
      <dgm:prSet/>
      <dgm:spPr/>
      <dgm:t>
        <a:bodyPr/>
        <a:lstStyle/>
        <a:p>
          <a:endParaRPr lang="ru-RU"/>
        </a:p>
      </dgm:t>
    </dgm:pt>
    <dgm:pt modelId="{56AA9D06-8F5B-42AF-82B6-53291F2D3C43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Приложение</a:t>
          </a:r>
        </a:p>
      </dgm:t>
    </dgm:pt>
    <dgm:pt modelId="{42E1105B-C941-4A88-9F0A-9A755995D45C}" type="parTrans" cxnId="{1DCC3523-8472-4579-8A0C-463E323C1B9D}">
      <dgm:prSet/>
      <dgm:spPr/>
      <dgm:t>
        <a:bodyPr/>
        <a:lstStyle/>
        <a:p>
          <a:endParaRPr lang="ru-RU"/>
        </a:p>
      </dgm:t>
    </dgm:pt>
    <dgm:pt modelId="{DBFF03CE-7F4B-4912-AC26-44471A7274A4}" type="sibTrans" cxnId="{1DCC3523-8472-4579-8A0C-463E323C1B9D}">
      <dgm:prSet/>
      <dgm:spPr/>
      <dgm:t>
        <a:bodyPr/>
        <a:lstStyle/>
        <a:p>
          <a:endParaRPr lang="ru-RU"/>
        </a:p>
      </dgm:t>
    </dgm:pt>
    <dgm:pt modelId="{8257D656-F352-48E3-A940-2F5706E20ECA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latin typeface="Montserrat" panose="00000500000000000000" pitchFamily="2" charset="-52"/>
            </a:rPr>
            <a:t>ZOOM</a:t>
          </a:r>
          <a:endParaRPr lang="ru-RU" dirty="0">
            <a:latin typeface="Montserrat" panose="00000500000000000000" pitchFamily="2" charset="-52"/>
          </a:endParaRPr>
        </a:p>
        <a:p>
          <a:r>
            <a:rPr lang="ru-RU" dirty="0">
              <a:latin typeface="Montserrat" panose="00000500000000000000" pitchFamily="2" charset="-52"/>
            </a:rPr>
            <a:t>коучинг</a:t>
          </a:r>
        </a:p>
      </dgm:t>
    </dgm:pt>
    <dgm:pt modelId="{98E1DDA0-62EC-45EF-8D0B-226F3FDB0709}" type="parTrans" cxnId="{DEEC746F-04B9-45CA-94BB-662F12701480}">
      <dgm:prSet/>
      <dgm:spPr/>
      <dgm:t>
        <a:bodyPr/>
        <a:lstStyle/>
        <a:p>
          <a:endParaRPr lang="ru-RU"/>
        </a:p>
      </dgm:t>
    </dgm:pt>
    <dgm:pt modelId="{DE376519-ED98-4E98-AEE6-2F2519168831}" type="sibTrans" cxnId="{DEEC746F-04B9-45CA-94BB-662F12701480}">
      <dgm:prSet/>
      <dgm:spPr/>
      <dgm:t>
        <a:bodyPr/>
        <a:lstStyle/>
        <a:p>
          <a:endParaRPr lang="ru-RU"/>
        </a:p>
      </dgm:t>
    </dgm:pt>
    <dgm:pt modelId="{65225768-9A0C-493E-A5D6-4B43CE126F62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Мастер майнд</a:t>
          </a:r>
        </a:p>
      </dgm:t>
    </dgm:pt>
    <dgm:pt modelId="{6E2E212A-A0A7-475E-9DF9-F08B54BEDA8E}" type="parTrans" cxnId="{474A28F9-3E05-4EA5-9F10-349FD4D8CB33}">
      <dgm:prSet/>
      <dgm:spPr/>
      <dgm:t>
        <a:bodyPr/>
        <a:lstStyle/>
        <a:p>
          <a:endParaRPr lang="ru-RU"/>
        </a:p>
      </dgm:t>
    </dgm:pt>
    <dgm:pt modelId="{3935C725-AE71-4169-BB95-8D52EC49CC11}" type="sibTrans" cxnId="{474A28F9-3E05-4EA5-9F10-349FD4D8CB33}">
      <dgm:prSet/>
      <dgm:spPr/>
      <dgm:t>
        <a:bodyPr/>
        <a:lstStyle/>
        <a:p>
          <a:endParaRPr lang="ru-RU"/>
        </a:p>
      </dgm:t>
    </dgm:pt>
    <dgm:pt modelId="{C92C4A83-7EC8-4B37-82DD-61F3F0503311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Проект</a:t>
          </a:r>
        </a:p>
      </dgm:t>
    </dgm:pt>
    <dgm:pt modelId="{67942EDE-A55B-4D5D-9430-742903728131}" type="sibTrans" cxnId="{DFF6F638-D961-4C94-A89B-5176CC255705}">
      <dgm:prSet/>
      <dgm:spPr/>
      <dgm:t>
        <a:bodyPr/>
        <a:lstStyle/>
        <a:p>
          <a:endParaRPr lang="ru-RU"/>
        </a:p>
      </dgm:t>
    </dgm:pt>
    <dgm:pt modelId="{9CEA7257-EE8A-4673-9655-B293A0B6082A}" type="parTrans" cxnId="{DFF6F638-D961-4C94-A89B-5176CC255705}">
      <dgm:prSet/>
      <dgm:spPr/>
      <dgm:t>
        <a:bodyPr/>
        <a:lstStyle/>
        <a:p>
          <a:endParaRPr lang="ru-RU"/>
        </a:p>
      </dgm:t>
    </dgm:pt>
    <dgm:pt modelId="{2E1D0C2B-EBF0-4366-A91D-85481CE797D4}" type="pres">
      <dgm:prSet presAssocID="{C8B9DE66-2DE9-4292-BFE3-5376158E53BC}" presName="Name0" presStyleCnt="0">
        <dgm:presLayoutVars>
          <dgm:dir/>
          <dgm:resizeHandles val="exact"/>
        </dgm:presLayoutVars>
      </dgm:prSet>
      <dgm:spPr/>
    </dgm:pt>
    <dgm:pt modelId="{35DA3CE9-B61D-4CFB-88E7-901943908A9B}" type="pres">
      <dgm:prSet presAssocID="{C8B9DE66-2DE9-4292-BFE3-5376158E53BC}" presName="cycle" presStyleCnt="0"/>
      <dgm:spPr/>
    </dgm:pt>
    <dgm:pt modelId="{29FE6E90-EEB2-4B47-95AA-CDBA5C13ECF8}" type="pres">
      <dgm:prSet presAssocID="{B455CB12-E061-4F88-9554-154A0FBDF077}" presName="nodeFirstNode" presStyleLbl="node1" presStyleIdx="0" presStyleCnt="5">
        <dgm:presLayoutVars>
          <dgm:bulletEnabled val="1"/>
        </dgm:presLayoutVars>
      </dgm:prSet>
      <dgm:spPr/>
    </dgm:pt>
    <dgm:pt modelId="{9077B506-198F-4056-A189-8C2771011814}" type="pres">
      <dgm:prSet presAssocID="{063D8A98-6F6D-45CF-B922-68FC5D47E5F9}" presName="sibTransFirstNode" presStyleLbl="bgShp" presStyleIdx="0" presStyleCnt="1"/>
      <dgm:spPr/>
    </dgm:pt>
    <dgm:pt modelId="{977EBB1D-3AF9-499B-A525-816869A3E4A1}" type="pres">
      <dgm:prSet presAssocID="{56AA9D06-8F5B-42AF-82B6-53291F2D3C43}" presName="nodeFollowingNodes" presStyleLbl="node1" presStyleIdx="1" presStyleCnt="5">
        <dgm:presLayoutVars>
          <dgm:bulletEnabled val="1"/>
        </dgm:presLayoutVars>
      </dgm:prSet>
      <dgm:spPr/>
    </dgm:pt>
    <dgm:pt modelId="{46B083B4-A707-4CDE-9E1D-6FF65812EBEB}" type="pres">
      <dgm:prSet presAssocID="{8257D656-F352-48E3-A940-2F5706E20ECA}" presName="nodeFollowingNodes" presStyleLbl="node1" presStyleIdx="2" presStyleCnt="5">
        <dgm:presLayoutVars>
          <dgm:bulletEnabled val="1"/>
        </dgm:presLayoutVars>
      </dgm:prSet>
      <dgm:spPr/>
    </dgm:pt>
    <dgm:pt modelId="{C9533515-DC47-4AF1-AE90-9CD1B2768234}" type="pres">
      <dgm:prSet presAssocID="{65225768-9A0C-493E-A5D6-4B43CE126F62}" presName="nodeFollowingNodes" presStyleLbl="node1" presStyleIdx="3" presStyleCnt="5">
        <dgm:presLayoutVars>
          <dgm:bulletEnabled val="1"/>
        </dgm:presLayoutVars>
      </dgm:prSet>
      <dgm:spPr/>
    </dgm:pt>
    <dgm:pt modelId="{9EAE0B7B-BF9F-4EE7-88BE-C0F64356D395}" type="pres">
      <dgm:prSet presAssocID="{C92C4A83-7EC8-4B37-82DD-61F3F0503311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21E41821-DE1E-4429-BEC5-4518177E7361}" type="presOf" srcId="{56AA9D06-8F5B-42AF-82B6-53291F2D3C43}" destId="{977EBB1D-3AF9-499B-A525-816869A3E4A1}" srcOrd="0" destOrd="0" presId="urn:microsoft.com/office/officeart/2005/8/layout/cycle3"/>
    <dgm:cxn modelId="{1DCC3523-8472-4579-8A0C-463E323C1B9D}" srcId="{C8B9DE66-2DE9-4292-BFE3-5376158E53BC}" destId="{56AA9D06-8F5B-42AF-82B6-53291F2D3C43}" srcOrd="1" destOrd="0" parTransId="{42E1105B-C941-4A88-9F0A-9A755995D45C}" sibTransId="{DBFF03CE-7F4B-4912-AC26-44471A7274A4}"/>
    <dgm:cxn modelId="{F7E65928-EC7B-40CE-ABF8-27CE07CB665F}" type="presOf" srcId="{65225768-9A0C-493E-A5D6-4B43CE126F62}" destId="{C9533515-DC47-4AF1-AE90-9CD1B2768234}" srcOrd="0" destOrd="0" presId="urn:microsoft.com/office/officeart/2005/8/layout/cycle3"/>
    <dgm:cxn modelId="{6DF3D42B-28C0-4219-97B0-9C821EFD6ACC}" type="presOf" srcId="{063D8A98-6F6D-45CF-B922-68FC5D47E5F9}" destId="{9077B506-198F-4056-A189-8C2771011814}" srcOrd="0" destOrd="0" presId="urn:microsoft.com/office/officeart/2005/8/layout/cycle3"/>
    <dgm:cxn modelId="{DFF6F638-D961-4C94-A89B-5176CC255705}" srcId="{C8B9DE66-2DE9-4292-BFE3-5376158E53BC}" destId="{C92C4A83-7EC8-4B37-82DD-61F3F0503311}" srcOrd="4" destOrd="0" parTransId="{9CEA7257-EE8A-4673-9655-B293A0B6082A}" sibTransId="{67942EDE-A55B-4D5D-9430-742903728131}"/>
    <dgm:cxn modelId="{C019D05D-4A1B-4C8A-BCD5-F7EBE7F7137E}" type="presOf" srcId="{8257D656-F352-48E3-A940-2F5706E20ECA}" destId="{46B083B4-A707-4CDE-9E1D-6FF65812EBEB}" srcOrd="0" destOrd="0" presId="urn:microsoft.com/office/officeart/2005/8/layout/cycle3"/>
    <dgm:cxn modelId="{DEEC746F-04B9-45CA-94BB-662F12701480}" srcId="{C8B9DE66-2DE9-4292-BFE3-5376158E53BC}" destId="{8257D656-F352-48E3-A940-2F5706E20ECA}" srcOrd="2" destOrd="0" parTransId="{98E1DDA0-62EC-45EF-8D0B-226F3FDB0709}" sibTransId="{DE376519-ED98-4E98-AEE6-2F2519168831}"/>
    <dgm:cxn modelId="{17117351-8F16-4081-B37B-111B526DA751}" type="presOf" srcId="{C92C4A83-7EC8-4B37-82DD-61F3F0503311}" destId="{9EAE0B7B-BF9F-4EE7-88BE-C0F64356D395}" srcOrd="0" destOrd="0" presId="urn:microsoft.com/office/officeart/2005/8/layout/cycle3"/>
    <dgm:cxn modelId="{82057997-ECF3-4C5D-ADD0-8A5C768ED181}" srcId="{C8B9DE66-2DE9-4292-BFE3-5376158E53BC}" destId="{B455CB12-E061-4F88-9554-154A0FBDF077}" srcOrd="0" destOrd="0" parTransId="{43410AE7-5441-4397-BF85-2F7C750013A5}" sibTransId="{063D8A98-6F6D-45CF-B922-68FC5D47E5F9}"/>
    <dgm:cxn modelId="{536DD0DC-9382-44FD-98E6-9996E06CE69A}" type="presOf" srcId="{B455CB12-E061-4F88-9554-154A0FBDF077}" destId="{29FE6E90-EEB2-4B47-95AA-CDBA5C13ECF8}" srcOrd="0" destOrd="0" presId="urn:microsoft.com/office/officeart/2005/8/layout/cycle3"/>
    <dgm:cxn modelId="{F91DF0F2-AA92-40E4-A445-A532C370E836}" type="presOf" srcId="{C8B9DE66-2DE9-4292-BFE3-5376158E53BC}" destId="{2E1D0C2B-EBF0-4366-A91D-85481CE797D4}" srcOrd="0" destOrd="0" presId="urn:microsoft.com/office/officeart/2005/8/layout/cycle3"/>
    <dgm:cxn modelId="{474A28F9-3E05-4EA5-9F10-349FD4D8CB33}" srcId="{C8B9DE66-2DE9-4292-BFE3-5376158E53BC}" destId="{65225768-9A0C-493E-A5D6-4B43CE126F62}" srcOrd="3" destOrd="0" parTransId="{6E2E212A-A0A7-475E-9DF9-F08B54BEDA8E}" sibTransId="{3935C725-AE71-4169-BB95-8D52EC49CC11}"/>
    <dgm:cxn modelId="{7873ED5A-A12D-44E9-BD5C-C494C59601DB}" type="presParOf" srcId="{2E1D0C2B-EBF0-4366-A91D-85481CE797D4}" destId="{35DA3CE9-B61D-4CFB-88E7-901943908A9B}" srcOrd="0" destOrd="0" presId="urn:microsoft.com/office/officeart/2005/8/layout/cycle3"/>
    <dgm:cxn modelId="{28C9AACB-1AC6-45A8-A8CF-F289BAEEC825}" type="presParOf" srcId="{35DA3CE9-B61D-4CFB-88E7-901943908A9B}" destId="{29FE6E90-EEB2-4B47-95AA-CDBA5C13ECF8}" srcOrd="0" destOrd="0" presId="urn:microsoft.com/office/officeart/2005/8/layout/cycle3"/>
    <dgm:cxn modelId="{C7C01843-8714-4BF7-8ADF-E10FBD9B7E97}" type="presParOf" srcId="{35DA3CE9-B61D-4CFB-88E7-901943908A9B}" destId="{9077B506-198F-4056-A189-8C2771011814}" srcOrd="1" destOrd="0" presId="urn:microsoft.com/office/officeart/2005/8/layout/cycle3"/>
    <dgm:cxn modelId="{986C6EFA-47B8-4943-899A-F755EAB4DD8F}" type="presParOf" srcId="{35DA3CE9-B61D-4CFB-88E7-901943908A9B}" destId="{977EBB1D-3AF9-499B-A525-816869A3E4A1}" srcOrd="2" destOrd="0" presId="urn:microsoft.com/office/officeart/2005/8/layout/cycle3"/>
    <dgm:cxn modelId="{5D0C87F5-B6AF-4691-9B65-48B88295719B}" type="presParOf" srcId="{35DA3CE9-B61D-4CFB-88E7-901943908A9B}" destId="{46B083B4-A707-4CDE-9E1D-6FF65812EBEB}" srcOrd="3" destOrd="0" presId="urn:microsoft.com/office/officeart/2005/8/layout/cycle3"/>
    <dgm:cxn modelId="{E57C7EB0-5AFB-4A02-92AE-147BEF7983EF}" type="presParOf" srcId="{35DA3CE9-B61D-4CFB-88E7-901943908A9B}" destId="{C9533515-DC47-4AF1-AE90-9CD1B2768234}" srcOrd="4" destOrd="0" presId="urn:microsoft.com/office/officeart/2005/8/layout/cycle3"/>
    <dgm:cxn modelId="{4356617E-4E9C-4335-97FC-CC22B22AC23E}" type="presParOf" srcId="{35DA3CE9-B61D-4CFB-88E7-901943908A9B}" destId="{9EAE0B7B-BF9F-4EE7-88BE-C0F64356D395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91D0F5-C790-49CC-AC60-66C37ECE98D4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FA5539DD-862A-4EEB-B570-32E7445F58B6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Расширение команды: Технический разработчик</a:t>
          </a:r>
        </a:p>
      </dgm:t>
    </dgm:pt>
    <dgm:pt modelId="{192BF59C-9085-42D8-A4EA-4F530BCD4612}" type="parTrans" cxnId="{2527E829-37BF-422A-90D0-0C6EA4CF5530}">
      <dgm:prSet/>
      <dgm:spPr/>
      <dgm:t>
        <a:bodyPr/>
        <a:lstStyle/>
        <a:p>
          <a:endParaRPr lang="ru-RU"/>
        </a:p>
      </dgm:t>
    </dgm:pt>
    <dgm:pt modelId="{B35751A0-3C74-434A-9FB0-D9897B11C61E}" type="sibTrans" cxnId="{2527E829-37BF-422A-90D0-0C6EA4CF5530}">
      <dgm:prSet/>
      <dgm:spPr/>
      <dgm:t>
        <a:bodyPr/>
        <a:lstStyle/>
        <a:p>
          <a:endParaRPr lang="ru-RU"/>
        </a:p>
      </dgm:t>
    </dgm:pt>
    <dgm:pt modelId="{EF697C74-3351-4370-B97A-A3C0A649D708}">
      <dgm:prSet phldrT="[Текст]" custT="1"/>
      <dgm:spPr/>
      <dgm:t>
        <a:bodyPr/>
        <a:lstStyle/>
        <a:p>
          <a:r>
            <a:rPr lang="ru-RU" sz="2500" dirty="0">
              <a:latin typeface="Montserrat" panose="00000500000000000000" pitchFamily="2" charset="-52"/>
            </a:rPr>
            <a:t>Инвестиции: </a:t>
          </a:r>
          <a:br>
            <a:rPr lang="ru-RU" sz="2500" dirty="0">
              <a:latin typeface="Montserrat" panose="00000500000000000000" pitchFamily="2" charset="-52"/>
            </a:rPr>
          </a:br>
          <a:r>
            <a:rPr lang="ru-RU" sz="2500" dirty="0">
              <a:latin typeface="Montserrat" panose="00000500000000000000" pitchFamily="2" charset="-52"/>
            </a:rPr>
            <a:t>5,5 млн. ₽</a:t>
          </a:r>
        </a:p>
        <a:p>
          <a:r>
            <a:rPr lang="ru-RU" sz="1800" dirty="0">
              <a:latin typeface="Montserrat" panose="00000500000000000000" pitchFamily="2" charset="-52"/>
            </a:rPr>
            <a:t>Возврат 7</a:t>
          </a:r>
          <a:r>
            <a:rPr lang="en-US" sz="1800" dirty="0">
              <a:latin typeface="Montserrat" panose="00000500000000000000" pitchFamily="2" charset="-52"/>
            </a:rPr>
            <a:t>,7</a:t>
          </a:r>
          <a:r>
            <a:rPr lang="ru-RU" sz="1800" dirty="0">
              <a:latin typeface="Montserrat" panose="00000500000000000000" pitchFamily="2" charset="-52"/>
            </a:rPr>
            <a:t> млн. ₽ </a:t>
          </a:r>
          <a:r>
            <a:rPr lang="ru-RU" sz="1400" dirty="0">
              <a:latin typeface="Montserrat" panose="00000500000000000000" pitchFamily="2" charset="-52"/>
            </a:rPr>
            <a:t>(в 2025)  </a:t>
          </a:r>
          <a:endParaRPr lang="ru-RU" sz="1800" dirty="0">
            <a:latin typeface="Montserrat" panose="00000500000000000000" pitchFamily="2" charset="-52"/>
          </a:endParaRPr>
        </a:p>
      </dgm:t>
    </dgm:pt>
    <dgm:pt modelId="{20266374-0B38-4074-983A-9E8590A9D637}" type="parTrans" cxnId="{713393B7-34AB-4941-8D6D-B2CAAD65F123}">
      <dgm:prSet/>
      <dgm:spPr/>
      <dgm:t>
        <a:bodyPr/>
        <a:lstStyle/>
        <a:p>
          <a:endParaRPr lang="ru-RU"/>
        </a:p>
      </dgm:t>
    </dgm:pt>
    <dgm:pt modelId="{3A9E28DA-9C64-40CD-A9EC-A59A922DE574}" type="sibTrans" cxnId="{713393B7-34AB-4941-8D6D-B2CAAD65F123}">
      <dgm:prSet/>
      <dgm:spPr/>
      <dgm:t>
        <a:bodyPr/>
        <a:lstStyle/>
        <a:p>
          <a:endParaRPr lang="ru-RU"/>
        </a:p>
      </dgm:t>
    </dgm:pt>
    <dgm:pt modelId="{E175662E-F668-4C0A-BD9F-8E47BF9E6228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Нетворкинг: </a:t>
          </a:r>
          <a:br>
            <a:rPr lang="ru-RU" dirty="0">
              <a:latin typeface="Montserrat" panose="00000500000000000000" pitchFamily="2" charset="-52"/>
            </a:rPr>
          </a:br>
          <a:r>
            <a:rPr lang="ru-RU" dirty="0">
              <a:latin typeface="Montserrat" panose="00000500000000000000" pitchFamily="2" charset="-52"/>
            </a:rPr>
            <a:t>коллаборации и первые клиенты</a:t>
          </a:r>
        </a:p>
      </dgm:t>
    </dgm:pt>
    <dgm:pt modelId="{F1990F83-AB6F-43B9-A0ED-D7C8574ABB64}" type="sibTrans" cxnId="{3D171595-1B86-469B-A214-F054A9AF6EEE}">
      <dgm:prSet/>
      <dgm:spPr/>
      <dgm:t>
        <a:bodyPr/>
        <a:lstStyle/>
        <a:p>
          <a:endParaRPr lang="ru-RU"/>
        </a:p>
      </dgm:t>
    </dgm:pt>
    <dgm:pt modelId="{876465BC-9445-4159-8353-AFBF8E11971B}" type="parTrans" cxnId="{3D171595-1B86-469B-A214-F054A9AF6EEE}">
      <dgm:prSet/>
      <dgm:spPr/>
      <dgm:t>
        <a:bodyPr/>
        <a:lstStyle/>
        <a:p>
          <a:endParaRPr lang="ru-RU"/>
        </a:p>
      </dgm:t>
    </dgm:pt>
    <dgm:pt modelId="{C4BF4BDE-C872-4A37-9C88-E80D8A3D78E0}" type="pres">
      <dgm:prSet presAssocID="{B991D0F5-C790-49CC-AC60-66C37ECE98D4}" presName="linearFlow" presStyleCnt="0">
        <dgm:presLayoutVars>
          <dgm:dir/>
          <dgm:resizeHandles val="exact"/>
        </dgm:presLayoutVars>
      </dgm:prSet>
      <dgm:spPr/>
    </dgm:pt>
    <dgm:pt modelId="{EE925AA8-F018-4C7B-9D90-D302AA97BDFB}" type="pres">
      <dgm:prSet presAssocID="{FA5539DD-862A-4EEB-B570-32E7445F58B6}" presName="composite" presStyleCnt="0"/>
      <dgm:spPr/>
    </dgm:pt>
    <dgm:pt modelId="{6FE69421-B2DF-454D-A2CA-526D73982FE8}" type="pres">
      <dgm:prSet presAssocID="{FA5539DD-862A-4EEB-B570-32E7445F58B6}" presName="imgShp" presStyleLbl="fgImgPlace1" presStyleIdx="0" presStyleCnt="3" custLinFactY="100000" custLinFactNeighborX="697" custLinFactNeighborY="14398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Подключения контур"/>
        </a:ext>
      </dgm:extLst>
    </dgm:pt>
    <dgm:pt modelId="{DFD31419-58BF-474F-82EE-A06099E9119B}" type="pres">
      <dgm:prSet presAssocID="{FA5539DD-862A-4EEB-B570-32E7445F58B6}" presName="txShp" presStyleLbl="node1" presStyleIdx="0" presStyleCnt="3" custLinFactY="100000" custLinFactNeighborX="-6" custLinFactNeighborY="146008">
        <dgm:presLayoutVars>
          <dgm:bulletEnabled val="1"/>
        </dgm:presLayoutVars>
      </dgm:prSet>
      <dgm:spPr/>
    </dgm:pt>
    <dgm:pt modelId="{A08C05D6-8C71-425D-832B-704CEC2210D4}" type="pres">
      <dgm:prSet presAssocID="{B35751A0-3C74-434A-9FB0-D9897B11C61E}" presName="spacing" presStyleCnt="0"/>
      <dgm:spPr/>
    </dgm:pt>
    <dgm:pt modelId="{30E4C9C0-0FF1-463B-BA23-C01DBF5FC8AA}" type="pres">
      <dgm:prSet presAssocID="{EF697C74-3351-4370-B97A-A3C0A649D708}" presName="composite" presStyleCnt="0"/>
      <dgm:spPr/>
    </dgm:pt>
    <dgm:pt modelId="{60C3BD57-1634-4416-B723-0C4A72F0082A}" type="pres">
      <dgm:prSet presAssocID="{EF697C74-3351-4370-B97A-A3C0A649D708}" presName="imgShp" presStyleLbl="fgImgPlac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Успех группы со сплошной заливкой"/>
        </a:ext>
      </dgm:extLst>
    </dgm:pt>
    <dgm:pt modelId="{829F8848-1247-4142-93CF-17009A7F8648}" type="pres">
      <dgm:prSet presAssocID="{EF697C74-3351-4370-B97A-A3C0A649D708}" presName="txShp" presStyleLbl="node1" presStyleIdx="1" presStyleCnt="3">
        <dgm:presLayoutVars>
          <dgm:bulletEnabled val="1"/>
        </dgm:presLayoutVars>
      </dgm:prSet>
      <dgm:spPr/>
    </dgm:pt>
    <dgm:pt modelId="{BE210D5E-2A86-465F-ACFF-03466CB45F6F}" type="pres">
      <dgm:prSet presAssocID="{3A9E28DA-9C64-40CD-A9EC-A59A922DE574}" presName="spacing" presStyleCnt="0"/>
      <dgm:spPr/>
    </dgm:pt>
    <dgm:pt modelId="{A3CD443E-BFA7-420D-8AB6-7A877CF3B190}" type="pres">
      <dgm:prSet presAssocID="{E175662E-F668-4C0A-BD9F-8E47BF9E6228}" presName="composite" presStyleCnt="0"/>
      <dgm:spPr/>
    </dgm:pt>
    <dgm:pt modelId="{51C9DEA7-4ABC-44C2-9ACE-5C717BA12C35}" type="pres">
      <dgm:prSet presAssocID="{E175662E-F668-4C0A-BD9F-8E47BF9E6228}" presName="imgShp" presStyleLbl="fgImgPlace1" presStyleIdx="2" presStyleCnt="3" custLinFactY="-100000" custLinFactNeighborX="-2700" custLinFactNeighborY="-14842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Динамик телефона  контур"/>
        </a:ext>
      </dgm:extLst>
    </dgm:pt>
    <dgm:pt modelId="{1A0DBBBB-71F6-4721-BDA5-1BC190E810BC}" type="pres">
      <dgm:prSet presAssocID="{E175662E-F668-4C0A-BD9F-8E47BF9E6228}" presName="txShp" presStyleLbl="node1" presStyleIdx="2" presStyleCnt="3" custLinFactY="-100000" custLinFactNeighborX="-752" custLinFactNeighborY="-148426">
        <dgm:presLayoutVars>
          <dgm:bulletEnabled val="1"/>
        </dgm:presLayoutVars>
      </dgm:prSet>
      <dgm:spPr/>
    </dgm:pt>
  </dgm:ptLst>
  <dgm:cxnLst>
    <dgm:cxn modelId="{4D72F60B-00C5-4EF9-8D45-6BA801AC9120}" type="presOf" srcId="{B991D0F5-C790-49CC-AC60-66C37ECE98D4}" destId="{C4BF4BDE-C872-4A37-9C88-E80D8A3D78E0}" srcOrd="0" destOrd="0" presId="urn:microsoft.com/office/officeart/2005/8/layout/vList3"/>
    <dgm:cxn modelId="{192E3917-D581-41F3-844C-6A782B0BAE1B}" type="presOf" srcId="{EF697C74-3351-4370-B97A-A3C0A649D708}" destId="{829F8848-1247-4142-93CF-17009A7F8648}" srcOrd="0" destOrd="0" presId="urn:microsoft.com/office/officeart/2005/8/layout/vList3"/>
    <dgm:cxn modelId="{2527E829-37BF-422A-90D0-0C6EA4CF5530}" srcId="{B991D0F5-C790-49CC-AC60-66C37ECE98D4}" destId="{FA5539DD-862A-4EEB-B570-32E7445F58B6}" srcOrd="0" destOrd="0" parTransId="{192BF59C-9085-42D8-A4EA-4F530BCD4612}" sibTransId="{B35751A0-3C74-434A-9FB0-D9897B11C61E}"/>
    <dgm:cxn modelId="{182AD75B-4AFB-417A-9BAF-C2BF6FF7D36B}" type="presOf" srcId="{FA5539DD-862A-4EEB-B570-32E7445F58B6}" destId="{DFD31419-58BF-474F-82EE-A06099E9119B}" srcOrd="0" destOrd="0" presId="urn:microsoft.com/office/officeart/2005/8/layout/vList3"/>
    <dgm:cxn modelId="{3D171595-1B86-469B-A214-F054A9AF6EEE}" srcId="{B991D0F5-C790-49CC-AC60-66C37ECE98D4}" destId="{E175662E-F668-4C0A-BD9F-8E47BF9E6228}" srcOrd="2" destOrd="0" parTransId="{876465BC-9445-4159-8353-AFBF8E11971B}" sibTransId="{F1990F83-AB6F-43B9-A0ED-D7C8574ABB64}"/>
    <dgm:cxn modelId="{B722F09C-49F1-4753-9406-8D182C2BDC41}" type="presOf" srcId="{E175662E-F668-4C0A-BD9F-8E47BF9E6228}" destId="{1A0DBBBB-71F6-4721-BDA5-1BC190E810BC}" srcOrd="0" destOrd="0" presId="urn:microsoft.com/office/officeart/2005/8/layout/vList3"/>
    <dgm:cxn modelId="{713393B7-34AB-4941-8D6D-B2CAAD65F123}" srcId="{B991D0F5-C790-49CC-AC60-66C37ECE98D4}" destId="{EF697C74-3351-4370-B97A-A3C0A649D708}" srcOrd="1" destOrd="0" parTransId="{20266374-0B38-4074-983A-9E8590A9D637}" sibTransId="{3A9E28DA-9C64-40CD-A9EC-A59A922DE574}"/>
    <dgm:cxn modelId="{57D24AC5-F62D-41D9-A902-78847E3ED5E4}" type="presParOf" srcId="{C4BF4BDE-C872-4A37-9C88-E80D8A3D78E0}" destId="{EE925AA8-F018-4C7B-9D90-D302AA97BDFB}" srcOrd="0" destOrd="0" presId="urn:microsoft.com/office/officeart/2005/8/layout/vList3"/>
    <dgm:cxn modelId="{4C3A4D55-92DD-4BDC-88C0-98136D0A1E58}" type="presParOf" srcId="{EE925AA8-F018-4C7B-9D90-D302AA97BDFB}" destId="{6FE69421-B2DF-454D-A2CA-526D73982FE8}" srcOrd="0" destOrd="0" presId="urn:microsoft.com/office/officeart/2005/8/layout/vList3"/>
    <dgm:cxn modelId="{6F6438A1-58E9-4ED9-909F-2E20A9B7B1C4}" type="presParOf" srcId="{EE925AA8-F018-4C7B-9D90-D302AA97BDFB}" destId="{DFD31419-58BF-474F-82EE-A06099E9119B}" srcOrd="1" destOrd="0" presId="urn:microsoft.com/office/officeart/2005/8/layout/vList3"/>
    <dgm:cxn modelId="{BBD4DD4F-17CD-4D0A-92FE-3F4DA161DAA9}" type="presParOf" srcId="{C4BF4BDE-C872-4A37-9C88-E80D8A3D78E0}" destId="{A08C05D6-8C71-425D-832B-704CEC2210D4}" srcOrd="1" destOrd="0" presId="urn:microsoft.com/office/officeart/2005/8/layout/vList3"/>
    <dgm:cxn modelId="{D2E04F18-2E35-4BA5-B1DE-AFB110A3B9CC}" type="presParOf" srcId="{C4BF4BDE-C872-4A37-9C88-E80D8A3D78E0}" destId="{30E4C9C0-0FF1-463B-BA23-C01DBF5FC8AA}" srcOrd="2" destOrd="0" presId="urn:microsoft.com/office/officeart/2005/8/layout/vList3"/>
    <dgm:cxn modelId="{4262B9DE-AC56-4D9A-98A3-E5CCFCD43BAF}" type="presParOf" srcId="{30E4C9C0-0FF1-463B-BA23-C01DBF5FC8AA}" destId="{60C3BD57-1634-4416-B723-0C4A72F0082A}" srcOrd="0" destOrd="0" presId="urn:microsoft.com/office/officeart/2005/8/layout/vList3"/>
    <dgm:cxn modelId="{45A7D157-82B8-41F5-B6A8-2887147E8156}" type="presParOf" srcId="{30E4C9C0-0FF1-463B-BA23-C01DBF5FC8AA}" destId="{829F8848-1247-4142-93CF-17009A7F8648}" srcOrd="1" destOrd="0" presId="urn:microsoft.com/office/officeart/2005/8/layout/vList3"/>
    <dgm:cxn modelId="{F5A2E8F7-B358-4EF3-87AA-E869B90008B1}" type="presParOf" srcId="{C4BF4BDE-C872-4A37-9C88-E80D8A3D78E0}" destId="{BE210D5E-2A86-465F-ACFF-03466CB45F6F}" srcOrd="3" destOrd="0" presId="urn:microsoft.com/office/officeart/2005/8/layout/vList3"/>
    <dgm:cxn modelId="{6549B403-D2BC-4AA1-BBEB-DF25E6D64379}" type="presParOf" srcId="{C4BF4BDE-C872-4A37-9C88-E80D8A3D78E0}" destId="{A3CD443E-BFA7-420D-8AB6-7A877CF3B190}" srcOrd="4" destOrd="0" presId="urn:microsoft.com/office/officeart/2005/8/layout/vList3"/>
    <dgm:cxn modelId="{1474AB5B-6E12-4729-9375-A242FC382054}" type="presParOf" srcId="{A3CD443E-BFA7-420D-8AB6-7A877CF3B190}" destId="{51C9DEA7-4ABC-44C2-9ACE-5C717BA12C35}" srcOrd="0" destOrd="0" presId="urn:microsoft.com/office/officeart/2005/8/layout/vList3"/>
    <dgm:cxn modelId="{0FAFDE0E-3388-4A87-9FDD-2892CCEC8231}" type="presParOf" srcId="{A3CD443E-BFA7-420D-8AB6-7A877CF3B190}" destId="{1A0DBBBB-71F6-4721-BDA5-1BC190E810B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0DA027-390D-40DC-9289-72216179C025}" type="doc">
      <dgm:prSet loTypeId="urn:microsoft.com/office/officeart/2009/3/layout/StepUpProcess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1A69BB-7AD6-43CA-B8DE-86D84B9B26D4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Приложение (</a:t>
          </a:r>
          <a:r>
            <a:rPr lang="en-US" dirty="0">
              <a:latin typeface="Montserrat" panose="00000500000000000000" pitchFamily="2" charset="-52"/>
            </a:rPr>
            <a:t>wellbeing)</a:t>
          </a:r>
          <a:r>
            <a:rPr lang="ru-RU" dirty="0">
              <a:latin typeface="Montserrat" panose="00000500000000000000" pitchFamily="2" charset="-52"/>
            </a:rPr>
            <a:t> + оффлайн тренинги </a:t>
          </a:r>
          <a:r>
            <a:rPr lang="en-US" dirty="0">
              <a:latin typeface="Montserrat" panose="00000500000000000000" pitchFamily="2" charset="-52"/>
            </a:rPr>
            <a:t>B2B</a:t>
          </a:r>
          <a:endParaRPr lang="ru-RU" dirty="0">
            <a:latin typeface="Montserrat" panose="00000500000000000000" pitchFamily="2" charset="-52"/>
          </a:endParaRPr>
        </a:p>
      </dgm:t>
    </dgm:pt>
    <dgm:pt modelId="{85621A46-730E-432C-98C2-D9FE276638A9}" type="parTrans" cxnId="{2EA49EF4-5E14-408B-B80B-A480DFCD3FB9}">
      <dgm:prSet/>
      <dgm:spPr/>
      <dgm:t>
        <a:bodyPr/>
        <a:lstStyle/>
        <a:p>
          <a:endParaRPr lang="ru-RU"/>
        </a:p>
      </dgm:t>
    </dgm:pt>
    <dgm:pt modelId="{5365DFCA-131D-4CE8-A3B3-696B8534D846}" type="sibTrans" cxnId="{2EA49EF4-5E14-408B-B80B-A480DFCD3FB9}">
      <dgm:prSet/>
      <dgm:spPr/>
      <dgm:t>
        <a:bodyPr/>
        <a:lstStyle/>
        <a:p>
          <a:endParaRPr lang="ru-RU"/>
        </a:p>
      </dgm:t>
    </dgm:pt>
    <dgm:pt modelId="{270228C7-8C97-4F63-B823-446FFE15AB67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Развитие конных площадок</a:t>
          </a:r>
        </a:p>
      </dgm:t>
    </dgm:pt>
    <dgm:pt modelId="{B5CB5D28-4BFF-41F5-B50F-67DB8881122C}" type="parTrans" cxnId="{D2C4EA14-C069-446B-AD06-9B41FEE4E381}">
      <dgm:prSet/>
      <dgm:spPr/>
      <dgm:t>
        <a:bodyPr/>
        <a:lstStyle/>
        <a:p>
          <a:endParaRPr lang="ru-RU"/>
        </a:p>
      </dgm:t>
    </dgm:pt>
    <dgm:pt modelId="{5F5C3972-6614-4833-87C3-05F97A1BBDA2}" type="sibTrans" cxnId="{D2C4EA14-C069-446B-AD06-9B41FEE4E381}">
      <dgm:prSet/>
      <dgm:spPr/>
      <dgm:t>
        <a:bodyPr/>
        <a:lstStyle/>
        <a:p>
          <a:endParaRPr lang="ru-RU"/>
        </a:p>
      </dgm:t>
    </dgm:pt>
    <dgm:pt modelId="{85709F14-B431-4A7E-B4D9-BE86F21EA995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Экотуризм</a:t>
          </a:r>
        </a:p>
      </dgm:t>
    </dgm:pt>
    <dgm:pt modelId="{A3E8FB82-7C70-4BAC-A730-C72F422DA23A}" type="parTrans" cxnId="{C8783B6B-F447-4BDA-B485-5C128FFE1567}">
      <dgm:prSet/>
      <dgm:spPr/>
      <dgm:t>
        <a:bodyPr/>
        <a:lstStyle/>
        <a:p>
          <a:endParaRPr lang="ru-RU"/>
        </a:p>
      </dgm:t>
    </dgm:pt>
    <dgm:pt modelId="{264C35D7-8006-480D-813C-6883A97BAFDF}" type="sibTrans" cxnId="{C8783B6B-F447-4BDA-B485-5C128FFE1567}">
      <dgm:prSet/>
      <dgm:spPr/>
      <dgm:t>
        <a:bodyPr/>
        <a:lstStyle/>
        <a:p>
          <a:endParaRPr lang="ru-RU"/>
        </a:p>
      </dgm:t>
    </dgm:pt>
    <dgm:pt modelId="{AB32D75D-559B-4CE0-8246-ABB5C3917F4D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Научная база знаний</a:t>
          </a:r>
        </a:p>
      </dgm:t>
    </dgm:pt>
    <dgm:pt modelId="{D79DA43A-4567-43DC-835E-B7DEA9F32445}" type="parTrans" cxnId="{142CC78E-03C9-42C4-A800-135D653211EB}">
      <dgm:prSet/>
      <dgm:spPr/>
      <dgm:t>
        <a:bodyPr/>
        <a:lstStyle/>
        <a:p>
          <a:endParaRPr lang="ru-RU"/>
        </a:p>
      </dgm:t>
    </dgm:pt>
    <dgm:pt modelId="{FBDC5353-9F2C-4203-9406-C06C40B3F7B7}" type="sibTrans" cxnId="{142CC78E-03C9-42C4-A800-135D653211EB}">
      <dgm:prSet/>
      <dgm:spPr/>
      <dgm:t>
        <a:bodyPr/>
        <a:lstStyle/>
        <a:p>
          <a:endParaRPr lang="ru-RU"/>
        </a:p>
      </dgm:t>
    </dgm:pt>
    <dgm:pt modelId="{B8145D8F-A0AD-4708-AA60-F0FBEF5C1FF4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Туристический поток</a:t>
          </a:r>
        </a:p>
      </dgm:t>
    </dgm:pt>
    <dgm:pt modelId="{8FA0CC41-5B7B-42DE-A111-C1CD0DB5FB7D}" type="parTrans" cxnId="{89BF2BB2-5083-4EE1-894E-42C0D986652B}">
      <dgm:prSet/>
      <dgm:spPr/>
      <dgm:t>
        <a:bodyPr/>
        <a:lstStyle/>
        <a:p>
          <a:endParaRPr lang="ru-RU"/>
        </a:p>
      </dgm:t>
    </dgm:pt>
    <dgm:pt modelId="{9F9D51BD-2AC8-4D8E-BB85-696B8433EF6F}" type="sibTrans" cxnId="{89BF2BB2-5083-4EE1-894E-42C0D986652B}">
      <dgm:prSet/>
      <dgm:spPr/>
      <dgm:t>
        <a:bodyPr/>
        <a:lstStyle/>
        <a:p>
          <a:endParaRPr lang="ru-RU"/>
        </a:p>
      </dgm:t>
    </dgm:pt>
    <dgm:pt modelId="{7F48005D-D6CD-4AAF-AAAC-1BD8332CC766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Национальные парки</a:t>
          </a:r>
        </a:p>
      </dgm:t>
    </dgm:pt>
    <dgm:pt modelId="{724ECF5A-5ED8-4C8C-878A-E2E189F6B56B}" type="parTrans" cxnId="{20F055C1-87D9-4E06-8088-EB623ABD4C19}">
      <dgm:prSet/>
      <dgm:spPr/>
      <dgm:t>
        <a:bodyPr/>
        <a:lstStyle/>
        <a:p>
          <a:endParaRPr lang="ru-RU"/>
        </a:p>
      </dgm:t>
    </dgm:pt>
    <dgm:pt modelId="{63D40BD8-458C-4743-8CEC-6EB160617071}" type="sibTrans" cxnId="{20F055C1-87D9-4E06-8088-EB623ABD4C19}">
      <dgm:prSet/>
      <dgm:spPr/>
      <dgm:t>
        <a:bodyPr/>
        <a:lstStyle/>
        <a:p>
          <a:endParaRPr lang="ru-RU"/>
        </a:p>
      </dgm:t>
    </dgm:pt>
    <dgm:pt modelId="{8D04FC90-2C94-4BA4-AFCA-38832A85D556}">
      <dgm:prSet phldrT="[Текст]"/>
      <dgm:spPr/>
      <dgm:t>
        <a:bodyPr/>
        <a:lstStyle/>
        <a:p>
          <a:r>
            <a:rPr lang="en-US" dirty="0">
              <a:latin typeface="Montserrat" panose="00000500000000000000" pitchFamily="2" charset="-52"/>
            </a:rPr>
            <a:t>Rewilding</a:t>
          </a:r>
          <a:endParaRPr lang="ru-RU" dirty="0">
            <a:latin typeface="Montserrat" panose="00000500000000000000" pitchFamily="2" charset="-52"/>
          </a:endParaRPr>
        </a:p>
      </dgm:t>
    </dgm:pt>
    <dgm:pt modelId="{325326A1-A9F7-476A-BECE-FD330030A806}" type="parTrans" cxnId="{1AF73C16-0EB1-4CB7-9802-FD8A87C70D2C}">
      <dgm:prSet/>
      <dgm:spPr/>
      <dgm:t>
        <a:bodyPr/>
        <a:lstStyle/>
        <a:p>
          <a:endParaRPr lang="ru-RU"/>
        </a:p>
      </dgm:t>
    </dgm:pt>
    <dgm:pt modelId="{70B2661A-205D-4719-8333-6483BD87643E}" type="sibTrans" cxnId="{1AF73C16-0EB1-4CB7-9802-FD8A87C70D2C}">
      <dgm:prSet/>
      <dgm:spPr/>
      <dgm:t>
        <a:bodyPr/>
        <a:lstStyle/>
        <a:p>
          <a:endParaRPr lang="ru-RU"/>
        </a:p>
      </dgm:t>
    </dgm:pt>
    <dgm:pt modelId="{6E480C9E-2C59-4600-B5AC-B0B226153BCA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«Умная» конюшня</a:t>
          </a:r>
        </a:p>
      </dgm:t>
    </dgm:pt>
    <dgm:pt modelId="{0018BCFB-59DA-45AD-AC1B-29073AFA7408}" type="parTrans" cxnId="{6A875490-29C9-4490-994E-153AAE04F0AA}">
      <dgm:prSet/>
      <dgm:spPr/>
      <dgm:t>
        <a:bodyPr/>
        <a:lstStyle/>
        <a:p>
          <a:endParaRPr lang="ru-RU"/>
        </a:p>
      </dgm:t>
    </dgm:pt>
    <dgm:pt modelId="{A9942218-2589-48D1-B0D5-929E66B57780}" type="sibTrans" cxnId="{6A875490-29C9-4490-994E-153AAE04F0AA}">
      <dgm:prSet/>
      <dgm:spPr/>
      <dgm:t>
        <a:bodyPr/>
        <a:lstStyle/>
        <a:p>
          <a:endParaRPr lang="ru-RU"/>
        </a:p>
      </dgm:t>
    </dgm:pt>
    <dgm:pt modelId="{9C07FD50-C701-43AF-AD7A-6A430BE470FB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Международное сообщество</a:t>
          </a:r>
        </a:p>
      </dgm:t>
    </dgm:pt>
    <dgm:pt modelId="{B92868F8-410D-4A68-B24D-1B55D56DD51F}" type="parTrans" cxnId="{D38576E7-8A55-4114-BE6A-0D1AB11BD9FF}">
      <dgm:prSet/>
      <dgm:spPr/>
      <dgm:t>
        <a:bodyPr/>
        <a:lstStyle/>
        <a:p>
          <a:endParaRPr lang="ru-RU"/>
        </a:p>
      </dgm:t>
    </dgm:pt>
    <dgm:pt modelId="{86B16CE0-A4C5-4CD6-BD2D-0D9FA82F8C2E}" type="sibTrans" cxnId="{D38576E7-8A55-4114-BE6A-0D1AB11BD9FF}">
      <dgm:prSet/>
      <dgm:spPr/>
      <dgm:t>
        <a:bodyPr/>
        <a:lstStyle/>
        <a:p>
          <a:endParaRPr lang="ru-RU"/>
        </a:p>
      </dgm:t>
    </dgm:pt>
    <dgm:pt modelId="{A3D0A219-BD0E-416D-9E86-90143A5F455D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Франшиза</a:t>
          </a:r>
        </a:p>
      </dgm:t>
    </dgm:pt>
    <dgm:pt modelId="{933FADC4-4D45-4EB3-B4C3-5B2C768C538B}" type="parTrans" cxnId="{27439155-5743-4AF0-86D8-3985B7AB015D}">
      <dgm:prSet/>
      <dgm:spPr/>
      <dgm:t>
        <a:bodyPr/>
        <a:lstStyle/>
        <a:p>
          <a:endParaRPr lang="ru-RU"/>
        </a:p>
      </dgm:t>
    </dgm:pt>
    <dgm:pt modelId="{B556D55C-9E25-4276-BF5F-18DC63F53F0B}" type="sibTrans" cxnId="{27439155-5743-4AF0-86D8-3985B7AB015D}">
      <dgm:prSet/>
      <dgm:spPr/>
      <dgm:t>
        <a:bodyPr/>
        <a:lstStyle/>
        <a:p>
          <a:endParaRPr lang="ru-RU"/>
        </a:p>
      </dgm:t>
    </dgm:pt>
    <dgm:pt modelId="{72DC24B7-FBD8-4892-9CDE-4E941684041D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Акселерация</a:t>
          </a:r>
        </a:p>
      </dgm:t>
    </dgm:pt>
    <dgm:pt modelId="{1C3B0CDE-4465-42F4-99E1-98ECF61D3D9B}" type="parTrans" cxnId="{D981C307-0C57-4695-87AA-071C623F3303}">
      <dgm:prSet/>
      <dgm:spPr/>
      <dgm:t>
        <a:bodyPr/>
        <a:lstStyle/>
        <a:p>
          <a:endParaRPr lang="ru-RU"/>
        </a:p>
      </dgm:t>
    </dgm:pt>
    <dgm:pt modelId="{AFAF1164-E1F3-43B8-857A-BC98BEF251CD}" type="sibTrans" cxnId="{D981C307-0C57-4695-87AA-071C623F3303}">
      <dgm:prSet/>
      <dgm:spPr/>
      <dgm:t>
        <a:bodyPr/>
        <a:lstStyle/>
        <a:p>
          <a:endParaRPr lang="ru-RU"/>
        </a:p>
      </dgm:t>
    </dgm:pt>
    <dgm:pt modelId="{A56DAE3C-9FE3-488D-BA34-1C346EF5C5C8}">
      <dgm:prSet phldrT="[Текст]"/>
      <dgm:spPr/>
      <dgm:t>
        <a:bodyPr/>
        <a:lstStyle/>
        <a:p>
          <a:r>
            <a:rPr lang="en-US" dirty="0">
              <a:latin typeface="Montserrat" panose="00000500000000000000" pitchFamily="2" charset="-52"/>
            </a:rPr>
            <a:t>B2C</a:t>
          </a:r>
          <a:endParaRPr lang="ru-RU" dirty="0">
            <a:latin typeface="Montserrat" panose="00000500000000000000" pitchFamily="2" charset="-52"/>
          </a:endParaRPr>
        </a:p>
      </dgm:t>
    </dgm:pt>
    <dgm:pt modelId="{77166D53-572E-4525-922F-158DCF97251B}" type="parTrans" cxnId="{D308C302-229C-4B21-A941-A704CEFF43D7}">
      <dgm:prSet/>
      <dgm:spPr/>
      <dgm:t>
        <a:bodyPr/>
        <a:lstStyle/>
        <a:p>
          <a:endParaRPr lang="ru-RU"/>
        </a:p>
      </dgm:t>
    </dgm:pt>
    <dgm:pt modelId="{D1636C5E-16FF-40A1-A3D6-90A94CF398F3}" type="sibTrans" cxnId="{D308C302-229C-4B21-A941-A704CEFF43D7}">
      <dgm:prSet/>
      <dgm:spPr/>
      <dgm:t>
        <a:bodyPr/>
        <a:lstStyle/>
        <a:p>
          <a:endParaRPr lang="ru-RU"/>
        </a:p>
      </dgm:t>
    </dgm:pt>
    <dgm:pt modelId="{89F014C7-DB66-46BA-82FA-AE4ED463EB22}">
      <dgm:prSet phldrT="[Текст]"/>
      <dgm:spPr/>
      <dgm:t>
        <a:bodyPr/>
        <a:lstStyle/>
        <a:p>
          <a:r>
            <a:rPr lang="en-US" dirty="0">
              <a:latin typeface="Montserrat" panose="00000500000000000000" pitchFamily="2" charset="-52"/>
            </a:rPr>
            <a:t>B2G</a:t>
          </a:r>
          <a:r>
            <a:rPr lang="ru-RU" dirty="0">
              <a:latin typeface="Montserrat" panose="00000500000000000000" pitchFamily="2" charset="-52"/>
            </a:rPr>
            <a:t> (реабилитация после горячих точек)</a:t>
          </a:r>
        </a:p>
      </dgm:t>
    </dgm:pt>
    <dgm:pt modelId="{58005A20-3E9B-4340-965D-1AFF3144F934}" type="parTrans" cxnId="{520804A3-8DFC-44DF-B797-022DCD7F871F}">
      <dgm:prSet/>
      <dgm:spPr/>
      <dgm:t>
        <a:bodyPr/>
        <a:lstStyle/>
        <a:p>
          <a:endParaRPr lang="ru-RU"/>
        </a:p>
      </dgm:t>
    </dgm:pt>
    <dgm:pt modelId="{34796F8F-AA3F-4528-99F9-8D22B850DD0F}" type="sibTrans" cxnId="{520804A3-8DFC-44DF-B797-022DCD7F871F}">
      <dgm:prSet/>
      <dgm:spPr/>
      <dgm:t>
        <a:bodyPr/>
        <a:lstStyle/>
        <a:p>
          <a:endParaRPr lang="ru-RU"/>
        </a:p>
      </dgm:t>
    </dgm:pt>
    <dgm:pt modelId="{62BF174A-A820-40AC-9D3D-8520F0E81D81}" type="pres">
      <dgm:prSet presAssocID="{7E0DA027-390D-40DC-9289-72216179C025}" presName="rootnode" presStyleCnt="0">
        <dgm:presLayoutVars>
          <dgm:chMax/>
          <dgm:chPref/>
          <dgm:dir/>
          <dgm:animLvl val="lvl"/>
        </dgm:presLayoutVars>
      </dgm:prSet>
      <dgm:spPr/>
    </dgm:pt>
    <dgm:pt modelId="{C0A7407F-3A73-4E07-9320-3433EB43CA6C}" type="pres">
      <dgm:prSet presAssocID="{031A69BB-7AD6-43CA-B8DE-86D84B9B26D4}" presName="composite" presStyleCnt="0"/>
      <dgm:spPr/>
    </dgm:pt>
    <dgm:pt modelId="{BE1043EB-F8E8-40E6-B52C-90A19E0C0740}" type="pres">
      <dgm:prSet presAssocID="{031A69BB-7AD6-43CA-B8DE-86D84B9B26D4}" presName="LShape" presStyleLbl="alignNode1" presStyleIdx="0" presStyleCnt="7"/>
      <dgm:spPr/>
    </dgm:pt>
    <dgm:pt modelId="{4C196760-5A0B-4816-AB47-B01003C33A93}" type="pres">
      <dgm:prSet presAssocID="{031A69BB-7AD6-43CA-B8DE-86D84B9B26D4}" presName="ParentText" presStyleLbl="revTx" presStyleIdx="0" presStyleCnt="4" custScaleX="104405" custScaleY="162890" custLinFactNeighborX="3886" custLinFactNeighborY="35121">
        <dgm:presLayoutVars>
          <dgm:chMax val="0"/>
          <dgm:chPref val="0"/>
          <dgm:bulletEnabled val="1"/>
        </dgm:presLayoutVars>
      </dgm:prSet>
      <dgm:spPr/>
    </dgm:pt>
    <dgm:pt modelId="{27A58418-89D3-4713-933A-20B57455FD44}" type="pres">
      <dgm:prSet presAssocID="{031A69BB-7AD6-43CA-B8DE-86D84B9B26D4}" presName="Triangle" presStyleLbl="alignNode1" presStyleIdx="1" presStyleCnt="7"/>
      <dgm:spPr/>
    </dgm:pt>
    <dgm:pt modelId="{70DBBCED-3293-4BB2-B4E0-BCCBBC3D9425}" type="pres">
      <dgm:prSet presAssocID="{5365DFCA-131D-4CE8-A3B3-696B8534D846}" presName="sibTrans" presStyleCnt="0"/>
      <dgm:spPr/>
    </dgm:pt>
    <dgm:pt modelId="{2BF3F436-EC85-49F4-8C5F-C9FDAEF936E5}" type="pres">
      <dgm:prSet presAssocID="{5365DFCA-131D-4CE8-A3B3-696B8534D846}" presName="space" presStyleCnt="0"/>
      <dgm:spPr/>
    </dgm:pt>
    <dgm:pt modelId="{A5E6CEB3-4635-4C5D-A27A-C980F4769413}" type="pres">
      <dgm:prSet presAssocID="{270228C7-8C97-4F63-B823-446FFE15AB67}" presName="composite" presStyleCnt="0"/>
      <dgm:spPr/>
    </dgm:pt>
    <dgm:pt modelId="{B6BC4D4F-E1EC-4958-B81E-925F88D7F7DA}" type="pres">
      <dgm:prSet presAssocID="{270228C7-8C97-4F63-B823-446FFE15AB67}" presName="LShape" presStyleLbl="alignNode1" presStyleIdx="2" presStyleCnt="7"/>
      <dgm:spPr/>
    </dgm:pt>
    <dgm:pt modelId="{A7715D80-468D-4D16-A9B2-9A16C3035295}" type="pres">
      <dgm:prSet presAssocID="{270228C7-8C97-4F63-B823-446FFE15AB67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912FF412-2043-445D-A796-FD48C2BE01D0}" type="pres">
      <dgm:prSet presAssocID="{270228C7-8C97-4F63-B823-446FFE15AB67}" presName="Triangle" presStyleLbl="alignNode1" presStyleIdx="3" presStyleCnt="7"/>
      <dgm:spPr/>
    </dgm:pt>
    <dgm:pt modelId="{39A30F88-2A19-4BF3-8110-E7789B6054E7}" type="pres">
      <dgm:prSet presAssocID="{5F5C3972-6614-4833-87C3-05F97A1BBDA2}" presName="sibTrans" presStyleCnt="0"/>
      <dgm:spPr/>
    </dgm:pt>
    <dgm:pt modelId="{264B7CB8-83BE-4811-ADD4-80BFA9B5A523}" type="pres">
      <dgm:prSet presAssocID="{5F5C3972-6614-4833-87C3-05F97A1BBDA2}" presName="space" presStyleCnt="0"/>
      <dgm:spPr/>
    </dgm:pt>
    <dgm:pt modelId="{2A2CF7D9-893A-4BE1-9E12-FB3336794AF5}" type="pres">
      <dgm:prSet presAssocID="{85709F14-B431-4A7E-B4D9-BE86F21EA995}" presName="composite" presStyleCnt="0"/>
      <dgm:spPr/>
    </dgm:pt>
    <dgm:pt modelId="{EFB17D43-9B20-4C84-AE24-FA1ADA65DD63}" type="pres">
      <dgm:prSet presAssocID="{85709F14-B431-4A7E-B4D9-BE86F21EA995}" presName="LShape" presStyleLbl="alignNode1" presStyleIdx="4" presStyleCnt="7"/>
      <dgm:spPr/>
    </dgm:pt>
    <dgm:pt modelId="{09E2155F-5F75-41E7-8BDA-158A038C0694}" type="pres">
      <dgm:prSet presAssocID="{85709F14-B431-4A7E-B4D9-BE86F21EA995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5593C24D-9E22-4E6A-8999-41CC3AE860B6}" type="pres">
      <dgm:prSet presAssocID="{85709F14-B431-4A7E-B4D9-BE86F21EA995}" presName="Triangle" presStyleLbl="alignNode1" presStyleIdx="5" presStyleCnt="7"/>
      <dgm:spPr/>
    </dgm:pt>
    <dgm:pt modelId="{DFF555A1-E985-4B6C-A7E5-57867C452951}" type="pres">
      <dgm:prSet presAssocID="{264C35D7-8006-480D-813C-6883A97BAFDF}" presName="sibTrans" presStyleCnt="0"/>
      <dgm:spPr/>
    </dgm:pt>
    <dgm:pt modelId="{5E3C5D46-695D-4476-8098-22E1700E5A79}" type="pres">
      <dgm:prSet presAssocID="{264C35D7-8006-480D-813C-6883A97BAFDF}" presName="space" presStyleCnt="0"/>
      <dgm:spPr/>
    </dgm:pt>
    <dgm:pt modelId="{6A410AC0-91AC-4226-8A8B-02E7E6E06DBB}" type="pres">
      <dgm:prSet presAssocID="{AB32D75D-559B-4CE0-8246-ABB5C3917F4D}" presName="composite" presStyleCnt="0"/>
      <dgm:spPr/>
    </dgm:pt>
    <dgm:pt modelId="{D76E3306-32D7-4E28-8DC4-AB6A099B0E7D}" type="pres">
      <dgm:prSet presAssocID="{AB32D75D-559B-4CE0-8246-ABB5C3917F4D}" presName="LShape" presStyleLbl="alignNode1" presStyleIdx="6" presStyleCnt="7"/>
      <dgm:spPr/>
    </dgm:pt>
    <dgm:pt modelId="{2EB86F3B-4E12-4B2C-98FB-F204F8F3D09F}" type="pres">
      <dgm:prSet presAssocID="{AB32D75D-559B-4CE0-8246-ABB5C3917F4D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308C302-229C-4B21-A941-A704CEFF43D7}" srcId="{270228C7-8C97-4F63-B823-446FFE15AB67}" destId="{A56DAE3C-9FE3-488D-BA34-1C346EF5C5C8}" srcOrd="2" destOrd="0" parTransId="{77166D53-572E-4525-922F-158DCF97251B}" sibTransId="{D1636C5E-16FF-40A1-A3D6-90A94CF398F3}"/>
    <dgm:cxn modelId="{D981C307-0C57-4695-87AA-071C623F3303}" srcId="{270228C7-8C97-4F63-B823-446FFE15AB67}" destId="{72DC24B7-FBD8-4892-9CDE-4E941684041D}" srcOrd="1" destOrd="0" parTransId="{1C3B0CDE-4465-42F4-99E1-98ECF61D3D9B}" sibTransId="{AFAF1164-E1F3-43B8-857A-BC98BEF251CD}"/>
    <dgm:cxn modelId="{D2C4EA14-C069-446B-AD06-9B41FEE4E381}" srcId="{7E0DA027-390D-40DC-9289-72216179C025}" destId="{270228C7-8C97-4F63-B823-446FFE15AB67}" srcOrd="1" destOrd="0" parTransId="{B5CB5D28-4BFF-41F5-B50F-67DB8881122C}" sibTransId="{5F5C3972-6614-4833-87C3-05F97A1BBDA2}"/>
    <dgm:cxn modelId="{1AF73C16-0EB1-4CB7-9802-FD8A87C70D2C}" srcId="{85709F14-B431-4A7E-B4D9-BE86F21EA995}" destId="{8D04FC90-2C94-4BA4-AFCA-38832A85D556}" srcOrd="2" destOrd="0" parTransId="{325326A1-A9F7-476A-BECE-FD330030A806}" sibTransId="{70B2661A-205D-4719-8333-6483BD87643E}"/>
    <dgm:cxn modelId="{C2A25817-434A-4C94-A8B4-0B723F16ABC6}" type="presOf" srcId="{89F014C7-DB66-46BA-82FA-AE4ED463EB22}" destId="{09E2155F-5F75-41E7-8BDA-158A038C0694}" srcOrd="0" destOrd="4" presId="urn:microsoft.com/office/officeart/2009/3/layout/StepUpProcess"/>
    <dgm:cxn modelId="{35F4862A-61DF-4AC2-8DE7-0765C21DC411}" type="presOf" srcId="{AB32D75D-559B-4CE0-8246-ABB5C3917F4D}" destId="{2EB86F3B-4E12-4B2C-98FB-F204F8F3D09F}" srcOrd="0" destOrd="0" presId="urn:microsoft.com/office/officeart/2009/3/layout/StepUpProcess"/>
    <dgm:cxn modelId="{F6BC7832-126B-4A96-B418-B3ABB5EE999B}" type="presOf" srcId="{85709F14-B431-4A7E-B4D9-BE86F21EA995}" destId="{09E2155F-5F75-41E7-8BDA-158A038C0694}" srcOrd="0" destOrd="0" presId="urn:microsoft.com/office/officeart/2009/3/layout/StepUpProcess"/>
    <dgm:cxn modelId="{89874139-49F4-4FB0-ACD7-69AFCDD297C8}" type="presOf" srcId="{270228C7-8C97-4F63-B823-446FFE15AB67}" destId="{A7715D80-468D-4D16-A9B2-9A16C3035295}" srcOrd="0" destOrd="0" presId="urn:microsoft.com/office/officeart/2009/3/layout/StepUpProcess"/>
    <dgm:cxn modelId="{3448E343-66A0-472E-A29B-7F37AB38C5DC}" type="presOf" srcId="{7E0DA027-390D-40DC-9289-72216179C025}" destId="{62BF174A-A820-40AC-9D3D-8520F0E81D81}" srcOrd="0" destOrd="0" presId="urn:microsoft.com/office/officeart/2009/3/layout/StepUpProcess"/>
    <dgm:cxn modelId="{C8783B6B-F447-4BDA-B485-5C128FFE1567}" srcId="{7E0DA027-390D-40DC-9289-72216179C025}" destId="{85709F14-B431-4A7E-B4D9-BE86F21EA995}" srcOrd="2" destOrd="0" parTransId="{A3E8FB82-7C70-4BAC-A730-C72F422DA23A}" sibTransId="{264C35D7-8006-480D-813C-6883A97BAFDF}"/>
    <dgm:cxn modelId="{27439155-5743-4AF0-86D8-3985B7AB015D}" srcId="{270228C7-8C97-4F63-B823-446FFE15AB67}" destId="{A3D0A219-BD0E-416D-9E86-90143A5F455D}" srcOrd="0" destOrd="0" parTransId="{933FADC4-4D45-4EB3-B4C3-5B2C768C538B}" sibTransId="{B556D55C-9E25-4276-BF5F-18DC63F53F0B}"/>
    <dgm:cxn modelId="{D61E4057-21B0-4E60-94A2-9340E99C8B15}" type="presOf" srcId="{6E480C9E-2C59-4600-B5AC-B0B226153BCA}" destId="{2EB86F3B-4E12-4B2C-98FB-F204F8F3D09F}" srcOrd="0" destOrd="1" presId="urn:microsoft.com/office/officeart/2009/3/layout/StepUpProcess"/>
    <dgm:cxn modelId="{36C9367A-8E03-4C19-B115-9A7CC10DB24A}" type="presOf" srcId="{8D04FC90-2C94-4BA4-AFCA-38832A85D556}" destId="{09E2155F-5F75-41E7-8BDA-158A038C0694}" srcOrd="0" destOrd="3" presId="urn:microsoft.com/office/officeart/2009/3/layout/StepUpProcess"/>
    <dgm:cxn modelId="{142CC78E-03C9-42C4-A800-135D653211EB}" srcId="{7E0DA027-390D-40DC-9289-72216179C025}" destId="{AB32D75D-559B-4CE0-8246-ABB5C3917F4D}" srcOrd="3" destOrd="0" parTransId="{D79DA43A-4567-43DC-835E-B7DEA9F32445}" sibTransId="{FBDC5353-9F2C-4203-9406-C06C40B3F7B7}"/>
    <dgm:cxn modelId="{D2390D90-9561-4B20-90FF-0C9B140FEAF4}" type="presOf" srcId="{72DC24B7-FBD8-4892-9CDE-4E941684041D}" destId="{A7715D80-468D-4D16-A9B2-9A16C3035295}" srcOrd="0" destOrd="2" presId="urn:microsoft.com/office/officeart/2009/3/layout/StepUpProcess"/>
    <dgm:cxn modelId="{6A875490-29C9-4490-994E-153AAE04F0AA}" srcId="{AB32D75D-559B-4CE0-8246-ABB5C3917F4D}" destId="{6E480C9E-2C59-4600-B5AC-B0B226153BCA}" srcOrd="0" destOrd="0" parTransId="{0018BCFB-59DA-45AD-AC1B-29073AFA7408}" sibTransId="{A9942218-2589-48D1-B0D5-929E66B57780}"/>
    <dgm:cxn modelId="{A7710C92-1336-4F3D-94A1-4F5A2A0FAF41}" type="presOf" srcId="{B8145D8F-A0AD-4708-AA60-F0FBEF5C1FF4}" destId="{09E2155F-5F75-41E7-8BDA-158A038C0694}" srcOrd="0" destOrd="1" presId="urn:microsoft.com/office/officeart/2009/3/layout/StepUpProcess"/>
    <dgm:cxn modelId="{520804A3-8DFC-44DF-B797-022DCD7F871F}" srcId="{85709F14-B431-4A7E-B4D9-BE86F21EA995}" destId="{89F014C7-DB66-46BA-82FA-AE4ED463EB22}" srcOrd="3" destOrd="0" parTransId="{58005A20-3E9B-4340-965D-1AFF3144F934}" sibTransId="{34796F8F-AA3F-4528-99F9-8D22B850DD0F}"/>
    <dgm:cxn modelId="{889F2DAA-9D6E-4CA6-A4A1-3BA2642ED137}" type="presOf" srcId="{7F48005D-D6CD-4AAF-AAAC-1BD8332CC766}" destId="{09E2155F-5F75-41E7-8BDA-158A038C0694}" srcOrd="0" destOrd="2" presId="urn:microsoft.com/office/officeart/2009/3/layout/StepUpProcess"/>
    <dgm:cxn modelId="{D70A52AA-3C01-41A5-BE6C-CA58CA1870D1}" type="presOf" srcId="{A56DAE3C-9FE3-488D-BA34-1C346EF5C5C8}" destId="{A7715D80-468D-4D16-A9B2-9A16C3035295}" srcOrd="0" destOrd="3" presId="urn:microsoft.com/office/officeart/2009/3/layout/StepUpProcess"/>
    <dgm:cxn modelId="{89BF2BB2-5083-4EE1-894E-42C0D986652B}" srcId="{85709F14-B431-4A7E-B4D9-BE86F21EA995}" destId="{B8145D8F-A0AD-4708-AA60-F0FBEF5C1FF4}" srcOrd="0" destOrd="0" parTransId="{8FA0CC41-5B7B-42DE-A111-C1CD0DB5FB7D}" sibTransId="{9F9D51BD-2AC8-4D8E-BB85-696B8433EF6F}"/>
    <dgm:cxn modelId="{20F055C1-87D9-4E06-8088-EB623ABD4C19}" srcId="{85709F14-B431-4A7E-B4D9-BE86F21EA995}" destId="{7F48005D-D6CD-4AAF-AAAC-1BD8332CC766}" srcOrd="1" destOrd="0" parTransId="{724ECF5A-5ED8-4C8C-878A-E2E189F6B56B}" sibTransId="{63D40BD8-458C-4743-8CEC-6EB160617071}"/>
    <dgm:cxn modelId="{68E153CC-DDC6-446A-A8D4-DDBFDE08164A}" type="presOf" srcId="{A3D0A219-BD0E-416D-9E86-90143A5F455D}" destId="{A7715D80-468D-4D16-A9B2-9A16C3035295}" srcOrd="0" destOrd="1" presId="urn:microsoft.com/office/officeart/2009/3/layout/StepUpProcess"/>
    <dgm:cxn modelId="{C10E55E0-17CC-4D34-B09A-91EEA88F0F00}" type="presOf" srcId="{031A69BB-7AD6-43CA-B8DE-86D84B9B26D4}" destId="{4C196760-5A0B-4816-AB47-B01003C33A93}" srcOrd="0" destOrd="0" presId="urn:microsoft.com/office/officeart/2009/3/layout/StepUpProcess"/>
    <dgm:cxn modelId="{88ACE8E6-6FA4-4F71-95AB-C90818CA17A7}" type="presOf" srcId="{9C07FD50-C701-43AF-AD7A-6A430BE470FB}" destId="{2EB86F3B-4E12-4B2C-98FB-F204F8F3D09F}" srcOrd="0" destOrd="2" presId="urn:microsoft.com/office/officeart/2009/3/layout/StepUpProcess"/>
    <dgm:cxn modelId="{D38576E7-8A55-4114-BE6A-0D1AB11BD9FF}" srcId="{AB32D75D-559B-4CE0-8246-ABB5C3917F4D}" destId="{9C07FD50-C701-43AF-AD7A-6A430BE470FB}" srcOrd="1" destOrd="0" parTransId="{B92868F8-410D-4A68-B24D-1B55D56DD51F}" sibTransId="{86B16CE0-A4C5-4CD6-BD2D-0D9FA82F8C2E}"/>
    <dgm:cxn modelId="{2EA49EF4-5E14-408B-B80B-A480DFCD3FB9}" srcId="{7E0DA027-390D-40DC-9289-72216179C025}" destId="{031A69BB-7AD6-43CA-B8DE-86D84B9B26D4}" srcOrd="0" destOrd="0" parTransId="{85621A46-730E-432C-98C2-D9FE276638A9}" sibTransId="{5365DFCA-131D-4CE8-A3B3-696B8534D846}"/>
    <dgm:cxn modelId="{7ACDC6E2-5140-4A28-A069-D5373E250AF8}" type="presParOf" srcId="{62BF174A-A820-40AC-9D3D-8520F0E81D81}" destId="{C0A7407F-3A73-4E07-9320-3433EB43CA6C}" srcOrd="0" destOrd="0" presId="urn:microsoft.com/office/officeart/2009/3/layout/StepUpProcess"/>
    <dgm:cxn modelId="{53D2AB1A-3A9A-4D18-834E-E682D9362FFE}" type="presParOf" srcId="{C0A7407F-3A73-4E07-9320-3433EB43CA6C}" destId="{BE1043EB-F8E8-40E6-B52C-90A19E0C0740}" srcOrd="0" destOrd="0" presId="urn:microsoft.com/office/officeart/2009/3/layout/StepUpProcess"/>
    <dgm:cxn modelId="{59D64FD4-1A9F-4B4C-9804-10144479070B}" type="presParOf" srcId="{C0A7407F-3A73-4E07-9320-3433EB43CA6C}" destId="{4C196760-5A0B-4816-AB47-B01003C33A93}" srcOrd="1" destOrd="0" presId="urn:microsoft.com/office/officeart/2009/3/layout/StepUpProcess"/>
    <dgm:cxn modelId="{F46966CD-F125-4054-AA4C-E820ECF1659B}" type="presParOf" srcId="{C0A7407F-3A73-4E07-9320-3433EB43CA6C}" destId="{27A58418-89D3-4713-933A-20B57455FD44}" srcOrd="2" destOrd="0" presId="urn:microsoft.com/office/officeart/2009/3/layout/StepUpProcess"/>
    <dgm:cxn modelId="{13FFE536-C47D-4E38-A969-4D76CFE84FEB}" type="presParOf" srcId="{62BF174A-A820-40AC-9D3D-8520F0E81D81}" destId="{70DBBCED-3293-4BB2-B4E0-BCCBBC3D9425}" srcOrd="1" destOrd="0" presId="urn:microsoft.com/office/officeart/2009/3/layout/StepUpProcess"/>
    <dgm:cxn modelId="{700D9DC1-6CB9-4B0C-A796-04EB9B3B48E1}" type="presParOf" srcId="{70DBBCED-3293-4BB2-B4E0-BCCBBC3D9425}" destId="{2BF3F436-EC85-49F4-8C5F-C9FDAEF936E5}" srcOrd="0" destOrd="0" presId="urn:microsoft.com/office/officeart/2009/3/layout/StepUpProcess"/>
    <dgm:cxn modelId="{1E70F52E-D2DE-4E38-8E0A-AE202627DDC9}" type="presParOf" srcId="{62BF174A-A820-40AC-9D3D-8520F0E81D81}" destId="{A5E6CEB3-4635-4C5D-A27A-C980F4769413}" srcOrd="2" destOrd="0" presId="urn:microsoft.com/office/officeart/2009/3/layout/StepUpProcess"/>
    <dgm:cxn modelId="{71169D6F-F46F-47A1-A16B-4ACF7A8BF1A3}" type="presParOf" srcId="{A5E6CEB3-4635-4C5D-A27A-C980F4769413}" destId="{B6BC4D4F-E1EC-4958-B81E-925F88D7F7DA}" srcOrd="0" destOrd="0" presId="urn:microsoft.com/office/officeart/2009/3/layout/StepUpProcess"/>
    <dgm:cxn modelId="{8C475873-E6A1-49D8-9930-B0B4446048B9}" type="presParOf" srcId="{A5E6CEB3-4635-4C5D-A27A-C980F4769413}" destId="{A7715D80-468D-4D16-A9B2-9A16C3035295}" srcOrd="1" destOrd="0" presId="urn:microsoft.com/office/officeart/2009/3/layout/StepUpProcess"/>
    <dgm:cxn modelId="{7CAE422A-948B-4F6C-ADA6-52FF6202568C}" type="presParOf" srcId="{A5E6CEB3-4635-4C5D-A27A-C980F4769413}" destId="{912FF412-2043-445D-A796-FD48C2BE01D0}" srcOrd="2" destOrd="0" presId="urn:microsoft.com/office/officeart/2009/3/layout/StepUpProcess"/>
    <dgm:cxn modelId="{820B52A2-D35A-4F44-915A-645ED02C6BAE}" type="presParOf" srcId="{62BF174A-A820-40AC-9D3D-8520F0E81D81}" destId="{39A30F88-2A19-4BF3-8110-E7789B6054E7}" srcOrd="3" destOrd="0" presId="urn:microsoft.com/office/officeart/2009/3/layout/StepUpProcess"/>
    <dgm:cxn modelId="{DC6A4986-D2A7-4D65-9CD0-939017DE453A}" type="presParOf" srcId="{39A30F88-2A19-4BF3-8110-E7789B6054E7}" destId="{264B7CB8-83BE-4811-ADD4-80BFA9B5A523}" srcOrd="0" destOrd="0" presId="urn:microsoft.com/office/officeart/2009/3/layout/StepUpProcess"/>
    <dgm:cxn modelId="{21FDC626-DA84-41BC-86F8-220A0EA3620B}" type="presParOf" srcId="{62BF174A-A820-40AC-9D3D-8520F0E81D81}" destId="{2A2CF7D9-893A-4BE1-9E12-FB3336794AF5}" srcOrd="4" destOrd="0" presId="urn:microsoft.com/office/officeart/2009/3/layout/StepUpProcess"/>
    <dgm:cxn modelId="{29856DA8-EC31-4D2B-B4D6-38EAB6B2CCF6}" type="presParOf" srcId="{2A2CF7D9-893A-4BE1-9E12-FB3336794AF5}" destId="{EFB17D43-9B20-4C84-AE24-FA1ADA65DD63}" srcOrd="0" destOrd="0" presId="urn:microsoft.com/office/officeart/2009/3/layout/StepUpProcess"/>
    <dgm:cxn modelId="{4C9465DD-1F73-47C3-A94D-EA30D66183DB}" type="presParOf" srcId="{2A2CF7D9-893A-4BE1-9E12-FB3336794AF5}" destId="{09E2155F-5F75-41E7-8BDA-158A038C0694}" srcOrd="1" destOrd="0" presId="urn:microsoft.com/office/officeart/2009/3/layout/StepUpProcess"/>
    <dgm:cxn modelId="{90D213CD-B638-43D8-A88C-1B2F4AC3E6B2}" type="presParOf" srcId="{2A2CF7D9-893A-4BE1-9E12-FB3336794AF5}" destId="{5593C24D-9E22-4E6A-8999-41CC3AE860B6}" srcOrd="2" destOrd="0" presId="urn:microsoft.com/office/officeart/2009/3/layout/StepUpProcess"/>
    <dgm:cxn modelId="{48E08C57-E14E-49E7-96A1-120606843742}" type="presParOf" srcId="{62BF174A-A820-40AC-9D3D-8520F0E81D81}" destId="{DFF555A1-E985-4B6C-A7E5-57867C452951}" srcOrd="5" destOrd="0" presId="urn:microsoft.com/office/officeart/2009/3/layout/StepUpProcess"/>
    <dgm:cxn modelId="{E2348D28-6B44-48A6-9BF1-1C92A0087643}" type="presParOf" srcId="{DFF555A1-E985-4B6C-A7E5-57867C452951}" destId="{5E3C5D46-695D-4476-8098-22E1700E5A79}" srcOrd="0" destOrd="0" presId="urn:microsoft.com/office/officeart/2009/3/layout/StepUpProcess"/>
    <dgm:cxn modelId="{065CD18F-D984-445D-8798-968A5C4C1394}" type="presParOf" srcId="{62BF174A-A820-40AC-9D3D-8520F0E81D81}" destId="{6A410AC0-91AC-4226-8A8B-02E7E6E06DBB}" srcOrd="6" destOrd="0" presId="urn:microsoft.com/office/officeart/2009/3/layout/StepUpProcess"/>
    <dgm:cxn modelId="{2571B893-FF02-456E-BCBE-65E64799A03E}" type="presParOf" srcId="{6A410AC0-91AC-4226-8A8B-02E7E6E06DBB}" destId="{D76E3306-32D7-4E28-8DC4-AB6A099B0E7D}" srcOrd="0" destOrd="0" presId="urn:microsoft.com/office/officeart/2009/3/layout/StepUpProcess"/>
    <dgm:cxn modelId="{97FBF0C1-D2AC-4AE4-B30C-F022DF6F67FF}" type="presParOf" srcId="{6A410AC0-91AC-4226-8A8B-02E7E6E06DBB}" destId="{2EB86F3B-4E12-4B2C-98FB-F204F8F3D09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CACFCB6-D6A3-492E-A360-7F6E44BFC355}" type="doc">
      <dgm:prSet loTypeId="urn:microsoft.com/office/officeart/2005/8/layout/cycle1" loCatId="cycle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296AA666-8FFB-4DD5-98D0-F30D7B439884}">
      <dgm:prSet phldrT="[Текст]"/>
      <dgm:spPr/>
      <dgm:t>
        <a:bodyPr/>
        <a:lstStyle/>
        <a:p>
          <a:r>
            <a:rPr lang="ru-RU" dirty="0"/>
            <a:t>Счастливые люди</a:t>
          </a:r>
        </a:p>
      </dgm:t>
    </dgm:pt>
    <dgm:pt modelId="{CB58BA1A-6E49-4F0F-8BDB-085F32FE0813}" type="parTrans" cxnId="{318C33F9-4CE8-46C8-9236-E763D78481DD}">
      <dgm:prSet/>
      <dgm:spPr/>
      <dgm:t>
        <a:bodyPr/>
        <a:lstStyle/>
        <a:p>
          <a:endParaRPr lang="ru-RU"/>
        </a:p>
      </dgm:t>
    </dgm:pt>
    <dgm:pt modelId="{39DF0E42-6778-4E6C-972A-7901090B2130}" type="sibTrans" cxnId="{318C33F9-4CE8-46C8-9236-E763D78481DD}">
      <dgm:prSet/>
      <dgm:spPr/>
      <dgm:t>
        <a:bodyPr/>
        <a:lstStyle/>
        <a:p>
          <a:endParaRPr lang="ru-RU"/>
        </a:p>
      </dgm:t>
    </dgm:pt>
    <dgm:pt modelId="{6203104A-6EA0-4569-B8A5-377EC214CDF8}">
      <dgm:prSet phldrT="[Текст]"/>
      <dgm:spPr/>
      <dgm:t>
        <a:bodyPr/>
        <a:lstStyle/>
        <a:p>
          <a:r>
            <a:rPr lang="ru-RU" dirty="0"/>
            <a:t>Счастливые лошади</a:t>
          </a:r>
        </a:p>
      </dgm:t>
    </dgm:pt>
    <dgm:pt modelId="{C5135C78-70FA-495A-8EB8-73B4A9503CDB}" type="parTrans" cxnId="{8C4BD12B-2753-401D-945D-B7A426C27008}">
      <dgm:prSet/>
      <dgm:spPr/>
      <dgm:t>
        <a:bodyPr/>
        <a:lstStyle/>
        <a:p>
          <a:endParaRPr lang="ru-RU"/>
        </a:p>
      </dgm:t>
    </dgm:pt>
    <dgm:pt modelId="{62DC481C-43C9-4B92-AB1A-3913E66138B4}" type="sibTrans" cxnId="{8C4BD12B-2753-401D-945D-B7A426C27008}">
      <dgm:prSet/>
      <dgm:spPr/>
      <dgm:t>
        <a:bodyPr/>
        <a:lstStyle/>
        <a:p>
          <a:endParaRPr lang="ru-RU"/>
        </a:p>
      </dgm:t>
    </dgm:pt>
    <dgm:pt modelId="{D14B8354-E42B-4110-A2F6-D57D6CA982D3}" type="pres">
      <dgm:prSet presAssocID="{CCACFCB6-D6A3-492E-A360-7F6E44BFC355}" presName="cycle" presStyleCnt="0">
        <dgm:presLayoutVars>
          <dgm:dir/>
          <dgm:resizeHandles val="exact"/>
        </dgm:presLayoutVars>
      </dgm:prSet>
      <dgm:spPr/>
    </dgm:pt>
    <dgm:pt modelId="{47046610-982A-4B2B-A17B-B7E428355ADB}" type="pres">
      <dgm:prSet presAssocID="{296AA666-8FFB-4DD5-98D0-F30D7B439884}" presName="dummy" presStyleCnt="0"/>
      <dgm:spPr/>
    </dgm:pt>
    <dgm:pt modelId="{1E6460D5-9B1A-4BF1-B0A0-F3DAD3B000BD}" type="pres">
      <dgm:prSet presAssocID="{296AA666-8FFB-4DD5-98D0-F30D7B439884}" presName="node" presStyleLbl="revTx" presStyleIdx="0" presStyleCnt="2">
        <dgm:presLayoutVars>
          <dgm:bulletEnabled val="1"/>
        </dgm:presLayoutVars>
      </dgm:prSet>
      <dgm:spPr/>
    </dgm:pt>
    <dgm:pt modelId="{7E7C5FE9-AD2A-4E8D-A7E6-3BEC6EA899E9}" type="pres">
      <dgm:prSet presAssocID="{39DF0E42-6778-4E6C-972A-7901090B2130}" presName="sibTrans" presStyleLbl="node1" presStyleIdx="0" presStyleCnt="2"/>
      <dgm:spPr/>
    </dgm:pt>
    <dgm:pt modelId="{74C8DD07-C92F-42A8-AA6B-5B02EC12296B}" type="pres">
      <dgm:prSet presAssocID="{6203104A-6EA0-4569-B8A5-377EC214CDF8}" presName="dummy" presStyleCnt="0"/>
      <dgm:spPr/>
    </dgm:pt>
    <dgm:pt modelId="{C1F79D41-C3AC-4FB1-9032-3FFB1AF6D1CB}" type="pres">
      <dgm:prSet presAssocID="{6203104A-6EA0-4569-B8A5-377EC214CDF8}" presName="node" presStyleLbl="revTx" presStyleIdx="1" presStyleCnt="2">
        <dgm:presLayoutVars>
          <dgm:bulletEnabled val="1"/>
        </dgm:presLayoutVars>
      </dgm:prSet>
      <dgm:spPr/>
    </dgm:pt>
    <dgm:pt modelId="{B053AEBB-08D6-4767-A61C-06CCC5085AF6}" type="pres">
      <dgm:prSet presAssocID="{62DC481C-43C9-4B92-AB1A-3913E66138B4}" presName="sibTrans" presStyleLbl="node1" presStyleIdx="1" presStyleCnt="2"/>
      <dgm:spPr/>
    </dgm:pt>
  </dgm:ptLst>
  <dgm:cxnLst>
    <dgm:cxn modelId="{9A4EEF0C-33B3-46A6-8AF1-AAA596F8EAA0}" type="presOf" srcId="{296AA666-8FFB-4DD5-98D0-F30D7B439884}" destId="{1E6460D5-9B1A-4BF1-B0A0-F3DAD3B000BD}" srcOrd="0" destOrd="0" presId="urn:microsoft.com/office/officeart/2005/8/layout/cycle1"/>
    <dgm:cxn modelId="{FC0BAF18-2084-46FE-9999-0BCD4BA108CF}" type="presOf" srcId="{6203104A-6EA0-4569-B8A5-377EC214CDF8}" destId="{C1F79D41-C3AC-4FB1-9032-3FFB1AF6D1CB}" srcOrd="0" destOrd="0" presId="urn:microsoft.com/office/officeart/2005/8/layout/cycle1"/>
    <dgm:cxn modelId="{8C4BD12B-2753-401D-945D-B7A426C27008}" srcId="{CCACFCB6-D6A3-492E-A360-7F6E44BFC355}" destId="{6203104A-6EA0-4569-B8A5-377EC214CDF8}" srcOrd="1" destOrd="0" parTransId="{C5135C78-70FA-495A-8EB8-73B4A9503CDB}" sibTransId="{62DC481C-43C9-4B92-AB1A-3913E66138B4}"/>
    <dgm:cxn modelId="{BF81003C-C934-4AB8-827E-5B8D71BD02AD}" type="presOf" srcId="{39DF0E42-6778-4E6C-972A-7901090B2130}" destId="{7E7C5FE9-AD2A-4E8D-A7E6-3BEC6EA899E9}" srcOrd="0" destOrd="0" presId="urn:microsoft.com/office/officeart/2005/8/layout/cycle1"/>
    <dgm:cxn modelId="{CA308297-C52B-445B-97C9-09D36EC085C1}" type="presOf" srcId="{CCACFCB6-D6A3-492E-A360-7F6E44BFC355}" destId="{D14B8354-E42B-4110-A2F6-D57D6CA982D3}" srcOrd="0" destOrd="0" presId="urn:microsoft.com/office/officeart/2005/8/layout/cycle1"/>
    <dgm:cxn modelId="{02B6EAE0-5EC0-4697-A0AC-93BCA7F2DBEF}" type="presOf" srcId="{62DC481C-43C9-4B92-AB1A-3913E66138B4}" destId="{B053AEBB-08D6-4767-A61C-06CCC5085AF6}" srcOrd="0" destOrd="0" presId="urn:microsoft.com/office/officeart/2005/8/layout/cycle1"/>
    <dgm:cxn modelId="{318C33F9-4CE8-46C8-9236-E763D78481DD}" srcId="{CCACFCB6-D6A3-492E-A360-7F6E44BFC355}" destId="{296AA666-8FFB-4DD5-98D0-F30D7B439884}" srcOrd="0" destOrd="0" parTransId="{CB58BA1A-6E49-4F0F-8BDB-085F32FE0813}" sibTransId="{39DF0E42-6778-4E6C-972A-7901090B2130}"/>
    <dgm:cxn modelId="{B4B8FACA-5DA7-4DCB-BA79-F41494CBDD47}" type="presParOf" srcId="{D14B8354-E42B-4110-A2F6-D57D6CA982D3}" destId="{47046610-982A-4B2B-A17B-B7E428355ADB}" srcOrd="0" destOrd="0" presId="urn:microsoft.com/office/officeart/2005/8/layout/cycle1"/>
    <dgm:cxn modelId="{700CAC59-72D4-4DF6-8D87-01DB398C907A}" type="presParOf" srcId="{D14B8354-E42B-4110-A2F6-D57D6CA982D3}" destId="{1E6460D5-9B1A-4BF1-B0A0-F3DAD3B000BD}" srcOrd="1" destOrd="0" presId="urn:microsoft.com/office/officeart/2005/8/layout/cycle1"/>
    <dgm:cxn modelId="{DC3DA24E-EFB4-42C0-9A81-2C952B70136F}" type="presParOf" srcId="{D14B8354-E42B-4110-A2F6-D57D6CA982D3}" destId="{7E7C5FE9-AD2A-4E8D-A7E6-3BEC6EA899E9}" srcOrd="2" destOrd="0" presId="urn:microsoft.com/office/officeart/2005/8/layout/cycle1"/>
    <dgm:cxn modelId="{B6C76E2E-D72E-41F4-B0D2-9C3D2874E74D}" type="presParOf" srcId="{D14B8354-E42B-4110-A2F6-D57D6CA982D3}" destId="{74C8DD07-C92F-42A8-AA6B-5B02EC12296B}" srcOrd="3" destOrd="0" presId="urn:microsoft.com/office/officeart/2005/8/layout/cycle1"/>
    <dgm:cxn modelId="{1E95C8D9-F38C-46DB-8EA4-7FD90A121BC4}" type="presParOf" srcId="{D14B8354-E42B-4110-A2F6-D57D6CA982D3}" destId="{C1F79D41-C3AC-4FB1-9032-3FFB1AF6D1CB}" srcOrd="4" destOrd="0" presId="urn:microsoft.com/office/officeart/2005/8/layout/cycle1"/>
    <dgm:cxn modelId="{387B9BAD-8BC4-4A8C-A884-4C0F0BF58355}" type="presParOf" srcId="{D14B8354-E42B-4110-A2F6-D57D6CA982D3}" destId="{B053AEBB-08D6-4767-A61C-06CCC5085AF6}" srcOrd="5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E4B5D23-9275-42A9-A9E4-CC7F2DBF6638}" type="doc">
      <dgm:prSet loTypeId="urn:microsoft.com/office/officeart/2005/8/layout/cycle1" loCatId="cycle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671644F1-5EF0-4C8A-B25D-7C5287636C29}">
      <dgm:prSet phldrT="[Текст]"/>
      <dgm:spPr/>
      <dgm:t>
        <a:bodyPr/>
        <a:lstStyle/>
        <a:p>
          <a:r>
            <a:rPr lang="ru-RU" dirty="0"/>
            <a:t>Бирюзовый бизнес</a:t>
          </a:r>
        </a:p>
      </dgm:t>
    </dgm:pt>
    <dgm:pt modelId="{886889DC-522A-436C-B185-BB119A31F3F7}" type="parTrans" cxnId="{D7AF2ADD-D3F4-43D9-9C59-D3557F79E536}">
      <dgm:prSet/>
      <dgm:spPr/>
      <dgm:t>
        <a:bodyPr/>
        <a:lstStyle/>
        <a:p>
          <a:endParaRPr lang="ru-RU"/>
        </a:p>
      </dgm:t>
    </dgm:pt>
    <dgm:pt modelId="{64F1CD6D-8EF6-46A9-86AE-5B4CC2B54841}" type="sibTrans" cxnId="{D7AF2ADD-D3F4-43D9-9C59-D3557F79E536}">
      <dgm:prSet/>
      <dgm:spPr/>
      <dgm:t>
        <a:bodyPr/>
        <a:lstStyle/>
        <a:p>
          <a:endParaRPr lang="ru-RU"/>
        </a:p>
      </dgm:t>
    </dgm:pt>
    <dgm:pt modelId="{9E7DE0DE-AEF7-4C27-994D-D15277BA8D72}">
      <dgm:prSet phldrT="[Текст]"/>
      <dgm:spPr/>
      <dgm:t>
        <a:bodyPr/>
        <a:lstStyle/>
        <a:p>
          <a:r>
            <a:rPr lang="ru-RU" dirty="0"/>
            <a:t>Рост благосостояния населения</a:t>
          </a:r>
        </a:p>
      </dgm:t>
    </dgm:pt>
    <dgm:pt modelId="{69689268-D516-4F2D-90A4-32BC3464C14B}" type="parTrans" cxnId="{8CC0EF1C-80E7-44DB-B7BE-8A40DECE46F2}">
      <dgm:prSet/>
      <dgm:spPr/>
      <dgm:t>
        <a:bodyPr/>
        <a:lstStyle/>
        <a:p>
          <a:endParaRPr lang="ru-RU"/>
        </a:p>
      </dgm:t>
    </dgm:pt>
    <dgm:pt modelId="{31533DA2-71E8-4DFA-8918-EE17535CC852}" type="sibTrans" cxnId="{8CC0EF1C-80E7-44DB-B7BE-8A40DECE46F2}">
      <dgm:prSet/>
      <dgm:spPr/>
      <dgm:t>
        <a:bodyPr/>
        <a:lstStyle/>
        <a:p>
          <a:endParaRPr lang="ru-RU"/>
        </a:p>
      </dgm:t>
    </dgm:pt>
    <dgm:pt modelId="{94E34F0D-0D16-4091-B4A2-4348F09992BA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F7836E10-C9BD-40C9-B32E-C198555E1CA0}" type="parTrans" cxnId="{7B509E06-0CDA-4089-86B2-B2470539EE75}">
      <dgm:prSet/>
      <dgm:spPr/>
      <dgm:t>
        <a:bodyPr/>
        <a:lstStyle/>
        <a:p>
          <a:endParaRPr lang="ru-RU"/>
        </a:p>
      </dgm:t>
    </dgm:pt>
    <dgm:pt modelId="{FF3CD0FF-406C-4223-874D-AC3C94D6928E}" type="sibTrans" cxnId="{7B509E06-0CDA-4089-86B2-B2470539EE75}">
      <dgm:prSet/>
      <dgm:spPr/>
      <dgm:t>
        <a:bodyPr/>
        <a:lstStyle/>
        <a:p>
          <a:endParaRPr lang="ru-RU"/>
        </a:p>
      </dgm:t>
    </dgm:pt>
    <dgm:pt modelId="{6FF2AD9E-2C1F-477D-8F70-4E36AEFA7996}" type="pres">
      <dgm:prSet presAssocID="{7E4B5D23-9275-42A9-A9E4-CC7F2DBF6638}" presName="cycle" presStyleCnt="0">
        <dgm:presLayoutVars>
          <dgm:dir/>
          <dgm:resizeHandles val="exact"/>
        </dgm:presLayoutVars>
      </dgm:prSet>
      <dgm:spPr/>
    </dgm:pt>
    <dgm:pt modelId="{EC0C4F59-5E7F-444F-AFCE-6D910BE03A47}" type="pres">
      <dgm:prSet presAssocID="{671644F1-5EF0-4C8A-B25D-7C5287636C29}" presName="dummy" presStyleCnt="0"/>
      <dgm:spPr/>
    </dgm:pt>
    <dgm:pt modelId="{ADD50C38-A1A8-4636-B813-0EF683F06F49}" type="pres">
      <dgm:prSet presAssocID="{671644F1-5EF0-4C8A-B25D-7C5287636C29}" presName="node" presStyleLbl="revTx" presStyleIdx="0" presStyleCnt="3">
        <dgm:presLayoutVars>
          <dgm:bulletEnabled val="1"/>
        </dgm:presLayoutVars>
      </dgm:prSet>
      <dgm:spPr/>
    </dgm:pt>
    <dgm:pt modelId="{D3DF5284-2897-49DA-B996-0B682489F60C}" type="pres">
      <dgm:prSet presAssocID="{64F1CD6D-8EF6-46A9-86AE-5B4CC2B54841}" presName="sibTrans" presStyleLbl="node1" presStyleIdx="0" presStyleCnt="3"/>
      <dgm:spPr/>
    </dgm:pt>
    <dgm:pt modelId="{EDE95938-AB0E-4480-890B-0B0955D8518A}" type="pres">
      <dgm:prSet presAssocID="{9E7DE0DE-AEF7-4C27-994D-D15277BA8D72}" presName="dummy" presStyleCnt="0"/>
      <dgm:spPr/>
    </dgm:pt>
    <dgm:pt modelId="{25FF7A58-C3F4-4A65-A729-C85653682447}" type="pres">
      <dgm:prSet presAssocID="{9E7DE0DE-AEF7-4C27-994D-D15277BA8D72}" presName="node" presStyleLbl="revTx" presStyleIdx="1" presStyleCnt="3">
        <dgm:presLayoutVars>
          <dgm:bulletEnabled val="1"/>
        </dgm:presLayoutVars>
      </dgm:prSet>
      <dgm:spPr/>
    </dgm:pt>
    <dgm:pt modelId="{1D5FA4FF-C641-470C-9995-4E63738A20C4}" type="pres">
      <dgm:prSet presAssocID="{31533DA2-71E8-4DFA-8918-EE17535CC852}" presName="sibTrans" presStyleLbl="node1" presStyleIdx="1" presStyleCnt="3"/>
      <dgm:spPr/>
    </dgm:pt>
    <dgm:pt modelId="{3ED69778-4D6D-4D25-9741-01B144AC84A5}" type="pres">
      <dgm:prSet presAssocID="{94E34F0D-0D16-4091-B4A2-4348F09992BA}" presName="dummy" presStyleCnt="0"/>
      <dgm:spPr/>
    </dgm:pt>
    <dgm:pt modelId="{40704DC7-5AC3-4B4D-8E9C-7B9F7FC5AA2D}" type="pres">
      <dgm:prSet presAssocID="{94E34F0D-0D16-4091-B4A2-4348F09992BA}" presName="node" presStyleLbl="revTx" presStyleIdx="2" presStyleCnt="3">
        <dgm:presLayoutVars>
          <dgm:bulletEnabled val="1"/>
        </dgm:presLayoutVars>
      </dgm:prSet>
      <dgm:spPr/>
    </dgm:pt>
    <dgm:pt modelId="{EB8785E4-4600-49F6-BF43-7686A177BDFE}" type="pres">
      <dgm:prSet presAssocID="{FF3CD0FF-406C-4223-874D-AC3C94D6928E}" presName="sibTrans" presStyleLbl="node1" presStyleIdx="2" presStyleCnt="3"/>
      <dgm:spPr/>
    </dgm:pt>
  </dgm:ptLst>
  <dgm:cxnLst>
    <dgm:cxn modelId="{7B509E06-0CDA-4089-86B2-B2470539EE75}" srcId="{7E4B5D23-9275-42A9-A9E4-CC7F2DBF6638}" destId="{94E34F0D-0D16-4091-B4A2-4348F09992BA}" srcOrd="2" destOrd="0" parTransId="{F7836E10-C9BD-40C9-B32E-C198555E1CA0}" sibTransId="{FF3CD0FF-406C-4223-874D-AC3C94D6928E}"/>
    <dgm:cxn modelId="{E0F0320C-397C-4501-8287-1A05EB8CF28E}" type="presOf" srcId="{9E7DE0DE-AEF7-4C27-994D-D15277BA8D72}" destId="{25FF7A58-C3F4-4A65-A729-C85653682447}" srcOrd="0" destOrd="0" presId="urn:microsoft.com/office/officeart/2005/8/layout/cycle1"/>
    <dgm:cxn modelId="{FAD15A15-DB2B-49C3-87CE-3C3682EA73A4}" type="presOf" srcId="{671644F1-5EF0-4C8A-B25D-7C5287636C29}" destId="{ADD50C38-A1A8-4636-B813-0EF683F06F49}" srcOrd="0" destOrd="0" presId="urn:microsoft.com/office/officeart/2005/8/layout/cycle1"/>
    <dgm:cxn modelId="{D55F7117-DEAC-4185-B595-F52B52598E2B}" type="presOf" srcId="{94E34F0D-0D16-4091-B4A2-4348F09992BA}" destId="{40704DC7-5AC3-4B4D-8E9C-7B9F7FC5AA2D}" srcOrd="0" destOrd="0" presId="urn:microsoft.com/office/officeart/2005/8/layout/cycle1"/>
    <dgm:cxn modelId="{8CC0EF1C-80E7-44DB-B7BE-8A40DECE46F2}" srcId="{7E4B5D23-9275-42A9-A9E4-CC7F2DBF6638}" destId="{9E7DE0DE-AEF7-4C27-994D-D15277BA8D72}" srcOrd="1" destOrd="0" parTransId="{69689268-D516-4F2D-90A4-32BC3464C14B}" sibTransId="{31533DA2-71E8-4DFA-8918-EE17535CC852}"/>
    <dgm:cxn modelId="{2BCCAC5D-AE89-4BBC-A6A0-51491F4D4722}" type="presOf" srcId="{7E4B5D23-9275-42A9-A9E4-CC7F2DBF6638}" destId="{6FF2AD9E-2C1F-477D-8F70-4E36AEFA7996}" srcOrd="0" destOrd="0" presId="urn:microsoft.com/office/officeart/2005/8/layout/cycle1"/>
    <dgm:cxn modelId="{3B273D88-9E87-4FAF-81F9-5EB582EB9F6C}" type="presOf" srcId="{31533DA2-71E8-4DFA-8918-EE17535CC852}" destId="{1D5FA4FF-C641-470C-9995-4E63738A20C4}" srcOrd="0" destOrd="0" presId="urn:microsoft.com/office/officeart/2005/8/layout/cycle1"/>
    <dgm:cxn modelId="{DAD3AFD9-0CC2-4DE1-BDF6-9CB97C790460}" type="presOf" srcId="{64F1CD6D-8EF6-46A9-86AE-5B4CC2B54841}" destId="{D3DF5284-2897-49DA-B996-0B682489F60C}" srcOrd="0" destOrd="0" presId="urn:microsoft.com/office/officeart/2005/8/layout/cycle1"/>
    <dgm:cxn modelId="{D7AF2ADD-D3F4-43D9-9C59-D3557F79E536}" srcId="{7E4B5D23-9275-42A9-A9E4-CC7F2DBF6638}" destId="{671644F1-5EF0-4C8A-B25D-7C5287636C29}" srcOrd="0" destOrd="0" parTransId="{886889DC-522A-436C-B185-BB119A31F3F7}" sibTransId="{64F1CD6D-8EF6-46A9-86AE-5B4CC2B54841}"/>
    <dgm:cxn modelId="{9646A4F0-AC9E-43D7-B9A0-BAF7C4F635C4}" type="presOf" srcId="{FF3CD0FF-406C-4223-874D-AC3C94D6928E}" destId="{EB8785E4-4600-49F6-BF43-7686A177BDFE}" srcOrd="0" destOrd="0" presId="urn:microsoft.com/office/officeart/2005/8/layout/cycle1"/>
    <dgm:cxn modelId="{8FF9CF56-191F-4A6A-B3EA-1C86199F0741}" type="presParOf" srcId="{6FF2AD9E-2C1F-477D-8F70-4E36AEFA7996}" destId="{EC0C4F59-5E7F-444F-AFCE-6D910BE03A47}" srcOrd="0" destOrd="0" presId="urn:microsoft.com/office/officeart/2005/8/layout/cycle1"/>
    <dgm:cxn modelId="{37C191F8-5FCF-4742-9DA1-8424F61229BA}" type="presParOf" srcId="{6FF2AD9E-2C1F-477D-8F70-4E36AEFA7996}" destId="{ADD50C38-A1A8-4636-B813-0EF683F06F49}" srcOrd="1" destOrd="0" presId="urn:microsoft.com/office/officeart/2005/8/layout/cycle1"/>
    <dgm:cxn modelId="{0257132F-6BBF-4274-86E2-6C0662E47184}" type="presParOf" srcId="{6FF2AD9E-2C1F-477D-8F70-4E36AEFA7996}" destId="{D3DF5284-2897-49DA-B996-0B682489F60C}" srcOrd="2" destOrd="0" presId="urn:microsoft.com/office/officeart/2005/8/layout/cycle1"/>
    <dgm:cxn modelId="{B303AD97-8DE0-4900-9852-0BDC21B9CE9E}" type="presParOf" srcId="{6FF2AD9E-2C1F-477D-8F70-4E36AEFA7996}" destId="{EDE95938-AB0E-4480-890B-0B0955D8518A}" srcOrd="3" destOrd="0" presId="urn:microsoft.com/office/officeart/2005/8/layout/cycle1"/>
    <dgm:cxn modelId="{5EDFDF5C-2F36-4AA6-8200-8F592A7D79C6}" type="presParOf" srcId="{6FF2AD9E-2C1F-477D-8F70-4E36AEFA7996}" destId="{25FF7A58-C3F4-4A65-A729-C85653682447}" srcOrd="4" destOrd="0" presId="urn:microsoft.com/office/officeart/2005/8/layout/cycle1"/>
    <dgm:cxn modelId="{AB26E261-B468-43F9-B741-30C39F504B6C}" type="presParOf" srcId="{6FF2AD9E-2C1F-477D-8F70-4E36AEFA7996}" destId="{1D5FA4FF-C641-470C-9995-4E63738A20C4}" srcOrd="5" destOrd="0" presId="urn:microsoft.com/office/officeart/2005/8/layout/cycle1"/>
    <dgm:cxn modelId="{DC69AEE8-4185-42DC-9D3E-6C5634D84166}" type="presParOf" srcId="{6FF2AD9E-2C1F-477D-8F70-4E36AEFA7996}" destId="{3ED69778-4D6D-4D25-9741-01B144AC84A5}" srcOrd="6" destOrd="0" presId="urn:microsoft.com/office/officeart/2005/8/layout/cycle1"/>
    <dgm:cxn modelId="{2B7B432D-65B4-474A-ADF7-C23DD16E4801}" type="presParOf" srcId="{6FF2AD9E-2C1F-477D-8F70-4E36AEFA7996}" destId="{40704DC7-5AC3-4B4D-8E9C-7B9F7FC5AA2D}" srcOrd="7" destOrd="0" presId="urn:microsoft.com/office/officeart/2005/8/layout/cycle1"/>
    <dgm:cxn modelId="{EA23F151-D1C3-4C17-A623-C72E90C91F24}" type="presParOf" srcId="{6FF2AD9E-2C1F-477D-8F70-4E36AEFA7996}" destId="{EB8785E4-4600-49F6-BF43-7686A177BDFE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31419-58BF-474F-82EE-A06099E9119B}">
      <dsp:nvSpPr>
        <dsp:cNvPr id="0" name=""/>
        <dsp:cNvSpPr/>
      </dsp:nvSpPr>
      <dsp:spPr>
        <a:xfrm rot="10800000">
          <a:off x="1507921" y="758"/>
          <a:ext cx="4637180" cy="135963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563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Montserrat" panose="00000500000000000000" pitchFamily="2" charset="-52"/>
            </a:rPr>
            <a:t>Wordstat: </a:t>
          </a:r>
          <a:r>
            <a:rPr lang="ru-RU" sz="2200" kern="1200" dirty="0">
              <a:latin typeface="Montserrat" panose="00000500000000000000" pitchFamily="2" charset="-52"/>
            </a:rPr>
            <a:t>конфликты в коллективе, тимбилдинг, </a:t>
          </a:r>
          <a:r>
            <a:rPr lang="en-US" sz="2200" kern="1200" dirty="0">
              <a:latin typeface="Montserrat" panose="00000500000000000000" pitchFamily="2" charset="-52"/>
            </a:rPr>
            <a:t>well-being</a:t>
          </a:r>
          <a:endParaRPr lang="ru-RU" sz="2200" kern="1200" dirty="0">
            <a:latin typeface="Montserrat" panose="00000500000000000000" pitchFamily="2" charset="-52"/>
          </a:endParaRPr>
        </a:p>
      </dsp:txBody>
      <dsp:txXfrm rot="10800000">
        <a:off x="1847830" y="758"/>
        <a:ext cx="4297271" cy="1359638"/>
      </dsp:txXfrm>
    </dsp:sp>
    <dsp:sp modelId="{6FE69421-B2DF-454D-A2CA-526D73982FE8}">
      <dsp:nvSpPr>
        <dsp:cNvPr id="0" name=""/>
        <dsp:cNvSpPr/>
      </dsp:nvSpPr>
      <dsp:spPr>
        <a:xfrm>
          <a:off x="828102" y="758"/>
          <a:ext cx="1359638" cy="135963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E07EE1-09E0-4DE2-B8C0-FA84A30BECC7}">
      <dsp:nvSpPr>
        <dsp:cNvPr id="0" name=""/>
        <dsp:cNvSpPr/>
      </dsp:nvSpPr>
      <dsp:spPr>
        <a:xfrm rot="10800000">
          <a:off x="1507921" y="1766259"/>
          <a:ext cx="4637180" cy="135963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563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Montserrat" panose="00000500000000000000" pitchFamily="2" charset="-52"/>
            </a:rPr>
            <a:t>Рост заботы о сотрудниках </a:t>
          </a:r>
          <a:br>
            <a:rPr lang="ru-RU" sz="2900" kern="1200" dirty="0">
              <a:latin typeface="Montserrat" panose="00000500000000000000" pitchFamily="2" charset="-52"/>
            </a:rPr>
          </a:br>
          <a:r>
            <a:rPr lang="ru-RU" sz="1800" i="1" kern="1200" dirty="0">
              <a:latin typeface="Montserrat" panose="00000500000000000000" pitchFamily="2" charset="-52"/>
            </a:rPr>
            <a:t>8/10 компаний*</a:t>
          </a:r>
          <a:endParaRPr lang="ru-RU" sz="2900" i="1" kern="1200" dirty="0">
            <a:latin typeface="Montserrat" panose="00000500000000000000" pitchFamily="2" charset="-52"/>
          </a:endParaRPr>
        </a:p>
      </dsp:txBody>
      <dsp:txXfrm rot="10800000">
        <a:off x="1847830" y="1766259"/>
        <a:ext cx="4297271" cy="1359638"/>
      </dsp:txXfrm>
    </dsp:sp>
    <dsp:sp modelId="{B9C580E4-87D7-4CFD-BF43-45AA522E2B19}">
      <dsp:nvSpPr>
        <dsp:cNvPr id="0" name=""/>
        <dsp:cNvSpPr/>
      </dsp:nvSpPr>
      <dsp:spPr>
        <a:xfrm>
          <a:off x="828102" y="1766259"/>
          <a:ext cx="1359638" cy="1359638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F8848-1247-4142-93CF-17009A7F8648}">
      <dsp:nvSpPr>
        <dsp:cNvPr id="0" name=""/>
        <dsp:cNvSpPr/>
      </dsp:nvSpPr>
      <dsp:spPr>
        <a:xfrm rot="10800000">
          <a:off x="1507921" y="3531760"/>
          <a:ext cx="4637180" cy="135963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563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Montserrat" panose="00000500000000000000" pitchFamily="2" charset="-52"/>
            </a:rPr>
            <a:t>Неопределённость и стресс </a:t>
          </a:r>
          <a:r>
            <a:rPr lang="ru-RU" sz="1600" i="1" kern="1200" dirty="0">
              <a:latin typeface="Montserrat" panose="00000500000000000000" pitchFamily="2" charset="-52"/>
            </a:rPr>
            <a:t>(2019, 2022 шоки, санкции, тренды)</a:t>
          </a:r>
          <a:endParaRPr lang="ru-RU" sz="2200" i="1" kern="1200" dirty="0">
            <a:latin typeface="Montserrat" panose="00000500000000000000" pitchFamily="2" charset="-52"/>
          </a:endParaRPr>
        </a:p>
      </dsp:txBody>
      <dsp:txXfrm rot="10800000">
        <a:off x="1847830" y="3531760"/>
        <a:ext cx="4297271" cy="1359638"/>
      </dsp:txXfrm>
    </dsp:sp>
    <dsp:sp modelId="{60C3BD57-1634-4416-B723-0C4A72F0082A}">
      <dsp:nvSpPr>
        <dsp:cNvPr id="0" name=""/>
        <dsp:cNvSpPr/>
      </dsp:nvSpPr>
      <dsp:spPr>
        <a:xfrm>
          <a:off x="828102" y="3531760"/>
          <a:ext cx="1359638" cy="1359638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2C1B5-15FB-4D07-A2C1-294BCA684E75}">
      <dsp:nvSpPr>
        <dsp:cNvPr id="0" name=""/>
        <dsp:cNvSpPr/>
      </dsp:nvSpPr>
      <dsp:spPr>
        <a:xfrm>
          <a:off x="3628968" y="607965"/>
          <a:ext cx="2487743" cy="11596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92D050"/>
          </a:solidFill>
          <a:prstDash val="solid"/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Montserrat" panose="00000500000000000000" pitchFamily="2" charset="-52"/>
            </a:rPr>
            <a:t>Продукт</a:t>
          </a:r>
        </a:p>
      </dsp:txBody>
      <dsp:txXfrm>
        <a:off x="3662932" y="641929"/>
        <a:ext cx="2419815" cy="1091705"/>
      </dsp:txXfrm>
    </dsp:sp>
    <dsp:sp modelId="{70C2C985-0FB5-4015-A4AD-239DAC038123}">
      <dsp:nvSpPr>
        <dsp:cNvPr id="0" name=""/>
        <dsp:cNvSpPr/>
      </dsp:nvSpPr>
      <dsp:spPr>
        <a:xfrm rot="3410802">
          <a:off x="5501662" y="2753110"/>
          <a:ext cx="1149912" cy="55503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92D050"/>
          </a:solidFill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>
        <a:off x="5668171" y="2864116"/>
        <a:ext cx="816894" cy="333018"/>
      </dsp:txXfrm>
    </dsp:sp>
    <dsp:sp modelId="{CBBA456F-931E-4993-8B3E-4B49FEDAE8A8}">
      <dsp:nvSpPr>
        <dsp:cNvPr id="0" name=""/>
        <dsp:cNvSpPr/>
      </dsp:nvSpPr>
      <dsp:spPr>
        <a:xfrm>
          <a:off x="5604233" y="4293653"/>
          <a:ext cx="3846141" cy="191560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92D050"/>
          </a:solidFill>
          <a:prstDash val="solid"/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latin typeface="Montserrat" panose="00000500000000000000" pitchFamily="2" charset="-52"/>
            </a:rPr>
            <a:t>Техническое решение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Montserrat" panose="00000500000000000000" pitchFamily="2" charset="-52"/>
            </a:rPr>
            <a:t>Приложение с ИИ </a:t>
          </a:r>
          <a:r>
            <a:rPr lang="ru-RU" sz="1400" i="1" kern="1200" dirty="0">
              <a:latin typeface="Montserrat" panose="00000500000000000000" pitchFamily="2" charset="-52"/>
            </a:rPr>
            <a:t>(масштаб, </a:t>
          </a:r>
          <a:r>
            <a:rPr lang="en-US" sz="1400" i="1" kern="1200" dirty="0">
              <a:latin typeface="Montserrat" panose="00000500000000000000" pitchFamily="2" charset="-52"/>
            </a:rPr>
            <a:t>customized</a:t>
          </a:r>
          <a:r>
            <a:rPr lang="ru-RU" sz="1400" i="1" kern="1200" dirty="0">
              <a:latin typeface="Montserrat" panose="00000500000000000000" pitchFamily="2" charset="-52"/>
            </a:rPr>
            <a:t>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Montserrat" panose="00000500000000000000" pitchFamily="2" charset="-52"/>
            </a:rPr>
            <a:t>Процессы обучения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Montserrat" panose="00000500000000000000" pitchFamily="2" charset="-52"/>
            </a:rPr>
            <a:t>Поддержка людей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Montserrat" panose="00000500000000000000" pitchFamily="2" charset="-52"/>
            </a:rPr>
            <a:t>Мониторинг динамики</a:t>
          </a:r>
        </a:p>
      </dsp:txBody>
      <dsp:txXfrm>
        <a:off x="5660339" y="4349759"/>
        <a:ext cx="3733929" cy="1803389"/>
      </dsp:txXfrm>
    </dsp:sp>
    <dsp:sp modelId="{20D0D94D-1277-4DED-8F8D-CB53BC478F60}">
      <dsp:nvSpPr>
        <dsp:cNvPr id="0" name=""/>
        <dsp:cNvSpPr/>
      </dsp:nvSpPr>
      <dsp:spPr>
        <a:xfrm rot="10800000">
          <a:off x="4310582" y="4973938"/>
          <a:ext cx="1149912" cy="55503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92D050"/>
          </a:solidFill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 rot="10800000">
        <a:off x="4477091" y="5084944"/>
        <a:ext cx="816894" cy="333018"/>
      </dsp:txXfrm>
    </dsp:sp>
    <dsp:sp modelId="{8395D9E4-AC1B-4596-9751-868446CC9992}">
      <dsp:nvSpPr>
        <dsp:cNvPr id="0" name=""/>
        <dsp:cNvSpPr/>
      </dsp:nvSpPr>
      <dsp:spPr>
        <a:xfrm>
          <a:off x="406144" y="4295009"/>
          <a:ext cx="3760698" cy="19128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92D050"/>
          </a:solidFill>
          <a:prstDash val="solid"/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Montserrat" panose="00000500000000000000" pitchFamily="2" charset="-52"/>
            </a:rPr>
            <a:t>Научное решение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>
              <a:latin typeface="Montserrat" panose="00000500000000000000" pitchFamily="2" charset="-52"/>
            </a:rPr>
            <a:t>IFEEL </a:t>
          </a:r>
          <a:r>
            <a:rPr lang="ru-RU" sz="1700" kern="1200" dirty="0">
              <a:latin typeface="Montserrat" panose="00000500000000000000" pitchFamily="2" charset="-52"/>
            </a:rPr>
            <a:t>метод и вовлечение лошадей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>
              <a:latin typeface="Montserrat" panose="00000500000000000000" pitchFamily="2" charset="-52"/>
            </a:rPr>
            <a:t>Научно-доказательная база</a:t>
          </a:r>
          <a:endParaRPr lang="ru-RU" sz="1700" kern="1200" dirty="0">
            <a:latin typeface="Montserrat" panose="00000500000000000000" pitchFamily="2" charset="-52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>
              <a:latin typeface="Montserrat" panose="00000500000000000000" pitchFamily="2" charset="-52"/>
            </a:rPr>
            <a:t>Experiential learning</a:t>
          </a:r>
          <a:endParaRPr lang="ru-RU" sz="1700" kern="1200" dirty="0">
            <a:latin typeface="Montserrat" panose="00000500000000000000" pitchFamily="2" charset="-52"/>
          </a:endParaRPr>
        </a:p>
      </dsp:txBody>
      <dsp:txXfrm>
        <a:off x="462171" y="4351036"/>
        <a:ext cx="3648644" cy="1800836"/>
      </dsp:txXfrm>
    </dsp:sp>
    <dsp:sp modelId="{8270749A-2B85-4174-9137-9282116FEE45}">
      <dsp:nvSpPr>
        <dsp:cNvPr id="0" name=""/>
        <dsp:cNvSpPr/>
      </dsp:nvSpPr>
      <dsp:spPr>
        <a:xfrm rot="18148496">
          <a:off x="3124564" y="2753788"/>
          <a:ext cx="1149912" cy="55503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92D050"/>
          </a:solidFill>
          <a:extLst>
            <a:ext uri="{C807C97D-BFC1-408E-A445-0C87EB9F89A2}">
              <ask:lineSketchStyleProps xmlns:ask="http://schemas.microsoft.com/office/drawing/2018/sketchyshapes">
                <ask:type>
                  <ask:lineSketchScribble/>
                </ask:type>
              </ask:lineSketchStyleProps>
            </a:ext>
          </a:extLst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>
        <a:off x="3291073" y="2864794"/>
        <a:ext cx="816894" cy="3330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77B506-198F-4056-A189-8C2771011814}">
      <dsp:nvSpPr>
        <dsp:cNvPr id="0" name=""/>
        <dsp:cNvSpPr/>
      </dsp:nvSpPr>
      <dsp:spPr>
        <a:xfrm>
          <a:off x="1310537" y="-31525"/>
          <a:ext cx="5171644" cy="5171644"/>
        </a:xfrm>
        <a:prstGeom prst="circularArrow">
          <a:avLst>
            <a:gd name="adj1" fmla="val 5544"/>
            <a:gd name="adj2" fmla="val 330680"/>
            <a:gd name="adj3" fmla="val 13773896"/>
            <a:gd name="adj4" fmla="val 17387199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FE6E90-EEB2-4B47-95AA-CDBA5C13ECF8}">
      <dsp:nvSpPr>
        <dsp:cNvPr id="0" name=""/>
        <dsp:cNvSpPr/>
      </dsp:nvSpPr>
      <dsp:spPr>
        <a:xfrm>
          <a:off x="2684455" y="1058"/>
          <a:ext cx="2423809" cy="1211904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Montserrat" panose="00000500000000000000" pitchFamily="2" charset="-52"/>
            </a:rPr>
            <a:t>Воркшоп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Montserrat" panose="00000500000000000000" pitchFamily="2" charset="-52"/>
            </a:rPr>
            <a:t>с лошадьми</a:t>
          </a:r>
        </a:p>
      </dsp:txBody>
      <dsp:txXfrm>
        <a:off x="2743615" y="60218"/>
        <a:ext cx="2305489" cy="1093584"/>
      </dsp:txXfrm>
    </dsp:sp>
    <dsp:sp modelId="{977EBB1D-3AF9-499B-A525-816869A3E4A1}">
      <dsp:nvSpPr>
        <dsp:cNvPr id="0" name=""/>
        <dsp:cNvSpPr/>
      </dsp:nvSpPr>
      <dsp:spPr>
        <a:xfrm>
          <a:off x="4781907" y="1524946"/>
          <a:ext cx="2423809" cy="1211904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Montserrat" panose="00000500000000000000" pitchFamily="2" charset="-52"/>
            </a:rPr>
            <a:t>Приложение</a:t>
          </a:r>
        </a:p>
      </dsp:txBody>
      <dsp:txXfrm>
        <a:off x="4841067" y="1584106"/>
        <a:ext cx="2305489" cy="1093584"/>
      </dsp:txXfrm>
    </dsp:sp>
    <dsp:sp modelId="{46B083B4-A707-4CDE-9E1D-6FF65812EBEB}">
      <dsp:nvSpPr>
        <dsp:cNvPr id="0" name=""/>
        <dsp:cNvSpPr/>
      </dsp:nvSpPr>
      <dsp:spPr>
        <a:xfrm>
          <a:off x="3980752" y="3990649"/>
          <a:ext cx="2423809" cy="1211904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Montserrat" panose="00000500000000000000" pitchFamily="2" charset="-52"/>
            </a:rPr>
            <a:t>ZOOM</a:t>
          </a:r>
          <a:endParaRPr lang="ru-RU" sz="2400" kern="1200" dirty="0">
            <a:latin typeface="Montserrat" panose="00000500000000000000" pitchFamily="2" charset="-52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Montserrat" panose="00000500000000000000" pitchFamily="2" charset="-52"/>
            </a:rPr>
            <a:t>коучинг</a:t>
          </a:r>
        </a:p>
      </dsp:txBody>
      <dsp:txXfrm>
        <a:off x="4039912" y="4049809"/>
        <a:ext cx="2305489" cy="1093584"/>
      </dsp:txXfrm>
    </dsp:sp>
    <dsp:sp modelId="{C9533515-DC47-4AF1-AE90-9CD1B2768234}">
      <dsp:nvSpPr>
        <dsp:cNvPr id="0" name=""/>
        <dsp:cNvSpPr/>
      </dsp:nvSpPr>
      <dsp:spPr>
        <a:xfrm>
          <a:off x="1388158" y="3990649"/>
          <a:ext cx="2423809" cy="1211904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Montserrat" panose="00000500000000000000" pitchFamily="2" charset="-52"/>
            </a:rPr>
            <a:t>Мастер майнд</a:t>
          </a:r>
        </a:p>
      </dsp:txBody>
      <dsp:txXfrm>
        <a:off x="1447318" y="4049809"/>
        <a:ext cx="2305489" cy="1093584"/>
      </dsp:txXfrm>
    </dsp:sp>
    <dsp:sp modelId="{9EAE0B7B-BF9F-4EE7-88BE-C0F64356D395}">
      <dsp:nvSpPr>
        <dsp:cNvPr id="0" name=""/>
        <dsp:cNvSpPr/>
      </dsp:nvSpPr>
      <dsp:spPr>
        <a:xfrm>
          <a:off x="587002" y="1524946"/>
          <a:ext cx="2423809" cy="1211904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Montserrat" panose="00000500000000000000" pitchFamily="2" charset="-52"/>
            </a:rPr>
            <a:t>Проект</a:t>
          </a:r>
        </a:p>
      </dsp:txBody>
      <dsp:txXfrm>
        <a:off x="646162" y="1584106"/>
        <a:ext cx="2305489" cy="10935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31419-58BF-474F-82EE-A06099E9119B}">
      <dsp:nvSpPr>
        <dsp:cNvPr id="0" name=""/>
        <dsp:cNvSpPr/>
      </dsp:nvSpPr>
      <dsp:spPr>
        <a:xfrm rot="10800000">
          <a:off x="1737373" y="3705019"/>
          <a:ext cx="5405120" cy="150502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676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latin typeface="Montserrat" panose="00000500000000000000" pitchFamily="2" charset="-52"/>
            </a:rPr>
            <a:t>Расширение команды: Технический разработчик</a:t>
          </a:r>
        </a:p>
      </dsp:txBody>
      <dsp:txXfrm rot="10800000">
        <a:off x="2113630" y="3705019"/>
        <a:ext cx="5028863" cy="1505029"/>
      </dsp:txXfrm>
    </dsp:sp>
    <dsp:sp modelId="{6FE69421-B2DF-454D-A2CA-526D73982FE8}">
      <dsp:nvSpPr>
        <dsp:cNvPr id="0" name=""/>
        <dsp:cNvSpPr/>
      </dsp:nvSpPr>
      <dsp:spPr>
        <a:xfrm>
          <a:off x="995672" y="3674542"/>
          <a:ext cx="1505029" cy="150502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F8848-1247-4142-93CF-17009A7F8648}">
      <dsp:nvSpPr>
        <dsp:cNvPr id="0" name=""/>
        <dsp:cNvSpPr/>
      </dsp:nvSpPr>
      <dsp:spPr>
        <a:xfrm rot="10800000">
          <a:off x="1737697" y="1956818"/>
          <a:ext cx="5405120" cy="150502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676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Montserrat" panose="00000500000000000000" pitchFamily="2" charset="-52"/>
            </a:rPr>
            <a:t>Инвестиции: </a:t>
          </a:r>
          <a:br>
            <a:rPr lang="ru-RU" sz="2500" kern="1200" dirty="0">
              <a:latin typeface="Montserrat" panose="00000500000000000000" pitchFamily="2" charset="-52"/>
            </a:rPr>
          </a:br>
          <a:r>
            <a:rPr lang="ru-RU" sz="2500" kern="1200" dirty="0">
              <a:latin typeface="Montserrat" panose="00000500000000000000" pitchFamily="2" charset="-52"/>
            </a:rPr>
            <a:t>5,5 млн. ₽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Montserrat" panose="00000500000000000000" pitchFamily="2" charset="-52"/>
            </a:rPr>
            <a:t>Возврат 7</a:t>
          </a:r>
          <a:r>
            <a:rPr lang="en-US" sz="1800" kern="1200" dirty="0">
              <a:latin typeface="Montserrat" panose="00000500000000000000" pitchFamily="2" charset="-52"/>
            </a:rPr>
            <a:t>,7</a:t>
          </a:r>
          <a:r>
            <a:rPr lang="ru-RU" sz="1800" kern="1200" dirty="0">
              <a:latin typeface="Montserrat" panose="00000500000000000000" pitchFamily="2" charset="-52"/>
            </a:rPr>
            <a:t> млн. ₽ </a:t>
          </a:r>
          <a:r>
            <a:rPr lang="ru-RU" sz="1400" kern="1200" dirty="0">
              <a:latin typeface="Montserrat" panose="00000500000000000000" pitchFamily="2" charset="-52"/>
            </a:rPr>
            <a:t>(в 2025)  </a:t>
          </a:r>
          <a:endParaRPr lang="ru-RU" sz="1800" kern="1200" dirty="0">
            <a:latin typeface="Montserrat" panose="00000500000000000000" pitchFamily="2" charset="-52"/>
          </a:endParaRPr>
        </a:p>
      </dsp:txBody>
      <dsp:txXfrm rot="10800000">
        <a:off x="2113954" y="1956818"/>
        <a:ext cx="5028863" cy="1505029"/>
      </dsp:txXfrm>
    </dsp:sp>
    <dsp:sp modelId="{60C3BD57-1634-4416-B723-0C4A72F0082A}">
      <dsp:nvSpPr>
        <dsp:cNvPr id="0" name=""/>
        <dsp:cNvSpPr/>
      </dsp:nvSpPr>
      <dsp:spPr>
        <a:xfrm>
          <a:off x="985182" y="1956818"/>
          <a:ext cx="1505029" cy="150502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0DBBBB-71F6-4721-BDA5-1BC190E810BC}">
      <dsp:nvSpPr>
        <dsp:cNvPr id="0" name=""/>
        <dsp:cNvSpPr/>
      </dsp:nvSpPr>
      <dsp:spPr>
        <a:xfrm rot="10800000">
          <a:off x="1697050" y="172226"/>
          <a:ext cx="5405120" cy="150502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676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latin typeface="Montserrat" panose="00000500000000000000" pitchFamily="2" charset="-52"/>
            </a:rPr>
            <a:t>Нетворкинг: </a:t>
          </a:r>
          <a:br>
            <a:rPr lang="ru-RU" sz="2700" kern="1200" dirty="0">
              <a:latin typeface="Montserrat" panose="00000500000000000000" pitchFamily="2" charset="-52"/>
            </a:rPr>
          </a:br>
          <a:r>
            <a:rPr lang="ru-RU" sz="2700" kern="1200" dirty="0">
              <a:latin typeface="Montserrat" panose="00000500000000000000" pitchFamily="2" charset="-52"/>
            </a:rPr>
            <a:t>коллаборации и первые клиенты</a:t>
          </a:r>
        </a:p>
      </dsp:txBody>
      <dsp:txXfrm rot="10800000">
        <a:off x="2073307" y="172226"/>
        <a:ext cx="5028863" cy="1505029"/>
      </dsp:txXfrm>
    </dsp:sp>
    <dsp:sp modelId="{51C9DEA7-4ABC-44C2-9ACE-5C717BA12C35}">
      <dsp:nvSpPr>
        <dsp:cNvPr id="0" name=""/>
        <dsp:cNvSpPr/>
      </dsp:nvSpPr>
      <dsp:spPr>
        <a:xfrm>
          <a:off x="944546" y="172226"/>
          <a:ext cx="1505029" cy="1505029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1043EB-F8E8-40E6-B52C-90A19E0C0740}">
      <dsp:nvSpPr>
        <dsp:cNvPr id="0" name=""/>
        <dsp:cNvSpPr/>
      </dsp:nvSpPr>
      <dsp:spPr>
        <a:xfrm rot="5400000">
          <a:off x="463233" y="2204048"/>
          <a:ext cx="1387176" cy="230822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C196760-5A0B-4816-AB47-B01003C33A93}">
      <dsp:nvSpPr>
        <dsp:cNvPr id="0" name=""/>
        <dsp:cNvSpPr/>
      </dsp:nvSpPr>
      <dsp:spPr>
        <a:xfrm>
          <a:off x="266761" y="2960859"/>
          <a:ext cx="2175677" cy="2975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Montserrat" panose="00000500000000000000" pitchFamily="2" charset="-52"/>
            </a:rPr>
            <a:t>Приложение (</a:t>
          </a:r>
          <a:r>
            <a:rPr lang="en-US" sz="1700" kern="1200" dirty="0">
              <a:latin typeface="Montserrat" panose="00000500000000000000" pitchFamily="2" charset="-52"/>
            </a:rPr>
            <a:t>wellbeing)</a:t>
          </a:r>
          <a:r>
            <a:rPr lang="ru-RU" sz="1700" kern="1200" dirty="0">
              <a:latin typeface="Montserrat" panose="00000500000000000000" pitchFamily="2" charset="-52"/>
            </a:rPr>
            <a:t> + оффлайн тренинги </a:t>
          </a:r>
          <a:r>
            <a:rPr lang="en-US" sz="1700" kern="1200" dirty="0">
              <a:latin typeface="Montserrat" panose="00000500000000000000" pitchFamily="2" charset="-52"/>
            </a:rPr>
            <a:t>B2B</a:t>
          </a:r>
          <a:endParaRPr lang="ru-RU" sz="1700" kern="1200" dirty="0">
            <a:latin typeface="Montserrat" panose="00000500000000000000" pitchFamily="2" charset="-52"/>
          </a:endParaRPr>
        </a:p>
      </dsp:txBody>
      <dsp:txXfrm>
        <a:off x="266761" y="2960859"/>
        <a:ext cx="2175677" cy="2975422"/>
      </dsp:txXfrm>
    </dsp:sp>
    <dsp:sp modelId="{27A58418-89D3-4713-933A-20B57455FD44}">
      <dsp:nvSpPr>
        <dsp:cNvPr id="0" name=""/>
        <dsp:cNvSpPr/>
      </dsp:nvSpPr>
      <dsp:spPr>
        <a:xfrm>
          <a:off x="1922376" y="2034114"/>
          <a:ext cx="393185" cy="39318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6BC4D4F-E1EC-4958-B81E-925F88D7F7DA}">
      <dsp:nvSpPr>
        <dsp:cNvPr id="0" name=""/>
        <dsp:cNvSpPr/>
      </dsp:nvSpPr>
      <dsp:spPr>
        <a:xfrm rot="5400000">
          <a:off x="3060210" y="1572781"/>
          <a:ext cx="1387176" cy="230822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715D80-468D-4D16-A9B2-9A16C3035295}">
      <dsp:nvSpPr>
        <dsp:cNvPr id="0" name=""/>
        <dsp:cNvSpPr/>
      </dsp:nvSpPr>
      <dsp:spPr>
        <a:xfrm>
          <a:off x="2828656" y="2262444"/>
          <a:ext cx="2083882" cy="1826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Montserrat" panose="00000500000000000000" pitchFamily="2" charset="-52"/>
            </a:rPr>
            <a:t>Развитие конных площадок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>
              <a:latin typeface="Montserrat" panose="00000500000000000000" pitchFamily="2" charset="-52"/>
            </a:rPr>
            <a:t>Франшиза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>
              <a:latin typeface="Montserrat" panose="00000500000000000000" pitchFamily="2" charset="-52"/>
            </a:rPr>
            <a:t>Акселерация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Montserrat" panose="00000500000000000000" pitchFamily="2" charset="-52"/>
            </a:rPr>
            <a:t>B2C</a:t>
          </a:r>
          <a:endParaRPr lang="ru-RU" sz="1300" kern="1200" dirty="0">
            <a:latin typeface="Montserrat" panose="00000500000000000000" pitchFamily="2" charset="-52"/>
          </a:endParaRPr>
        </a:p>
      </dsp:txBody>
      <dsp:txXfrm>
        <a:off x="2828656" y="2262444"/>
        <a:ext cx="2083882" cy="1826645"/>
      </dsp:txXfrm>
    </dsp:sp>
    <dsp:sp modelId="{912FF412-2043-445D-A796-FD48C2BE01D0}">
      <dsp:nvSpPr>
        <dsp:cNvPr id="0" name=""/>
        <dsp:cNvSpPr/>
      </dsp:nvSpPr>
      <dsp:spPr>
        <a:xfrm>
          <a:off x="4519353" y="1402846"/>
          <a:ext cx="393185" cy="39318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FB17D43-9B20-4C84-AE24-FA1ADA65DD63}">
      <dsp:nvSpPr>
        <dsp:cNvPr id="0" name=""/>
        <dsp:cNvSpPr/>
      </dsp:nvSpPr>
      <dsp:spPr>
        <a:xfrm rot="5400000">
          <a:off x="5657187" y="941514"/>
          <a:ext cx="1387176" cy="230822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E2155F-5F75-41E7-8BDA-158A038C0694}">
      <dsp:nvSpPr>
        <dsp:cNvPr id="0" name=""/>
        <dsp:cNvSpPr/>
      </dsp:nvSpPr>
      <dsp:spPr>
        <a:xfrm>
          <a:off x="5425633" y="1631177"/>
          <a:ext cx="2083882" cy="1826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Montserrat" panose="00000500000000000000" pitchFamily="2" charset="-52"/>
            </a:rPr>
            <a:t>Экотуризм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>
              <a:latin typeface="Montserrat" panose="00000500000000000000" pitchFamily="2" charset="-52"/>
            </a:rPr>
            <a:t>Туристический поток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>
              <a:latin typeface="Montserrat" panose="00000500000000000000" pitchFamily="2" charset="-52"/>
            </a:rPr>
            <a:t>Национальные парки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Montserrat" panose="00000500000000000000" pitchFamily="2" charset="-52"/>
            </a:rPr>
            <a:t>Rewilding</a:t>
          </a:r>
          <a:endParaRPr lang="ru-RU" sz="1300" kern="1200" dirty="0">
            <a:latin typeface="Montserrat" panose="00000500000000000000" pitchFamily="2" charset="-52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Montserrat" panose="00000500000000000000" pitchFamily="2" charset="-52"/>
            </a:rPr>
            <a:t>B2G</a:t>
          </a:r>
          <a:r>
            <a:rPr lang="ru-RU" sz="1300" kern="1200" dirty="0">
              <a:latin typeface="Montserrat" panose="00000500000000000000" pitchFamily="2" charset="-52"/>
            </a:rPr>
            <a:t> (реабилитация после горячих точек)</a:t>
          </a:r>
        </a:p>
      </dsp:txBody>
      <dsp:txXfrm>
        <a:off x="5425633" y="1631177"/>
        <a:ext cx="2083882" cy="1826645"/>
      </dsp:txXfrm>
    </dsp:sp>
    <dsp:sp modelId="{5593C24D-9E22-4E6A-8999-41CC3AE860B6}">
      <dsp:nvSpPr>
        <dsp:cNvPr id="0" name=""/>
        <dsp:cNvSpPr/>
      </dsp:nvSpPr>
      <dsp:spPr>
        <a:xfrm>
          <a:off x="7116331" y="771579"/>
          <a:ext cx="393185" cy="39318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76E3306-32D7-4E28-8DC4-AB6A099B0E7D}">
      <dsp:nvSpPr>
        <dsp:cNvPr id="0" name=""/>
        <dsp:cNvSpPr/>
      </dsp:nvSpPr>
      <dsp:spPr>
        <a:xfrm rot="5400000">
          <a:off x="8254165" y="310246"/>
          <a:ext cx="1387176" cy="230822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EB86F3B-4E12-4B2C-98FB-F204F8F3D09F}">
      <dsp:nvSpPr>
        <dsp:cNvPr id="0" name=""/>
        <dsp:cNvSpPr/>
      </dsp:nvSpPr>
      <dsp:spPr>
        <a:xfrm>
          <a:off x="8022610" y="999910"/>
          <a:ext cx="2083882" cy="1826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Montserrat" panose="00000500000000000000" pitchFamily="2" charset="-52"/>
            </a:rPr>
            <a:t>Научная база знаний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>
              <a:latin typeface="Montserrat" panose="00000500000000000000" pitchFamily="2" charset="-52"/>
            </a:rPr>
            <a:t>«Умная» конюшня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>
              <a:latin typeface="Montserrat" panose="00000500000000000000" pitchFamily="2" charset="-52"/>
            </a:rPr>
            <a:t>Международное сообщество</a:t>
          </a:r>
        </a:p>
      </dsp:txBody>
      <dsp:txXfrm>
        <a:off x="8022610" y="999910"/>
        <a:ext cx="2083882" cy="18266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6460D5-9B1A-4BF1-B0A0-F3DAD3B000BD}">
      <dsp:nvSpPr>
        <dsp:cNvPr id="0" name=""/>
        <dsp:cNvSpPr/>
      </dsp:nvSpPr>
      <dsp:spPr>
        <a:xfrm>
          <a:off x="1874197" y="582827"/>
          <a:ext cx="1107281" cy="1107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Счастливые люди</a:t>
          </a:r>
        </a:p>
      </dsp:txBody>
      <dsp:txXfrm>
        <a:off x="1874197" y="582827"/>
        <a:ext cx="1107281" cy="1107281"/>
      </dsp:txXfrm>
    </dsp:sp>
    <dsp:sp modelId="{7E7C5FE9-AD2A-4E8D-A7E6-3BEC6EA899E9}">
      <dsp:nvSpPr>
        <dsp:cNvPr id="0" name=""/>
        <dsp:cNvSpPr/>
      </dsp:nvSpPr>
      <dsp:spPr>
        <a:xfrm>
          <a:off x="386249" y="-1282"/>
          <a:ext cx="2275501" cy="2275501"/>
        </a:xfrm>
        <a:prstGeom prst="circularArrow">
          <a:avLst>
            <a:gd name="adj1" fmla="val 9489"/>
            <a:gd name="adj2" fmla="val 685512"/>
            <a:gd name="adj3" fmla="val 7848065"/>
            <a:gd name="adj4" fmla="val 2266424"/>
            <a:gd name="adj5" fmla="val 110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1F79D41-C3AC-4FB1-9032-3FFB1AF6D1CB}">
      <dsp:nvSpPr>
        <dsp:cNvPr id="0" name=""/>
        <dsp:cNvSpPr/>
      </dsp:nvSpPr>
      <dsp:spPr>
        <a:xfrm>
          <a:off x="66522" y="582827"/>
          <a:ext cx="1107281" cy="1107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Счастливые лошади</a:t>
          </a:r>
        </a:p>
      </dsp:txBody>
      <dsp:txXfrm>
        <a:off x="66522" y="582827"/>
        <a:ext cx="1107281" cy="1107281"/>
      </dsp:txXfrm>
    </dsp:sp>
    <dsp:sp modelId="{B053AEBB-08D6-4767-A61C-06CCC5085AF6}">
      <dsp:nvSpPr>
        <dsp:cNvPr id="0" name=""/>
        <dsp:cNvSpPr/>
      </dsp:nvSpPr>
      <dsp:spPr>
        <a:xfrm>
          <a:off x="386249" y="-1282"/>
          <a:ext cx="2275501" cy="2275501"/>
        </a:xfrm>
        <a:prstGeom prst="circularArrow">
          <a:avLst>
            <a:gd name="adj1" fmla="val 9489"/>
            <a:gd name="adj2" fmla="val 685512"/>
            <a:gd name="adj3" fmla="val 18648065"/>
            <a:gd name="adj4" fmla="val 13066424"/>
            <a:gd name="adj5" fmla="val 110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D50C38-A1A8-4636-B813-0EF683F06F49}">
      <dsp:nvSpPr>
        <dsp:cNvPr id="0" name=""/>
        <dsp:cNvSpPr/>
      </dsp:nvSpPr>
      <dsp:spPr>
        <a:xfrm>
          <a:off x="2239742" y="196988"/>
          <a:ext cx="1003695" cy="1003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Бирюзовый бизнес</a:t>
          </a:r>
        </a:p>
      </dsp:txBody>
      <dsp:txXfrm>
        <a:off x="2239742" y="196988"/>
        <a:ext cx="1003695" cy="1003695"/>
      </dsp:txXfrm>
    </dsp:sp>
    <dsp:sp modelId="{D3DF5284-2897-49DA-B996-0B682489F60C}">
      <dsp:nvSpPr>
        <dsp:cNvPr id="0" name=""/>
        <dsp:cNvSpPr/>
      </dsp:nvSpPr>
      <dsp:spPr>
        <a:xfrm>
          <a:off x="708171" y="-1234"/>
          <a:ext cx="2376219" cy="2376219"/>
        </a:xfrm>
        <a:prstGeom prst="circularArrow">
          <a:avLst>
            <a:gd name="adj1" fmla="val 8237"/>
            <a:gd name="adj2" fmla="val 575110"/>
            <a:gd name="adj3" fmla="val 2968464"/>
            <a:gd name="adj4" fmla="val 48635"/>
            <a:gd name="adj5" fmla="val 9609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5FF7A58-C3F4-4A65-A729-C85653682447}">
      <dsp:nvSpPr>
        <dsp:cNvPr id="0" name=""/>
        <dsp:cNvSpPr/>
      </dsp:nvSpPr>
      <dsp:spPr>
        <a:xfrm>
          <a:off x="1394433" y="1661106"/>
          <a:ext cx="1003695" cy="1003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Рост благосостояния населения</a:t>
          </a:r>
        </a:p>
      </dsp:txBody>
      <dsp:txXfrm>
        <a:off x="1394433" y="1661106"/>
        <a:ext cx="1003695" cy="1003695"/>
      </dsp:txXfrm>
    </dsp:sp>
    <dsp:sp modelId="{1D5FA4FF-C641-470C-9995-4E63738A20C4}">
      <dsp:nvSpPr>
        <dsp:cNvPr id="0" name=""/>
        <dsp:cNvSpPr/>
      </dsp:nvSpPr>
      <dsp:spPr>
        <a:xfrm>
          <a:off x="708171" y="-1234"/>
          <a:ext cx="2376219" cy="2376219"/>
        </a:xfrm>
        <a:prstGeom prst="circularArrow">
          <a:avLst>
            <a:gd name="adj1" fmla="val 8237"/>
            <a:gd name="adj2" fmla="val 575110"/>
            <a:gd name="adj3" fmla="val 10176255"/>
            <a:gd name="adj4" fmla="val 7256426"/>
            <a:gd name="adj5" fmla="val 9609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0704DC7-5AC3-4B4D-8E9C-7B9F7FC5AA2D}">
      <dsp:nvSpPr>
        <dsp:cNvPr id="0" name=""/>
        <dsp:cNvSpPr/>
      </dsp:nvSpPr>
      <dsp:spPr>
        <a:xfrm>
          <a:off x="549124" y="196988"/>
          <a:ext cx="1003695" cy="1003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 </a:t>
          </a:r>
        </a:p>
      </dsp:txBody>
      <dsp:txXfrm>
        <a:off x="549124" y="196988"/>
        <a:ext cx="1003695" cy="1003695"/>
      </dsp:txXfrm>
    </dsp:sp>
    <dsp:sp modelId="{EB8785E4-4600-49F6-BF43-7686A177BDFE}">
      <dsp:nvSpPr>
        <dsp:cNvPr id="0" name=""/>
        <dsp:cNvSpPr/>
      </dsp:nvSpPr>
      <dsp:spPr>
        <a:xfrm>
          <a:off x="708171" y="-1234"/>
          <a:ext cx="2376219" cy="2376219"/>
        </a:xfrm>
        <a:prstGeom prst="circularArrow">
          <a:avLst>
            <a:gd name="adj1" fmla="val 8237"/>
            <a:gd name="adj2" fmla="val 575110"/>
            <a:gd name="adj3" fmla="val 16861026"/>
            <a:gd name="adj4" fmla="val 14963864"/>
            <a:gd name="adj5" fmla="val 9609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1T14:41:32.878"/>
    </inkml:context>
    <inkml:brush xml:id="br0">
      <inkml:brushProperty name="width" value="0.05" units="cm"/>
      <inkml:brushProperty name="height" value="0.05" units="cm"/>
      <inkml:brushProperty name="color" value="#CC0066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AEEB2-DD96-4224-BF9C-57DE3C837D42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4B30B-8035-4C0B-AAD2-44C1B1D68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659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ТИТУЛЬНИК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4B30B-8035-4C0B-AAD2-44C1B1D684E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84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2B8C42-4ECE-49EB-80E1-C21C32F8D2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854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Перегруз цифровым миром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4B30B-8035-4C0B-AAD2-44C1B1D684E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35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988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Выбрали лучших конкурентов на рынке </a:t>
            </a:r>
          </a:p>
          <a:p>
            <a:endParaRPr lang="ru-RU" dirty="0"/>
          </a:p>
          <a:p>
            <a:r>
              <a:rPr lang="ru-RU" dirty="0"/>
              <a:t>Глубина проработки навыков – качеств</a:t>
            </a:r>
          </a:p>
          <a:p>
            <a:r>
              <a:rPr lang="ru-RU" dirty="0"/>
              <a:t>**/ ***/ */ ***</a:t>
            </a:r>
          </a:p>
        </p:txBody>
      </p:sp>
    </p:spTree>
    <p:extLst>
      <p:ext uri="{BB962C8B-B14F-4D97-AF65-F5344CB8AC3E}">
        <p14:creationId xmlns:p14="http://schemas.microsoft.com/office/powerpoint/2010/main" val="2472160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 с инвестициями мы за 1 год выходим на эти объемы</a:t>
            </a:r>
          </a:p>
          <a:p>
            <a:r>
              <a:rPr lang="ru-RU" dirty="0"/>
              <a:t>Развитие площадок жилой фонд лакшери губернатор</a:t>
            </a:r>
          </a:p>
          <a:p>
            <a:r>
              <a:rPr lang="ru-RU" dirty="0"/>
              <a:t>Эко город </a:t>
            </a:r>
            <a:r>
              <a:rPr lang="ru-RU" dirty="0" err="1"/>
              <a:t>байкал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1818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Road map</a:t>
            </a:r>
            <a:r>
              <a:rPr lang="ru-RU" dirty="0"/>
              <a:t> = совместить с выручкой</a:t>
            </a:r>
          </a:p>
          <a:p>
            <a:r>
              <a:rPr lang="ru-RU" dirty="0"/>
              <a:t>ПОДУМАТЬ</a:t>
            </a:r>
          </a:p>
        </p:txBody>
      </p:sp>
    </p:spTree>
    <p:extLst>
      <p:ext uri="{BB962C8B-B14F-4D97-AF65-F5344CB8AC3E}">
        <p14:creationId xmlns:p14="http://schemas.microsoft.com/office/powerpoint/2010/main" val="1529159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ТЕХНОЛОГИИ СТАТЬИ ПАТЕНТЫ НАГРАДЫ</a:t>
            </a:r>
          </a:p>
          <a:p>
            <a:r>
              <a:rPr lang="ru-RU" dirty="0"/>
              <a:t>ИССЛЕДОВАНИЕ – </a:t>
            </a:r>
            <a:r>
              <a:rPr lang="en-US" dirty="0"/>
              <a:t>FIRST</a:t>
            </a:r>
            <a:r>
              <a:rPr lang="ru-RU" dirty="0"/>
              <a:t> = СТАНДАРТ УСЛУГ </a:t>
            </a:r>
          </a:p>
          <a:p>
            <a:r>
              <a:rPr lang="ru-RU" dirty="0"/>
              <a:t>ПОБЕДЫ</a:t>
            </a:r>
          </a:p>
          <a:p>
            <a:r>
              <a:rPr lang="ru-RU" dirty="0"/>
              <a:t>= ЧТЕНИЕ В БИБЛИОТЕКЕ С СОБАКАМИ (ФОНД)</a:t>
            </a:r>
          </a:p>
          <a:p>
            <a:r>
              <a:rPr lang="ru-RU" dirty="0"/>
              <a:t>ПОБЕДЫ ЛИЧНЫХ ПРОЕКТОВ </a:t>
            </a:r>
          </a:p>
          <a:p>
            <a:r>
              <a:rPr lang="ru-RU" dirty="0"/>
              <a:t>МЕЖДУНАРОДНЫЙ ФОРУМ – ЭЕВИЛОГИЯ – БРЕНД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4B30B-8035-4C0B-AAD2-44C1B1D684E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691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4931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Action</a:t>
            </a:r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4B30B-8035-4C0B-AAD2-44C1B1D684E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637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AC092F-210E-4319-8FF2-1CDF4E2D49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53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Продакт менеджмент</a:t>
            </a:r>
          </a:p>
          <a:p>
            <a:r>
              <a:rPr lang="ru-RU" dirty="0"/>
              <a:t>Матрица ответственности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4B30B-8035-4C0B-AAD2-44C1B1D684E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4013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Нетворкинг (наши связи)</a:t>
            </a:r>
            <a:endParaRPr lang="ru-RU" sz="1200" b="1" dirty="0"/>
          </a:p>
          <a:p>
            <a:r>
              <a:rPr lang="ru-RU" sz="1200" dirty="0" err="1"/>
              <a:t>Тг</a:t>
            </a:r>
            <a:r>
              <a:rPr lang="ru-RU" sz="1200" dirty="0"/>
              <a:t>, ВК </a:t>
            </a:r>
          </a:p>
          <a:p>
            <a:r>
              <a:rPr lang="ru-RU" sz="1200" dirty="0"/>
              <a:t>Конференция, выставки</a:t>
            </a:r>
          </a:p>
          <a:p>
            <a:r>
              <a:rPr lang="ru-RU" sz="1200" dirty="0" err="1"/>
              <a:t>Корпорат</a:t>
            </a:r>
            <a:r>
              <a:rPr lang="ru-RU" sz="1200" dirty="0"/>
              <a:t> универ, </a:t>
            </a:r>
            <a:r>
              <a:rPr lang="ru-RU" sz="1200" dirty="0" err="1"/>
              <a:t>сбер</a:t>
            </a:r>
            <a:r>
              <a:rPr lang="ru-RU" sz="1200" dirty="0"/>
              <a:t> (</a:t>
            </a:r>
            <a:r>
              <a:rPr lang="ru-RU" sz="1200" dirty="0" err="1"/>
              <a:t>беспл</a:t>
            </a:r>
            <a:r>
              <a:rPr lang="ru-RU" sz="1200" dirty="0"/>
              <a:t> вебинары на онлайн площадках) </a:t>
            </a:r>
          </a:p>
          <a:p>
            <a:r>
              <a:rPr lang="ru-RU" sz="1200" dirty="0"/>
              <a:t>Продажа: презентация, переговоры (офлайн/онлайн)</a:t>
            </a:r>
          </a:p>
          <a:p>
            <a:r>
              <a:rPr lang="ru-RU" sz="1200" dirty="0"/>
              <a:t>Послепродажное – бонус 1 консультацию (частный клуб сообщество уникально) = пост подписка (мета навыки – приложение с образами лошадей) </a:t>
            </a:r>
          </a:p>
        </p:txBody>
      </p:sp>
    </p:spTree>
    <p:extLst>
      <p:ext uri="{BB962C8B-B14F-4D97-AF65-F5344CB8AC3E}">
        <p14:creationId xmlns:p14="http://schemas.microsoft.com/office/powerpoint/2010/main" val="1959595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Продакт менеджмент</a:t>
            </a:r>
          </a:p>
          <a:p>
            <a:r>
              <a:rPr lang="ru-RU" dirty="0"/>
              <a:t>Матрица ответственности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4B30B-8035-4C0B-AAD2-44C1B1D684E9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7990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 с инвестициями мы за 1 год выходим на эти объемы</a:t>
            </a:r>
          </a:p>
          <a:p>
            <a:r>
              <a:rPr lang="ru-RU" dirty="0"/>
              <a:t>Развитие площадок жилой фонд лакшери губернатор</a:t>
            </a:r>
          </a:p>
          <a:p>
            <a:r>
              <a:rPr lang="ru-RU" dirty="0"/>
              <a:t>Эко город </a:t>
            </a:r>
            <a:r>
              <a:rPr lang="ru-RU" dirty="0" err="1"/>
              <a:t>байкал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863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Продакт менеджмент</a:t>
            </a:r>
          </a:p>
          <a:p>
            <a:r>
              <a:rPr lang="ru-RU" dirty="0"/>
              <a:t>Матрица ответственности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4B30B-8035-4C0B-AAD2-44C1B1D684E9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799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386633" y="1766000"/>
            <a:ext cx="9418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666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386667" y="4502800"/>
            <a:ext cx="9418800" cy="5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343967" y="-96733"/>
            <a:ext cx="40632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8623267" y="5247167"/>
            <a:ext cx="40632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35841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619400" y="3391951"/>
            <a:ext cx="4953200" cy="86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4995400" y="1971900"/>
            <a:ext cx="220120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3055200" y="4372833"/>
            <a:ext cx="6081600" cy="5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cxnSp>
        <p:nvCxnSpPr>
          <p:cNvPr id="19" name="Google Shape;19;p3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20;p3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21;p3"/>
          <p:cNvCxnSpPr/>
          <p:nvPr/>
        </p:nvCxnSpPr>
        <p:spPr>
          <a:xfrm flipH="1">
            <a:off x="10598567" y="5306367"/>
            <a:ext cx="1838000" cy="1648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22;p3"/>
          <p:cNvCxnSpPr/>
          <p:nvPr/>
        </p:nvCxnSpPr>
        <p:spPr>
          <a:xfrm flipH="1">
            <a:off x="-150500" y="-118267"/>
            <a:ext cx="1891600" cy="1419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18005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1194600" y="2242667"/>
            <a:ext cx="5129600" cy="31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757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57" name="Google Shape;57;p9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" name="Google Shape;58;p9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9"/>
          <p:cNvCxnSpPr/>
          <p:nvPr/>
        </p:nvCxnSpPr>
        <p:spPr>
          <a:xfrm flipH="1">
            <a:off x="7900600" y="3730000"/>
            <a:ext cx="4504000" cy="3289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83291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6608133" y="3289833"/>
            <a:ext cx="3300400" cy="86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title" idx="2" hasCustomPrompt="1"/>
          </p:nvPr>
        </p:nvSpPr>
        <p:spPr>
          <a:xfrm>
            <a:off x="6608133" y="1869767"/>
            <a:ext cx="220120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3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r>
              <a:t>xx%</a:t>
            </a:r>
          </a:p>
        </p:txBody>
      </p:sp>
      <p:sp>
        <p:nvSpPr>
          <p:cNvPr id="107" name="Google Shape;107;p17"/>
          <p:cNvSpPr txBox="1">
            <a:spLocks noGrp="1"/>
          </p:cNvSpPr>
          <p:nvPr>
            <p:ph type="subTitle" idx="1"/>
          </p:nvPr>
        </p:nvSpPr>
        <p:spPr>
          <a:xfrm>
            <a:off x="6608133" y="4155033"/>
            <a:ext cx="3300400" cy="8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cxnSp>
        <p:nvCxnSpPr>
          <p:cNvPr id="108" name="Google Shape;108;p17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9" name="Google Shape;109;p17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7"/>
          <p:cNvCxnSpPr/>
          <p:nvPr/>
        </p:nvCxnSpPr>
        <p:spPr>
          <a:xfrm>
            <a:off x="-279467" y="3203267"/>
            <a:ext cx="4192400" cy="3719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92242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subTitle" idx="1"/>
          </p:nvPr>
        </p:nvSpPr>
        <p:spPr>
          <a:xfrm>
            <a:off x="4678667" y="3514833"/>
            <a:ext cx="2834800" cy="4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subTitle" idx="2"/>
          </p:nvPr>
        </p:nvSpPr>
        <p:spPr>
          <a:xfrm>
            <a:off x="4678700" y="3968167"/>
            <a:ext cx="2834800" cy="10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subTitle" idx="3"/>
          </p:nvPr>
        </p:nvSpPr>
        <p:spPr>
          <a:xfrm>
            <a:off x="1270700" y="3514833"/>
            <a:ext cx="2834800" cy="4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subTitle" idx="4"/>
          </p:nvPr>
        </p:nvSpPr>
        <p:spPr>
          <a:xfrm>
            <a:off x="1270833" y="3968167"/>
            <a:ext cx="2834800" cy="10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subTitle" idx="5"/>
          </p:nvPr>
        </p:nvSpPr>
        <p:spPr>
          <a:xfrm>
            <a:off x="8086500" y="3514833"/>
            <a:ext cx="2834800" cy="4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ubTitle" idx="6"/>
          </p:nvPr>
        </p:nvSpPr>
        <p:spPr>
          <a:xfrm>
            <a:off x="8086500" y="3968167"/>
            <a:ext cx="2834800" cy="10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88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125" name="Google Shape;125;p19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6" name="Google Shape;126;p19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41488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0"/>
          <p:cNvSpPr txBox="1">
            <a:spLocks noGrp="1"/>
          </p:cNvSpPr>
          <p:nvPr>
            <p:ph type="title"/>
          </p:nvPr>
        </p:nvSpPr>
        <p:spPr>
          <a:xfrm>
            <a:off x="3777200" y="1054933"/>
            <a:ext cx="4637600" cy="12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9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23" name="Google Shape;223;p30"/>
          <p:cNvSpPr txBox="1">
            <a:spLocks noGrp="1"/>
          </p:cNvSpPr>
          <p:nvPr>
            <p:ph type="subTitle" idx="1"/>
          </p:nvPr>
        </p:nvSpPr>
        <p:spPr>
          <a:xfrm>
            <a:off x="3977800" y="2332567"/>
            <a:ext cx="4236400" cy="12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24" name="Google Shape;224;p30"/>
          <p:cNvSpPr txBox="1"/>
          <p:nvPr/>
        </p:nvSpPr>
        <p:spPr>
          <a:xfrm>
            <a:off x="3867267" y="4584367"/>
            <a:ext cx="4457600" cy="9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3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CREDITS</a:t>
            </a:r>
            <a:r>
              <a:rPr lang="en" sz="1333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: This presentation template was created by </a:t>
            </a:r>
            <a:r>
              <a:rPr lang="en" sz="1333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333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en" sz="1333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333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,and infographics &amp; images by </a:t>
            </a:r>
            <a:r>
              <a:rPr lang="en" sz="1333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333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5" name="Google Shape;225;p30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6" name="Google Shape;226;p30"/>
          <p:cNvCxnSpPr/>
          <p:nvPr/>
        </p:nvCxnSpPr>
        <p:spPr>
          <a:xfrm>
            <a:off x="-343967" y="5247167"/>
            <a:ext cx="40632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7" name="Google Shape;227;p30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8" name="Google Shape;228;p30"/>
          <p:cNvCxnSpPr/>
          <p:nvPr/>
        </p:nvCxnSpPr>
        <p:spPr>
          <a:xfrm>
            <a:off x="8623267" y="-96733"/>
            <a:ext cx="40632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09388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0" name="Google Shape;230;p31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1" name="Google Shape;231;p31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51990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53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Google Shape;233;p32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4" name="Google Shape;234;p32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" name="Google Shape;235;p32"/>
          <p:cNvCxnSpPr/>
          <p:nvPr/>
        </p:nvCxnSpPr>
        <p:spPr>
          <a:xfrm>
            <a:off x="9912233" y="-167467"/>
            <a:ext cx="2657600" cy="1773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" name="Google Shape;236;p32"/>
          <p:cNvCxnSpPr/>
          <p:nvPr/>
        </p:nvCxnSpPr>
        <p:spPr>
          <a:xfrm>
            <a:off x="-196367" y="5257967"/>
            <a:ext cx="2657600" cy="1773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26232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1000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083197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video" Target="../media/media1.mp4"/><Relationship Id="rId16" Type="http://schemas.openxmlformats.org/officeDocument/2006/relationships/image" Target="../media/image24.png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38.jpeg"/><Relationship Id="rId17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80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7.svg"/><Relationship Id="rId5" Type="http://schemas.openxmlformats.org/officeDocument/2006/relationships/diagramQuickStyle" Target="../diagrams/quickStyle2.xml"/><Relationship Id="rId15" Type="http://schemas.openxmlformats.org/officeDocument/2006/relationships/customXml" Target="../ink/ink1.xml"/><Relationship Id="rId10" Type="http://schemas.openxmlformats.org/officeDocument/2006/relationships/image" Target="../media/image36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35.png"/><Relationship Id="rId14" Type="http://schemas.openxmlformats.org/officeDocument/2006/relationships/image" Target="../media/image4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7" Type="http://schemas.openxmlformats.org/officeDocument/2006/relationships/image" Target="../media/image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13" Type="http://schemas.openxmlformats.org/officeDocument/2006/relationships/image" Target="../media/image57.png"/><Relationship Id="rId18" Type="http://schemas.openxmlformats.org/officeDocument/2006/relationships/image" Target="../media/image62.svg"/><Relationship Id="rId3" Type="http://schemas.openxmlformats.org/officeDocument/2006/relationships/image" Target="../media/image47.png"/><Relationship Id="rId21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56.sv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60.svg"/><Relationship Id="rId20" Type="http://schemas.openxmlformats.org/officeDocument/2006/relationships/image" Target="../media/image64.sv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sv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1.png"/><Relationship Id="rId10" Type="http://schemas.openxmlformats.org/officeDocument/2006/relationships/image" Target="../media/image54.svg"/><Relationship Id="rId19" Type="http://schemas.openxmlformats.org/officeDocument/2006/relationships/image" Target="../media/image63.png"/><Relationship Id="rId4" Type="http://schemas.openxmlformats.org/officeDocument/2006/relationships/image" Target="../media/image48.svg"/><Relationship Id="rId9" Type="http://schemas.openxmlformats.org/officeDocument/2006/relationships/image" Target="../media/image53.png"/><Relationship Id="rId14" Type="http://schemas.openxmlformats.org/officeDocument/2006/relationships/image" Target="../media/image58.svg"/><Relationship Id="rId22" Type="http://schemas.openxmlformats.org/officeDocument/2006/relationships/image" Target="../media/image6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openxmlformats.org/officeDocument/2006/relationships/image" Target="../media/image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hyperlink" Target="https://levinanastya.wixsite.com/precious-horse-land" TargetMode="External"/><Relationship Id="rId7" Type="http://schemas.openxmlformats.org/officeDocument/2006/relationships/image" Target="../media/image85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4.png"/><Relationship Id="rId11" Type="http://schemas.openxmlformats.org/officeDocument/2006/relationships/image" Target="../media/image88.png"/><Relationship Id="rId5" Type="http://schemas.openxmlformats.org/officeDocument/2006/relationships/image" Target="../media/image83.svg"/><Relationship Id="rId10" Type="http://schemas.openxmlformats.org/officeDocument/2006/relationships/image" Target="../media/image1.png"/><Relationship Id="rId4" Type="http://schemas.openxmlformats.org/officeDocument/2006/relationships/image" Target="../media/image82.png"/><Relationship Id="rId9" Type="http://schemas.openxmlformats.org/officeDocument/2006/relationships/image" Target="../media/image87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jpe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jpeg"/><Relationship Id="rId11" Type="http://schemas.openxmlformats.org/officeDocument/2006/relationships/image" Target="../media/image96.png"/><Relationship Id="rId5" Type="http://schemas.openxmlformats.org/officeDocument/2006/relationships/image" Target="../media/image91.png"/><Relationship Id="rId10" Type="http://schemas.openxmlformats.org/officeDocument/2006/relationships/image" Target="../media/image95.png"/><Relationship Id="rId4" Type="http://schemas.openxmlformats.org/officeDocument/2006/relationships/image" Target="../media/image90.jpeg"/><Relationship Id="rId9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svg"/><Relationship Id="rId13" Type="http://schemas.openxmlformats.org/officeDocument/2006/relationships/image" Target="../media/image103.png"/><Relationship Id="rId18" Type="http://schemas.openxmlformats.org/officeDocument/2006/relationships/diagramColors" Target="../diagrams/colors6.xml"/><Relationship Id="rId26" Type="http://schemas.openxmlformats.org/officeDocument/2006/relationships/image" Target="../media/image61.png"/><Relationship Id="rId3" Type="http://schemas.openxmlformats.org/officeDocument/2006/relationships/diagramLayout" Target="../diagrams/layout5.xml"/><Relationship Id="rId21" Type="http://schemas.openxmlformats.org/officeDocument/2006/relationships/diagramLayout" Target="../diagrams/layout7.xml"/><Relationship Id="rId7" Type="http://schemas.openxmlformats.org/officeDocument/2006/relationships/image" Target="../media/image97.png"/><Relationship Id="rId12" Type="http://schemas.openxmlformats.org/officeDocument/2006/relationships/image" Target="../media/image102.svg"/><Relationship Id="rId17" Type="http://schemas.openxmlformats.org/officeDocument/2006/relationships/diagramQuickStyle" Target="../diagrams/quickStyle6.xml"/><Relationship Id="rId25" Type="http://schemas.openxmlformats.org/officeDocument/2006/relationships/image" Target="../media/image105.png"/><Relationship Id="rId2" Type="http://schemas.openxmlformats.org/officeDocument/2006/relationships/diagramData" Target="../diagrams/data5.xml"/><Relationship Id="rId16" Type="http://schemas.openxmlformats.org/officeDocument/2006/relationships/diagramLayout" Target="../diagrams/layout6.xml"/><Relationship Id="rId20" Type="http://schemas.openxmlformats.org/officeDocument/2006/relationships/diagramData" Target="../diagrams/data7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5.xml"/><Relationship Id="rId11" Type="http://schemas.openxmlformats.org/officeDocument/2006/relationships/image" Target="../media/image101.png"/><Relationship Id="rId24" Type="http://schemas.microsoft.com/office/2007/relationships/diagramDrawing" Target="../diagrams/drawing7.xml"/><Relationship Id="rId5" Type="http://schemas.openxmlformats.org/officeDocument/2006/relationships/diagramColors" Target="../diagrams/colors5.xml"/><Relationship Id="rId15" Type="http://schemas.openxmlformats.org/officeDocument/2006/relationships/diagramData" Target="../diagrams/data6.xml"/><Relationship Id="rId23" Type="http://schemas.openxmlformats.org/officeDocument/2006/relationships/diagramColors" Target="../diagrams/colors7.xml"/><Relationship Id="rId10" Type="http://schemas.openxmlformats.org/officeDocument/2006/relationships/image" Target="../media/image100.svg"/><Relationship Id="rId19" Type="http://schemas.microsoft.com/office/2007/relationships/diagramDrawing" Target="../diagrams/drawing6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99.png"/><Relationship Id="rId14" Type="http://schemas.openxmlformats.org/officeDocument/2006/relationships/image" Target="../media/image104.svg"/><Relationship Id="rId22" Type="http://schemas.openxmlformats.org/officeDocument/2006/relationships/diagramQuickStyle" Target="../diagrams/quickStyle7.xml"/><Relationship Id="rId27" Type="http://schemas.openxmlformats.org/officeDocument/2006/relationships/image" Target="../media/image62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sv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svg"/><Relationship Id="rId4" Type="http://schemas.openxmlformats.org/officeDocument/2006/relationships/image" Target="../media/image1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27DA95-5B1D-A826-9FD1-A816831FA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3709" y="2345702"/>
            <a:ext cx="5225278" cy="158422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Equilogy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9D7A40F-D656-819F-6006-800FCD404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133" y="255931"/>
            <a:ext cx="4793215" cy="1732863"/>
          </a:xfrm>
          <a:prstGeom prst="rect">
            <a:avLst/>
          </a:prstGeom>
        </p:spPr>
      </p:pic>
      <p:pic>
        <p:nvPicPr>
          <p:cNvPr id="8" name="Google Shape;56;p13">
            <a:extLst>
              <a:ext uri="{FF2B5EF4-FFF2-40B4-BE49-F238E27FC236}">
                <a16:creationId xmlns:a16="http://schemas.microsoft.com/office/drawing/2014/main" id="{64A8377B-DD60-2906-A3F3-E3A101C3811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1613" y="790532"/>
            <a:ext cx="1326751" cy="1246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D8AA1E1-B704-786C-E330-7CDB1BD2B3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8278" y="959860"/>
            <a:ext cx="1733011" cy="972608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3F014A71-443C-48A4-686D-68871FB7A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771" y="789610"/>
            <a:ext cx="2182822" cy="112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EA2C1665-1873-E744-8A9B-F17A68855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033" y="5112732"/>
            <a:ext cx="2328333" cy="41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7553F9-82A1-6433-D6E7-1D89755EC8CC}"/>
              </a:ext>
            </a:extLst>
          </p:cNvPr>
          <p:cNvSpPr txBox="1"/>
          <p:nvPr/>
        </p:nvSpPr>
        <p:spPr>
          <a:xfrm>
            <a:off x="1683311" y="5189716"/>
            <a:ext cx="4771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accent1">
                    <a:alpha val="14000"/>
                  </a:schemeClr>
                </a:solidFill>
                <a:latin typeface="Algerian" panose="04020705040A02060702" pitchFamily="82" charset="0"/>
              </a:rPr>
              <a:t>PHL</a:t>
            </a:r>
            <a:endParaRPr lang="ru-RU" sz="600" dirty="0">
              <a:solidFill>
                <a:schemeClr val="accent1">
                  <a:alpha val="14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75D2E6-A1D3-A4AC-D618-634AEB0D4B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022" y="5052727"/>
            <a:ext cx="935055" cy="10156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9CECDB-1453-4BAE-B7C1-CCBD4A8B4F9A}"/>
              </a:ext>
            </a:extLst>
          </p:cNvPr>
          <p:cNvSpPr txBox="1"/>
          <p:nvPr/>
        </p:nvSpPr>
        <p:spPr>
          <a:xfrm>
            <a:off x="1508583" y="5989464"/>
            <a:ext cx="4771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lgerian" panose="04020705040A02060702" pitchFamily="82" charset="0"/>
              </a:rPr>
              <a:t>Precious Horse Land</a:t>
            </a:r>
            <a:endParaRPr lang="ru-RU" sz="1200" dirty="0"/>
          </a:p>
        </p:txBody>
      </p:sp>
      <p:pic>
        <p:nvPicPr>
          <p:cNvPr id="13" name="Picture 3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558629C7-6AF2-E9D9-08F7-1747970CA74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94293" y="5334073"/>
            <a:ext cx="1971801" cy="803041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AD8070A0-AB06-3036-52AE-950444948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803" y="5052727"/>
            <a:ext cx="1296675" cy="129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613FA48C-A359-775A-C8B9-044B2DECBB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074" y="2421852"/>
            <a:ext cx="2636422" cy="2636422"/>
          </a:xfrm>
          <a:prstGeom prst="rect">
            <a:avLst/>
          </a:prstGeom>
        </p:spPr>
      </p:pic>
      <p:sp>
        <p:nvSpPr>
          <p:cNvPr id="21" name="Подзаголовок 1">
            <a:extLst>
              <a:ext uri="{FF2B5EF4-FFF2-40B4-BE49-F238E27FC236}">
                <a16:creationId xmlns:a16="http://schemas.microsoft.com/office/drawing/2014/main" id="{CE41D9B5-7A88-161C-6039-87738A2D8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0637" y="3764604"/>
            <a:ext cx="8171421" cy="1044466"/>
          </a:xfrm>
          <a:custGeom>
            <a:avLst/>
            <a:gdLst>
              <a:gd name="connsiteX0" fmla="*/ 0 w 8171421"/>
              <a:gd name="connsiteY0" fmla="*/ 0 h 1044466"/>
              <a:gd name="connsiteX1" fmla="*/ 501959 w 8171421"/>
              <a:gd name="connsiteY1" fmla="*/ 0 h 1044466"/>
              <a:gd name="connsiteX2" fmla="*/ 1167346 w 8171421"/>
              <a:gd name="connsiteY2" fmla="*/ 0 h 1044466"/>
              <a:gd name="connsiteX3" fmla="*/ 1669305 w 8171421"/>
              <a:gd name="connsiteY3" fmla="*/ 0 h 1044466"/>
              <a:gd name="connsiteX4" fmla="*/ 2171263 w 8171421"/>
              <a:gd name="connsiteY4" fmla="*/ 0 h 1044466"/>
              <a:gd name="connsiteX5" fmla="*/ 2754936 w 8171421"/>
              <a:gd name="connsiteY5" fmla="*/ 0 h 1044466"/>
              <a:gd name="connsiteX6" fmla="*/ 3256895 w 8171421"/>
              <a:gd name="connsiteY6" fmla="*/ 0 h 1044466"/>
              <a:gd name="connsiteX7" fmla="*/ 3758854 w 8171421"/>
              <a:gd name="connsiteY7" fmla="*/ 0 h 1044466"/>
              <a:gd name="connsiteX8" fmla="*/ 4260812 w 8171421"/>
              <a:gd name="connsiteY8" fmla="*/ 0 h 1044466"/>
              <a:gd name="connsiteX9" fmla="*/ 4599343 w 8171421"/>
              <a:gd name="connsiteY9" fmla="*/ 0 h 1044466"/>
              <a:gd name="connsiteX10" fmla="*/ 5183016 w 8171421"/>
              <a:gd name="connsiteY10" fmla="*/ 0 h 1044466"/>
              <a:gd name="connsiteX11" fmla="*/ 5603260 w 8171421"/>
              <a:gd name="connsiteY11" fmla="*/ 0 h 1044466"/>
              <a:gd name="connsiteX12" fmla="*/ 6023505 w 8171421"/>
              <a:gd name="connsiteY12" fmla="*/ 0 h 1044466"/>
              <a:gd name="connsiteX13" fmla="*/ 6443749 w 8171421"/>
              <a:gd name="connsiteY13" fmla="*/ 0 h 1044466"/>
              <a:gd name="connsiteX14" fmla="*/ 6945708 w 8171421"/>
              <a:gd name="connsiteY14" fmla="*/ 0 h 1044466"/>
              <a:gd name="connsiteX15" fmla="*/ 7529381 w 8171421"/>
              <a:gd name="connsiteY15" fmla="*/ 0 h 1044466"/>
              <a:gd name="connsiteX16" fmla="*/ 8171421 w 8171421"/>
              <a:gd name="connsiteY16" fmla="*/ 0 h 1044466"/>
              <a:gd name="connsiteX17" fmla="*/ 8171421 w 8171421"/>
              <a:gd name="connsiteY17" fmla="*/ 532678 h 1044466"/>
              <a:gd name="connsiteX18" fmla="*/ 8171421 w 8171421"/>
              <a:gd name="connsiteY18" fmla="*/ 1044466 h 1044466"/>
              <a:gd name="connsiteX19" fmla="*/ 7506034 w 8171421"/>
              <a:gd name="connsiteY19" fmla="*/ 1044466 h 1044466"/>
              <a:gd name="connsiteX20" fmla="*/ 6922361 w 8171421"/>
              <a:gd name="connsiteY20" fmla="*/ 1044466 h 1044466"/>
              <a:gd name="connsiteX21" fmla="*/ 6175260 w 8171421"/>
              <a:gd name="connsiteY21" fmla="*/ 1044466 h 1044466"/>
              <a:gd name="connsiteX22" fmla="*/ 5509872 w 8171421"/>
              <a:gd name="connsiteY22" fmla="*/ 1044466 h 1044466"/>
              <a:gd name="connsiteX23" fmla="*/ 5007914 w 8171421"/>
              <a:gd name="connsiteY23" fmla="*/ 1044466 h 1044466"/>
              <a:gd name="connsiteX24" fmla="*/ 4260812 w 8171421"/>
              <a:gd name="connsiteY24" fmla="*/ 1044466 h 1044466"/>
              <a:gd name="connsiteX25" fmla="*/ 3677139 w 8171421"/>
              <a:gd name="connsiteY25" fmla="*/ 1044466 h 1044466"/>
              <a:gd name="connsiteX26" fmla="*/ 3175181 w 8171421"/>
              <a:gd name="connsiteY26" fmla="*/ 1044466 h 1044466"/>
              <a:gd name="connsiteX27" fmla="*/ 2509794 w 8171421"/>
              <a:gd name="connsiteY27" fmla="*/ 1044466 h 1044466"/>
              <a:gd name="connsiteX28" fmla="*/ 1844406 w 8171421"/>
              <a:gd name="connsiteY28" fmla="*/ 1044466 h 1044466"/>
              <a:gd name="connsiteX29" fmla="*/ 1179019 w 8171421"/>
              <a:gd name="connsiteY29" fmla="*/ 1044466 h 1044466"/>
              <a:gd name="connsiteX30" fmla="*/ 758775 w 8171421"/>
              <a:gd name="connsiteY30" fmla="*/ 1044466 h 1044466"/>
              <a:gd name="connsiteX31" fmla="*/ 0 w 8171421"/>
              <a:gd name="connsiteY31" fmla="*/ 1044466 h 1044466"/>
              <a:gd name="connsiteX32" fmla="*/ 0 w 8171421"/>
              <a:gd name="connsiteY32" fmla="*/ 543122 h 1044466"/>
              <a:gd name="connsiteX33" fmla="*/ 0 w 8171421"/>
              <a:gd name="connsiteY33" fmla="*/ 0 h 1044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171421" h="1044466" extrusionOk="0">
                <a:moveTo>
                  <a:pt x="0" y="0"/>
                </a:moveTo>
                <a:cubicBezTo>
                  <a:pt x="204379" y="-47604"/>
                  <a:pt x="253403" y="19859"/>
                  <a:pt x="501959" y="0"/>
                </a:cubicBezTo>
                <a:cubicBezTo>
                  <a:pt x="750515" y="-19859"/>
                  <a:pt x="903014" y="32946"/>
                  <a:pt x="1167346" y="0"/>
                </a:cubicBezTo>
                <a:cubicBezTo>
                  <a:pt x="1431678" y="-32946"/>
                  <a:pt x="1478363" y="27097"/>
                  <a:pt x="1669305" y="0"/>
                </a:cubicBezTo>
                <a:cubicBezTo>
                  <a:pt x="1860247" y="-27097"/>
                  <a:pt x="2006358" y="29048"/>
                  <a:pt x="2171263" y="0"/>
                </a:cubicBezTo>
                <a:cubicBezTo>
                  <a:pt x="2336168" y="-29048"/>
                  <a:pt x="2619313" y="35954"/>
                  <a:pt x="2754936" y="0"/>
                </a:cubicBezTo>
                <a:cubicBezTo>
                  <a:pt x="2890559" y="-35954"/>
                  <a:pt x="3138236" y="50092"/>
                  <a:pt x="3256895" y="0"/>
                </a:cubicBezTo>
                <a:cubicBezTo>
                  <a:pt x="3375554" y="-50092"/>
                  <a:pt x="3512300" y="2351"/>
                  <a:pt x="3758854" y="0"/>
                </a:cubicBezTo>
                <a:cubicBezTo>
                  <a:pt x="4005408" y="-2351"/>
                  <a:pt x="4030416" y="45162"/>
                  <a:pt x="4260812" y="0"/>
                </a:cubicBezTo>
                <a:cubicBezTo>
                  <a:pt x="4491208" y="-45162"/>
                  <a:pt x="4529784" y="2709"/>
                  <a:pt x="4599343" y="0"/>
                </a:cubicBezTo>
                <a:cubicBezTo>
                  <a:pt x="4668902" y="-2709"/>
                  <a:pt x="4969647" y="21236"/>
                  <a:pt x="5183016" y="0"/>
                </a:cubicBezTo>
                <a:cubicBezTo>
                  <a:pt x="5396385" y="-21236"/>
                  <a:pt x="5394206" y="41841"/>
                  <a:pt x="5603260" y="0"/>
                </a:cubicBezTo>
                <a:cubicBezTo>
                  <a:pt x="5812314" y="-41841"/>
                  <a:pt x="5905638" y="47476"/>
                  <a:pt x="6023505" y="0"/>
                </a:cubicBezTo>
                <a:cubicBezTo>
                  <a:pt x="6141373" y="-47476"/>
                  <a:pt x="6305051" y="39453"/>
                  <a:pt x="6443749" y="0"/>
                </a:cubicBezTo>
                <a:cubicBezTo>
                  <a:pt x="6582447" y="-39453"/>
                  <a:pt x="6776570" y="21742"/>
                  <a:pt x="6945708" y="0"/>
                </a:cubicBezTo>
                <a:cubicBezTo>
                  <a:pt x="7114846" y="-21742"/>
                  <a:pt x="7375317" y="61895"/>
                  <a:pt x="7529381" y="0"/>
                </a:cubicBezTo>
                <a:cubicBezTo>
                  <a:pt x="7683445" y="-61895"/>
                  <a:pt x="8035794" y="71002"/>
                  <a:pt x="8171421" y="0"/>
                </a:cubicBezTo>
                <a:cubicBezTo>
                  <a:pt x="8209112" y="253604"/>
                  <a:pt x="8141068" y="294496"/>
                  <a:pt x="8171421" y="532678"/>
                </a:cubicBezTo>
                <a:cubicBezTo>
                  <a:pt x="8201774" y="770860"/>
                  <a:pt x="8128146" y="852952"/>
                  <a:pt x="8171421" y="1044466"/>
                </a:cubicBezTo>
                <a:cubicBezTo>
                  <a:pt x="7871886" y="1074997"/>
                  <a:pt x="7809015" y="1039135"/>
                  <a:pt x="7506034" y="1044466"/>
                </a:cubicBezTo>
                <a:cubicBezTo>
                  <a:pt x="7203053" y="1049797"/>
                  <a:pt x="7130506" y="1030519"/>
                  <a:pt x="6922361" y="1044466"/>
                </a:cubicBezTo>
                <a:cubicBezTo>
                  <a:pt x="6714216" y="1058413"/>
                  <a:pt x="6526609" y="960732"/>
                  <a:pt x="6175260" y="1044466"/>
                </a:cubicBezTo>
                <a:cubicBezTo>
                  <a:pt x="5823911" y="1128200"/>
                  <a:pt x="5809179" y="988769"/>
                  <a:pt x="5509872" y="1044466"/>
                </a:cubicBezTo>
                <a:cubicBezTo>
                  <a:pt x="5210565" y="1100163"/>
                  <a:pt x="5245679" y="1038244"/>
                  <a:pt x="5007914" y="1044466"/>
                </a:cubicBezTo>
                <a:cubicBezTo>
                  <a:pt x="4770149" y="1050688"/>
                  <a:pt x="4619133" y="976110"/>
                  <a:pt x="4260812" y="1044466"/>
                </a:cubicBezTo>
                <a:cubicBezTo>
                  <a:pt x="3902491" y="1112822"/>
                  <a:pt x="3894397" y="1022342"/>
                  <a:pt x="3677139" y="1044466"/>
                </a:cubicBezTo>
                <a:cubicBezTo>
                  <a:pt x="3459881" y="1066590"/>
                  <a:pt x="3354040" y="991063"/>
                  <a:pt x="3175181" y="1044466"/>
                </a:cubicBezTo>
                <a:cubicBezTo>
                  <a:pt x="2996322" y="1097869"/>
                  <a:pt x="2774606" y="999868"/>
                  <a:pt x="2509794" y="1044466"/>
                </a:cubicBezTo>
                <a:cubicBezTo>
                  <a:pt x="2244982" y="1089064"/>
                  <a:pt x="1993359" y="977288"/>
                  <a:pt x="1844406" y="1044466"/>
                </a:cubicBezTo>
                <a:cubicBezTo>
                  <a:pt x="1695453" y="1111644"/>
                  <a:pt x="1331653" y="991832"/>
                  <a:pt x="1179019" y="1044466"/>
                </a:cubicBezTo>
                <a:cubicBezTo>
                  <a:pt x="1026385" y="1097100"/>
                  <a:pt x="959567" y="1041653"/>
                  <a:pt x="758775" y="1044466"/>
                </a:cubicBezTo>
                <a:cubicBezTo>
                  <a:pt x="557983" y="1047279"/>
                  <a:pt x="263727" y="986629"/>
                  <a:pt x="0" y="1044466"/>
                </a:cubicBezTo>
                <a:cubicBezTo>
                  <a:pt x="-16760" y="888819"/>
                  <a:pt x="51210" y="696568"/>
                  <a:pt x="0" y="543122"/>
                </a:cubicBezTo>
                <a:cubicBezTo>
                  <a:pt x="-51210" y="389676"/>
                  <a:pt x="59648" y="210860"/>
                  <a:pt x="0" y="0"/>
                </a:cubicBezTo>
                <a:close/>
              </a:path>
            </a:pathLst>
          </a:custGeom>
          <a:ln w="28575">
            <a:noFill/>
            <a:extLst>
              <a:ext uri="{C807C97D-BFC1-408E-A445-0C87EB9F89A2}">
                <ask:lineSketchStyleProps xmlns:ask="http://schemas.microsoft.com/office/drawing/2018/sketchyshapes" sd="2342242437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pPr marL="114300" indent="0" algn="ctr">
              <a:buNone/>
            </a:pPr>
            <a:r>
              <a:rPr lang="ru-RU" sz="2000" dirty="0"/>
              <a:t>Развитие мета-навыков и </a:t>
            </a:r>
            <a:r>
              <a:rPr lang="en-US" sz="2000" dirty="0"/>
              <a:t>soft-skills </a:t>
            </a:r>
            <a:r>
              <a:rPr lang="ru-RU" sz="2000" dirty="0"/>
              <a:t>в компаниях с вовлечением счастливых лошадей и технологий</a:t>
            </a:r>
          </a:p>
        </p:txBody>
      </p:sp>
      <p:pic>
        <p:nvPicPr>
          <p:cNvPr id="3" name="Picture 14" descr="Федеральный проект «Платформа университетского технологического  предпринимательства»">
            <a:extLst>
              <a:ext uri="{FF2B5EF4-FFF2-40B4-BE49-F238E27FC236}">
                <a16:creationId xmlns:a16="http://schemas.microsoft.com/office/drawing/2014/main" id="{502615C4-F5DF-DA27-542C-823641F34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966" y="5722073"/>
            <a:ext cx="1312476" cy="81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484AFC5-BBBB-BB63-E149-A5D207E5E213}"/>
              </a:ext>
            </a:extLst>
          </p:cNvPr>
          <p:cNvSpPr txBox="1"/>
          <p:nvPr/>
        </p:nvSpPr>
        <p:spPr>
          <a:xfrm>
            <a:off x="1916888" y="4479421"/>
            <a:ext cx="65989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 algn="ctr">
              <a:buNone/>
            </a:pPr>
            <a:r>
              <a:rPr lang="en-US" sz="1600" dirty="0">
                <a:latin typeface="Montserrat" panose="00000500000000000000" pitchFamily="2" charset="-52"/>
              </a:rPr>
              <a:t>@nastyaef597</a:t>
            </a:r>
            <a:endParaRPr lang="ru-RU" sz="1600" dirty="0">
              <a:latin typeface="Montserrat" panose="00000500000000000000" pitchFamily="2" charset="-52"/>
            </a:endParaRPr>
          </a:p>
          <a:p>
            <a:pPr marL="114300" indent="0" algn="ctr">
              <a:buNone/>
            </a:pPr>
            <a:r>
              <a:rPr lang="ru-RU" sz="1600" dirty="0">
                <a:latin typeface="Montserrat" panose="00000500000000000000" pitchFamily="2" charset="-52"/>
              </a:rPr>
              <a:t>02.12.23</a:t>
            </a:r>
          </a:p>
          <a:p>
            <a:pPr marL="114300" indent="0" algn="ctr">
              <a:buNone/>
            </a:pPr>
            <a:r>
              <a:rPr lang="ru-RU" sz="1200" i="1" dirty="0">
                <a:latin typeface="Montserrat" panose="00000500000000000000" pitchFamily="2" charset="-52"/>
              </a:rPr>
              <a:t>Спикер: </a:t>
            </a:r>
            <a:r>
              <a:rPr lang="ru-RU" sz="1600" dirty="0">
                <a:latin typeface="Montserrat" panose="00000500000000000000" pitchFamily="2" charset="-52"/>
              </a:rPr>
              <a:t>Левина Настя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716D3AD-96B2-3802-E45F-10D86A316D98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12672" y="4443354"/>
            <a:ext cx="451227" cy="41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1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8E338A-A528-979C-4211-ACF62EB9F8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1188" y="1511779"/>
            <a:ext cx="4631284" cy="3047939"/>
          </a:xfrm>
          <a:custGeom>
            <a:avLst/>
            <a:gdLst>
              <a:gd name="connsiteX0" fmla="*/ 0 w 4631284"/>
              <a:gd name="connsiteY0" fmla="*/ 0 h 3047939"/>
              <a:gd name="connsiteX1" fmla="*/ 661612 w 4631284"/>
              <a:gd name="connsiteY1" fmla="*/ 0 h 3047939"/>
              <a:gd name="connsiteX2" fmla="*/ 1369537 w 4631284"/>
              <a:gd name="connsiteY2" fmla="*/ 0 h 3047939"/>
              <a:gd name="connsiteX3" fmla="*/ 1892210 w 4631284"/>
              <a:gd name="connsiteY3" fmla="*/ 0 h 3047939"/>
              <a:gd name="connsiteX4" fmla="*/ 2507509 w 4631284"/>
              <a:gd name="connsiteY4" fmla="*/ 0 h 3047939"/>
              <a:gd name="connsiteX5" fmla="*/ 3261747 w 4631284"/>
              <a:gd name="connsiteY5" fmla="*/ 0 h 3047939"/>
              <a:gd name="connsiteX6" fmla="*/ 3923359 w 4631284"/>
              <a:gd name="connsiteY6" fmla="*/ 0 h 3047939"/>
              <a:gd name="connsiteX7" fmla="*/ 4631284 w 4631284"/>
              <a:gd name="connsiteY7" fmla="*/ 0 h 3047939"/>
              <a:gd name="connsiteX8" fmla="*/ 4631284 w 4631284"/>
              <a:gd name="connsiteY8" fmla="*/ 670547 h 3047939"/>
              <a:gd name="connsiteX9" fmla="*/ 4631284 w 4631284"/>
              <a:gd name="connsiteY9" fmla="*/ 1249655 h 3047939"/>
              <a:gd name="connsiteX10" fmla="*/ 4631284 w 4631284"/>
              <a:gd name="connsiteY10" fmla="*/ 1828763 h 3047939"/>
              <a:gd name="connsiteX11" fmla="*/ 4631284 w 4631284"/>
              <a:gd name="connsiteY11" fmla="*/ 2377392 h 3047939"/>
              <a:gd name="connsiteX12" fmla="*/ 4631284 w 4631284"/>
              <a:gd name="connsiteY12" fmla="*/ 3047939 h 3047939"/>
              <a:gd name="connsiteX13" fmla="*/ 4108611 w 4631284"/>
              <a:gd name="connsiteY13" fmla="*/ 3047939 h 3047939"/>
              <a:gd name="connsiteX14" fmla="*/ 3493311 w 4631284"/>
              <a:gd name="connsiteY14" fmla="*/ 3047939 h 3047939"/>
              <a:gd name="connsiteX15" fmla="*/ 2831699 w 4631284"/>
              <a:gd name="connsiteY15" fmla="*/ 3047939 h 3047939"/>
              <a:gd name="connsiteX16" fmla="*/ 2309026 w 4631284"/>
              <a:gd name="connsiteY16" fmla="*/ 3047939 h 3047939"/>
              <a:gd name="connsiteX17" fmla="*/ 1647414 w 4631284"/>
              <a:gd name="connsiteY17" fmla="*/ 3047939 h 3047939"/>
              <a:gd name="connsiteX18" fmla="*/ 985802 w 4631284"/>
              <a:gd name="connsiteY18" fmla="*/ 3047939 h 3047939"/>
              <a:gd name="connsiteX19" fmla="*/ 0 w 4631284"/>
              <a:gd name="connsiteY19" fmla="*/ 3047939 h 3047939"/>
              <a:gd name="connsiteX20" fmla="*/ 0 w 4631284"/>
              <a:gd name="connsiteY20" fmla="*/ 2377392 h 3047939"/>
              <a:gd name="connsiteX21" fmla="*/ 0 w 4631284"/>
              <a:gd name="connsiteY21" fmla="*/ 1798284 h 3047939"/>
              <a:gd name="connsiteX22" fmla="*/ 0 w 4631284"/>
              <a:gd name="connsiteY22" fmla="*/ 1158217 h 3047939"/>
              <a:gd name="connsiteX23" fmla="*/ 0 w 4631284"/>
              <a:gd name="connsiteY23" fmla="*/ 640067 h 3047939"/>
              <a:gd name="connsiteX24" fmla="*/ 0 w 4631284"/>
              <a:gd name="connsiteY24" fmla="*/ 0 h 3047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631284" h="3047939" fill="none" extrusionOk="0">
                <a:moveTo>
                  <a:pt x="0" y="0"/>
                </a:moveTo>
                <a:cubicBezTo>
                  <a:pt x="326841" y="17736"/>
                  <a:pt x="449466" y="-31793"/>
                  <a:pt x="661612" y="0"/>
                </a:cubicBezTo>
                <a:cubicBezTo>
                  <a:pt x="873758" y="31793"/>
                  <a:pt x="1042508" y="5167"/>
                  <a:pt x="1369537" y="0"/>
                </a:cubicBezTo>
                <a:cubicBezTo>
                  <a:pt x="1696566" y="-5167"/>
                  <a:pt x="1637196" y="4746"/>
                  <a:pt x="1892210" y="0"/>
                </a:cubicBezTo>
                <a:cubicBezTo>
                  <a:pt x="2147224" y="-4746"/>
                  <a:pt x="2333825" y="16886"/>
                  <a:pt x="2507509" y="0"/>
                </a:cubicBezTo>
                <a:cubicBezTo>
                  <a:pt x="2681193" y="-16886"/>
                  <a:pt x="3068497" y="34048"/>
                  <a:pt x="3261747" y="0"/>
                </a:cubicBezTo>
                <a:cubicBezTo>
                  <a:pt x="3454997" y="-34048"/>
                  <a:pt x="3626635" y="28911"/>
                  <a:pt x="3923359" y="0"/>
                </a:cubicBezTo>
                <a:cubicBezTo>
                  <a:pt x="4220083" y="-28911"/>
                  <a:pt x="4439289" y="-23883"/>
                  <a:pt x="4631284" y="0"/>
                </a:cubicBezTo>
                <a:cubicBezTo>
                  <a:pt x="4626666" y="239245"/>
                  <a:pt x="4605472" y="406297"/>
                  <a:pt x="4631284" y="670547"/>
                </a:cubicBezTo>
                <a:cubicBezTo>
                  <a:pt x="4657096" y="934797"/>
                  <a:pt x="4609564" y="1094333"/>
                  <a:pt x="4631284" y="1249655"/>
                </a:cubicBezTo>
                <a:cubicBezTo>
                  <a:pt x="4653004" y="1404977"/>
                  <a:pt x="4626259" y="1584131"/>
                  <a:pt x="4631284" y="1828763"/>
                </a:cubicBezTo>
                <a:cubicBezTo>
                  <a:pt x="4636309" y="2073395"/>
                  <a:pt x="4623316" y="2266792"/>
                  <a:pt x="4631284" y="2377392"/>
                </a:cubicBezTo>
                <a:cubicBezTo>
                  <a:pt x="4639252" y="2487992"/>
                  <a:pt x="4629254" y="2838079"/>
                  <a:pt x="4631284" y="3047939"/>
                </a:cubicBezTo>
                <a:cubicBezTo>
                  <a:pt x="4505218" y="3051913"/>
                  <a:pt x="4257852" y="3054929"/>
                  <a:pt x="4108611" y="3047939"/>
                </a:cubicBezTo>
                <a:cubicBezTo>
                  <a:pt x="3959370" y="3040949"/>
                  <a:pt x="3794443" y="3059452"/>
                  <a:pt x="3493311" y="3047939"/>
                </a:cubicBezTo>
                <a:cubicBezTo>
                  <a:pt x="3192179" y="3036426"/>
                  <a:pt x="3018553" y="3075196"/>
                  <a:pt x="2831699" y="3047939"/>
                </a:cubicBezTo>
                <a:cubicBezTo>
                  <a:pt x="2644845" y="3020682"/>
                  <a:pt x="2556959" y="3051969"/>
                  <a:pt x="2309026" y="3047939"/>
                </a:cubicBezTo>
                <a:cubicBezTo>
                  <a:pt x="2061093" y="3043909"/>
                  <a:pt x="1865008" y="3044090"/>
                  <a:pt x="1647414" y="3047939"/>
                </a:cubicBezTo>
                <a:cubicBezTo>
                  <a:pt x="1429820" y="3051788"/>
                  <a:pt x="1199447" y="3046330"/>
                  <a:pt x="985802" y="3047939"/>
                </a:cubicBezTo>
                <a:cubicBezTo>
                  <a:pt x="772157" y="3049548"/>
                  <a:pt x="428941" y="3039899"/>
                  <a:pt x="0" y="3047939"/>
                </a:cubicBezTo>
                <a:cubicBezTo>
                  <a:pt x="22220" y="2852051"/>
                  <a:pt x="3119" y="2680785"/>
                  <a:pt x="0" y="2377392"/>
                </a:cubicBezTo>
                <a:cubicBezTo>
                  <a:pt x="-3119" y="2073999"/>
                  <a:pt x="-4977" y="2060675"/>
                  <a:pt x="0" y="1798284"/>
                </a:cubicBezTo>
                <a:cubicBezTo>
                  <a:pt x="4977" y="1535893"/>
                  <a:pt x="-481" y="1398746"/>
                  <a:pt x="0" y="1158217"/>
                </a:cubicBezTo>
                <a:cubicBezTo>
                  <a:pt x="481" y="917688"/>
                  <a:pt x="9560" y="758117"/>
                  <a:pt x="0" y="640067"/>
                </a:cubicBezTo>
                <a:cubicBezTo>
                  <a:pt x="-9560" y="522017"/>
                  <a:pt x="14719" y="263350"/>
                  <a:pt x="0" y="0"/>
                </a:cubicBezTo>
                <a:close/>
              </a:path>
              <a:path w="4631284" h="3047939" stroke="0" extrusionOk="0">
                <a:moveTo>
                  <a:pt x="0" y="0"/>
                </a:moveTo>
                <a:cubicBezTo>
                  <a:pt x="154075" y="-7525"/>
                  <a:pt x="484350" y="6858"/>
                  <a:pt x="754238" y="0"/>
                </a:cubicBezTo>
                <a:cubicBezTo>
                  <a:pt x="1024126" y="-6858"/>
                  <a:pt x="1064863" y="-7253"/>
                  <a:pt x="1369537" y="0"/>
                </a:cubicBezTo>
                <a:cubicBezTo>
                  <a:pt x="1674211" y="7253"/>
                  <a:pt x="1861622" y="-28066"/>
                  <a:pt x="1984836" y="0"/>
                </a:cubicBezTo>
                <a:cubicBezTo>
                  <a:pt x="2108050" y="28066"/>
                  <a:pt x="2561998" y="-14689"/>
                  <a:pt x="2739074" y="0"/>
                </a:cubicBezTo>
                <a:cubicBezTo>
                  <a:pt x="2916150" y="14689"/>
                  <a:pt x="3042680" y="-21388"/>
                  <a:pt x="3261747" y="0"/>
                </a:cubicBezTo>
                <a:cubicBezTo>
                  <a:pt x="3480814" y="21388"/>
                  <a:pt x="3754720" y="29237"/>
                  <a:pt x="4015985" y="0"/>
                </a:cubicBezTo>
                <a:cubicBezTo>
                  <a:pt x="4277250" y="-29237"/>
                  <a:pt x="4355239" y="-9461"/>
                  <a:pt x="4631284" y="0"/>
                </a:cubicBezTo>
                <a:cubicBezTo>
                  <a:pt x="4612268" y="268511"/>
                  <a:pt x="4638336" y="379130"/>
                  <a:pt x="4631284" y="609588"/>
                </a:cubicBezTo>
                <a:cubicBezTo>
                  <a:pt x="4624232" y="840046"/>
                  <a:pt x="4645750" y="929348"/>
                  <a:pt x="4631284" y="1158217"/>
                </a:cubicBezTo>
                <a:cubicBezTo>
                  <a:pt x="4616818" y="1387086"/>
                  <a:pt x="4614107" y="1585355"/>
                  <a:pt x="4631284" y="1737325"/>
                </a:cubicBezTo>
                <a:cubicBezTo>
                  <a:pt x="4648461" y="1889295"/>
                  <a:pt x="4611817" y="2226625"/>
                  <a:pt x="4631284" y="2377392"/>
                </a:cubicBezTo>
                <a:cubicBezTo>
                  <a:pt x="4650751" y="2528159"/>
                  <a:pt x="4621233" y="2728954"/>
                  <a:pt x="4631284" y="3047939"/>
                </a:cubicBezTo>
                <a:cubicBezTo>
                  <a:pt x="4291972" y="3077417"/>
                  <a:pt x="4168961" y="3067343"/>
                  <a:pt x="3923359" y="3047939"/>
                </a:cubicBezTo>
                <a:cubicBezTo>
                  <a:pt x="3677758" y="3028535"/>
                  <a:pt x="3567180" y="3023440"/>
                  <a:pt x="3308060" y="3047939"/>
                </a:cubicBezTo>
                <a:cubicBezTo>
                  <a:pt x="3048940" y="3072438"/>
                  <a:pt x="3046395" y="3037428"/>
                  <a:pt x="2785387" y="3047939"/>
                </a:cubicBezTo>
                <a:cubicBezTo>
                  <a:pt x="2524379" y="3058450"/>
                  <a:pt x="2268306" y="3031819"/>
                  <a:pt x="2031149" y="3047939"/>
                </a:cubicBezTo>
                <a:cubicBezTo>
                  <a:pt x="1793992" y="3064059"/>
                  <a:pt x="1696440" y="3024613"/>
                  <a:pt x="1369537" y="3047939"/>
                </a:cubicBezTo>
                <a:cubicBezTo>
                  <a:pt x="1042634" y="3071265"/>
                  <a:pt x="958680" y="3044257"/>
                  <a:pt x="615299" y="3047939"/>
                </a:cubicBezTo>
                <a:cubicBezTo>
                  <a:pt x="271918" y="3051621"/>
                  <a:pt x="127740" y="3040230"/>
                  <a:pt x="0" y="3047939"/>
                </a:cubicBezTo>
                <a:cubicBezTo>
                  <a:pt x="-19622" y="2782888"/>
                  <a:pt x="15286" y="2535424"/>
                  <a:pt x="0" y="2377392"/>
                </a:cubicBezTo>
                <a:cubicBezTo>
                  <a:pt x="-15286" y="2219360"/>
                  <a:pt x="-15010" y="2051763"/>
                  <a:pt x="0" y="1859243"/>
                </a:cubicBezTo>
                <a:cubicBezTo>
                  <a:pt x="15010" y="1666723"/>
                  <a:pt x="-18439" y="1449462"/>
                  <a:pt x="0" y="1188696"/>
                </a:cubicBezTo>
                <a:cubicBezTo>
                  <a:pt x="18439" y="927930"/>
                  <a:pt x="29928" y="771891"/>
                  <a:pt x="0" y="579108"/>
                </a:cubicBezTo>
                <a:cubicBezTo>
                  <a:pt x="-29928" y="386325"/>
                  <a:pt x="-14062" y="200455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5516525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3A2259C-7333-ABFB-471E-43CEE4A568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55" t="17596" r="24847" b="26599"/>
          <a:stretch/>
        </p:blipFill>
        <p:spPr>
          <a:xfrm>
            <a:off x="6403438" y="3634433"/>
            <a:ext cx="3709326" cy="2165613"/>
          </a:xfrm>
          <a:custGeom>
            <a:avLst/>
            <a:gdLst>
              <a:gd name="connsiteX0" fmla="*/ 0 w 3709326"/>
              <a:gd name="connsiteY0" fmla="*/ 0 h 2165613"/>
              <a:gd name="connsiteX1" fmla="*/ 618221 w 3709326"/>
              <a:gd name="connsiteY1" fmla="*/ 0 h 2165613"/>
              <a:gd name="connsiteX2" fmla="*/ 1125162 w 3709326"/>
              <a:gd name="connsiteY2" fmla="*/ 0 h 2165613"/>
              <a:gd name="connsiteX3" fmla="*/ 1780476 w 3709326"/>
              <a:gd name="connsiteY3" fmla="*/ 0 h 2165613"/>
              <a:gd name="connsiteX4" fmla="*/ 2287418 w 3709326"/>
              <a:gd name="connsiteY4" fmla="*/ 0 h 2165613"/>
              <a:gd name="connsiteX5" fmla="*/ 2794359 w 3709326"/>
              <a:gd name="connsiteY5" fmla="*/ 0 h 2165613"/>
              <a:gd name="connsiteX6" fmla="*/ 3709326 w 3709326"/>
              <a:gd name="connsiteY6" fmla="*/ 0 h 2165613"/>
              <a:gd name="connsiteX7" fmla="*/ 3709326 w 3709326"/>
              <a:gd name="connsiteY7" fmla="*/ 563059 h 2165613"/>
              <a:gd name="connsiteX8" fmla="*/ 3709326 w 3709326"/>
              <a:gd name="connsiteY8" fmla="*/ 1147775 h 2165613"/>
              <a:gd name="connsiteX9" fmla="*/ 3709326 w 3709326"/>
              <a:gd name="connsiteY9" fmla="*/ 2165613 h 2165613"/>
              <a:gd name="connsiteX10" fmla="*/ 3128198 w 3709326"/>
              <a:gd name="connsiteY10" fmla="*/ 2165613 h 2165613"/>
              <a:gd name="connsiteX11" fmla="*/ 2584164 w 3709326"/>
              <a:gd name="connsiteY11" fmla="*/ 2165613 h 2165613"/>
              <a:gd name="connsiteX12" fmla="*/ 1891756 w 3709326"/>
              <a:gd name="connsiteY12" fmla="*/ 2165613 h 2165613"/>
              <a:gd name="connsiteX13" fmla="*/ 1384815 w 3709326"/>
              <a:gd name="connsiteY13" fmla="*/ 2165613 h 2165613"/>
              <a:gd name="connsiteX14" fmla="*/ 840781 w 3709326"/>
              <a:gd name="connsiteY14" fmla="*/ 2165613 h 2165613"/>
              <a:gd name="connsiteX15" fmla="*/ 0 w 3709326"/>
              <a:gd name="connsiteY15" fmla="*/ 2165613 h 2165613"/>
              <a:gd name="connsiteX16" fmla="*/ 0 w 3709326"/>
              <a:gd name="connsiteY16" fmla="*/ 1645866 h 2165613"/>
              <a:gd name="connsiteX17" fmla="*/ 0 w 3709326"/>
              <a:gd name="connsiteY17" fmla="*/ 1147775 h 2165613"/>
              <a:gd name="connsiteX18" fmla="*/ 0 w 3709326"/>
              <a:gd name="connsiteY18" fmla="*/ 671340 h 2165613"/>
              <a:gd name="connsiteX19" fmla="*/ 0 w 3709326"/>
              <a:gd name="connsiteY19" fmla="*/ 0 h 2165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709326" h="2165613" fill="none" extrusionOk="0">
                <a:moveTo>
                  <a:pt x="0" y="0"/>
                </a:moveTo>
                <a:cubicBezTo>
                  <a:pt x="181044" y="17963"/>
                  <a:pt x="316029" y="21717"/>
                  <a:pt x="618221" y="0"/>
                </a:cubicBezTo>
                <a:cubicBezTo>
                  <a:pt x="920413" y="-21717"/>
                  <a:pt x="932382" y="8406"/>
                  <a:pt x="1125162" y="0"/>
                </a:cubicBezTo>
                <a:cubicBezTo>
                  <a:pt x="1317942" y="-8406"/>
                  <a:pt x="1471076" y="4983"/>
                  <a:pt x="1780476" y="0"/>
                </a:cubicBezTo>
                <a:cubicBezTo>
                  <a:pt x="2089876" y="-4983"/>
                  <a:pt x="2168393" y="-17429"/>
                  <a:pt x="2287418" y="0"/>
                </a:cubicBezTo>
                <a:cubicBezTo>
                  <a:pt x="2406443" y="17429"/>
                  <a:pt x="2576916" y="4372"/>
                  <a:pt x="2794359" y="0"/>
                </a:cubicBezTo>
                <a:cubicBezTo>
                  <a:pt x="3011802" y="-4372"/>
                  <a:pt x="3450142" y="29412"/>
                  <a:pt x="3709326" y="0"/>
                </a:cubicBezTo>
                <a:cubicBezTo>
                  <a:pt x="3705073" y="130921"/>
                  <a:pt x="3723374" y="323914"/>
                  <a:pt x="3709326" y="563059"/>
                </a:cubicBezTo>
                <a:cubicBezTo>
                  <a:pt x="3695278" y="802204"/>
                  <a:pt x="3689295" y="927114"/>
                  <a:pt x="3709326" y="1147775"/>
                </a:cubicBezTo>
                <a:cubicBezTo>
                  <a:pt x="3729357" y="1368436"/>
                  <a:pt x="3712405" y="1803002"/>
                  <a:pt x="3709326" y="2165613"/>
                </a:cubicBezTo>
                <a:cubicBezTo>
                  <a:pt x="3450352" y="2171390"/>
                  <a:pt x="3328115" y="2192177"/>
                  <a:pt x="3128198" y="2165613"/>
                </a:cubicBezTo>
                <a:cubicBezTo>
                  <a:pt x="2928281" y="2139049"/>
                  <a:pt x="2852316" y="2178964"/>
                  <a:pt x="2584164" y="2165613"/>
                </a:cubicBezTo>
                <a:cubicBezTo>
                  <a:pt x="2316012" y="2152262"/>
                  <a:pt x="2059956" y="2183478"/>
                  <a:pt x="1891756" y="2165613"/>
                </a:cubicBezTo>
                <a:cubicBezTo>
                  <a:pt x="1723556" y="2147748"/>
                  <a:pt x="1536066" y="2172739"/>
                  <a:pt x="1384815" y="2165613"/>
                </a:cubicBezTo>
                <a:cubicBezTo>
                  <a:pt x="1233564" y="2158487"/>
                  <a:pt x="994384" y="2167325"/>
                  <a:pt x="840781" y="2165613"/>
                </a:cubicBezTo>
                <a:cubicBezTo>
                  <a:pt x="687178" y="2163901"/>
                  <a:pt x="189446" y="2131218"/>
                  <a:pt x="0" y="2165613"/>
                </a:cubicBezTo>
                <a:cubicBezTo>
                  <a:pt x="10119" y="2035669"/>
                  <a:pt x="-25048" y="1828968"/>
                  <a:pt x="0" y="1645866"/>
                </a:cubicBezTo>
                <a:cubicBezTo>
                  <a:pt x="25048" y="1462764"/>
                  <a:pt x="-13034" y="1283886"/>
                  <a:pt x="0" y="1147775"/>
                </a:cubicBezTo>
                <a:cubicBezTo>
                  <a:pt x="13034" y="1011664"/>
                  <a:pt x="-14681" y="873863"/>
                  <a:pt x="0" y="671340"/>
                </a:cubicBezTo>
                <a:cubicBezTo>
                  <a:pt x="14681" y="468818"/>
                  <a:pt x="-8240" y="214651"/>
                  <a:pt x="0" y="0"/>
                </a:cubicBezTo>
                <a:close/>
              </a:path>
              <a:path w="3709326" h="2165613" stroke="0" extrusionOk="0">
                <a:moveTo>
                  <a:pt x="0" y="0"/>
                </a:moveTo>
                <a:cubicBezTo>
                  <a:pt x="169117" y="7193"/>
                  <a:pt x="386710" y="-1458"/>
                  <a:pt x="506941" y="0"/>
                </a:cubicBezTo>
                <a:cubicBezTo>
                  <a:pt x="627172" y="1458"/>
                  <a:pt x="833857" y="-22722"/>
                  <a:pt x="1050976" y="0"/>
                </a:cubicBezTo>
                <a:cubicBezTo>
                  <a:pt x="1268096" y="22722"/>
                  <a:pt x="1559478" y="12663"/>
                  <a:pt x="1706290" y="0"/>
                </a:cubicBezTo>
                <a:cubicBezTo>
                  <a:pt x="1853102" y="-12663"/>
                  <a:pt x="2106985" y="-6914"/>
                  <a:pt x="2398697" y="0"/>
                </a:cubicBezTo>
                <a:cubicBezTo>
                  <a:pt x="2690409" y="6914"/>
                  <a:pt x="2907970" y="11637"/>
                  <a:pt x="3091105" y="0"/>
                </a:cubicBezTo>
                <a:cubicBezTo>
                  <a:pt x="3274240" y="-11637"/>
                  <a:pt x="3566296" y="-6520"/>
                  <a:pt x="3709326" y="0"/>
                </a:cubicBezTo>
                <a:cubicBezTo>
                  <a:pt x="3691922" y="102050"/>
                  <a:pt x="3701941" y="327440"/>
                  <a:pt x="3709326" y="498091"/>
                </a:cubicBezTo>
                <a:cubicBezTo>
                  <a:pt x="3716711" y="668742"/>
                  <a:pt x="3707244" y="810507"/>
                  <a:pt x="3709326" y="1017838"/>
                </a:cubicBezTo>
                <a:cubicBezTo>
                  <a:pt x="3711408" y="1225169"/>
                  <a:pt x="3713976" y="1325123"/>
                  <a:pt x="3709326" y="1494273"/>
                </a:cubicBezTo>
                <a:cubicBezTo>
                  <a:pt x="3704676" y="1663424"/>
                  <a:pt x="3681324" y="1985324"/>
                  <a:pt x="3709326" y="2165613"/>
                </a:cubicBezTo>
                <a:cubicBezTo>
                  <a:pt x="3401517" y="2156968"/>
                  <a:pt x="3396506" y="2178985"/>
                  <a:pt x="3091105" y="2165613"/>
                </a:cubicBezTo>
                <a:cubicBezTo>
                  <a:pt x="2785704" y="2152241"/>
                  <a:pt x="2601611" y="2178389"/>
                  <a:pt x="2472884" y="2165613"/>
                </a:cubicBezTo>
                <a:cubicBezTo>
                  <a:pt x="2344157" y="2152837"/>
                  <a:pt x="2169331" y="2191419"/>
                  <a:pt x="1928850" y="2165613"/>
                </a:cubicBezTo>
                <a:cubicBezTo>
                  <a:pt x="1688369" y="2139807"/>
                  <a:pt x="1502648" y="2143229"/>
                  <a:pt x="1310629" y="2165613"/>
                </a:cubicBezTo>
                <a:cubicBezTo>
                  <a:pt x="1118610" y="2187997"/>
                  <a:pt x="1007959" y="2150958"/>
                  <a:pt x="803687" y="2165613"/>
                </a:cubicBezTo>
                <a:cubicBezTo>
                  <a:pt x="599415" y="2180268"/>
                  <a:pt x="174975" y="2195082"/>
                  <a:pt x="0" y="2165613"/>
                </a:cubicBezTo>
                <a:cubicBezTo>
                  <a:pt x="653" y="2061029"/>
                  <a:pt x="-5820" y="1913097"/>
                  <a:pt x="0" y="1689178"/>
                </a:cubicBezTo>
                <a:cubicBezTo>
                  <a:pt x="5820" y="1465259"/>
                  <a:pt x="-8288" y="1271437"/>
                  <a:pt x="0" y="1126119"/>
                </a:cubicBezTo>
                <a:cubicBezTo>
                  <a:pt x="8288" y="980801"/>
                  <a:pt x="-7456" y="696682"/>
                  <a:pt x="0" y="584716"/>
                </a:cubicBezTo>
                <a:cubicBezTo>
                  <a:pt x="7456" y="472750"/>
                  <a:pt x="24333" y="235684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1812358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A2585DA-D998-0996-59E4-04BC0D6E64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4F4F5"/>
              </a:clrFrom>
              <a:clrTo>
                <a:srgbClr val="F4F4F5">
                  <a:alpha val="0"/>
                </a:srgbClr>
              </a:clrTo>
            </a:clrChange>
          </a:blip>
          <a:srcRect l="3049" t="5677" r="4863" b="2911"/>
          <a:stretch/>
        </p:blipFill>
        <p:spPr>
          <a:xfrm>
            <a:off x="168254" y="5022171"/>
            <a:ext cx="1361674" cy="138013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D4650B8-D555-1B45-9A5B-A7055A11DD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2017" y="4054996"/>
            <a:ext cx="1245336" cy="918278"/>
          </a:xfrm>
          <a:prstGeom prst="ellipse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30C5E79-B55E-3670-66CB-84378EC9F78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 l="20886" t="14124" r="7904" b="14021"/>
          <a:stretch/>
        </p:blipFill>
        <p:spPr>
          <a:xfrm>
            <a:off x="750094" y="2814441"/>
            <a:ext cx="1230329" cy="112322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C682934-59D6-CB2C-05F7-EC4A1574F52D}"/>
              </a:ext>
            </a:extLst>
          </p:cNvPr>
          <p:cNvSpPr txBox="1"/>
          <p:nvPr/>
        </p:nvSpPr>
        <p:spPr>
          <a:xfrm>
            <a:off x="406778" y="551055"/>
            <a:ext cx="34756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dirty="0">
                <a:solidFill>
                  <a:srgbClr val="1A1A1A"/>
                </a:solidFill>
                <a:effectLst/>
                <a:latin typeface="Montserrat" panose="00000500000000000000" pitchFamily="2" charset="-52"/>
              </a:rPr>
              <a:t>Рынок </a:t>
            </a:r>
            <a:r>
              <a:rPr lang="ru-RU" sz="1100" i="1" dirty="0" err="1">
                <a:solidFill>
                  <a:srgbClr val="1A1A1A"/>
                </a:solidFill>
                <a:effectLst/>
                <a:latin typeface="Montserrat" panose="00000500000000000000" pitchFamily="2" charset="-52"/>
              </a:rPr>
              <a:t>TechNet</a:t>
            </a:r>
            <a:r>
              <a:rPr lang="ru-RU" sz="1100" i="1" dirty="0">
                <a:solidFill>
                  <a:srgbClr val="1A1A1A"/>
                </a:solidFill>
                <a:effectLst/>
                <a:latin typeface="Montserrat" panose="00000500000000000000" pitchFamily="2" charset="-52"/>
              </a:rPr>
              <a:t> и технологии</a:t>
            </a:r>
            <a:r>
              <a:rPr lang="en-US" sz="1100" i="1" dirty="0">
                <a:solidFill>
                  <a:srgbClr val="1A1A1A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1100" i="1" dirty="0">
                <a:solidFill>
                  <a:srgbClr val="1A1A1A"/>
                </a:solidFill>
                <a:effectLst/>
                <a:latin typeface="Montserrat" panose="00000500000000000000" pitchFamily="2" charset="-52"/>
              </a:rPr>
              <a:t>ИИ</a:t>
            </a:r>
            <a:endParaRPr lang="ru-RU" sz="1100" i="1" dirty="0">
              <a:latin typeface="Montserrat" panose="00000500000000000000" pitchFamily="2" charset="-5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22C316-9876-444F-C9EA-B82C78889F86}"/>
              </a:ext>
            </a:extLst>
          </p:cNvPr>
          <p:cNvSpPr txBox="1"/>
          <p:nvPr/>
        </p:nvSpPr>
        <p:spPr>
          <a:xfrm>
            <a:off x="3609239" y="4586434"/>
            <a:ext cx="34756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dirty="0">
                <a:solidFill>
                  <a:srgbClr val="1A1A1A"/>
                </a:solidFill>
                <a:latin typeface="Montserrat" panose="00000500000000000000" pitchFamily="2" charset="-52"/>
              </a:rPr>
              <a:t>Каналы поиска инвестиций</a:t>
            </a:r>
            <a:endParaRPr lang="ru-RU" sz="1100" i="1" dirty="0">
              <a:latin typeface="Montserrat" panose="00000500000000000000" pitchFamily="2" charset="-5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D2C847-EECA-8D06-DCF8-1072B71FD628}"/>
              </a:ext>
            </a:extLst>
          </p:cNvPr>
          <p:cNvSpPr txBox="1"/>
          <p:nvPr/>
        </p:nvSpPr>
        <p:spPr>
          <a:xfrm>
            <a:off x="7571495" y="3372823"/>
            <a:ext cx="16891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rgbClr val="1A1A1A"/>
                </a:solidFill>
                <a:effectLst/>
                <a:latin typeface="Montserrat" panose="00000500000000000000" pitchFamily="2" charset="-52"/>
              </a:rPr>
              <a:t>Jobs To Be Done</a:t>
            </a:r>
            <a:endParaRPr lang="ru-RU" sz="1100" i="1" dirty="0">
              <a:latin typeface="Montserrat" panose="00000500000000000000" pitchFamily="2" charset="-52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3F71423-1DDE-8CB5-1268-1FE494FD49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21638" y="4787363"/>
            <a:ext cx="2810266" cy="1948264"/>
          </a:xfrm>
          <a:custGeom>
            <a:avLst/>
            <a:gdLst>
              <a:gd name="connsiteX0" fmla="*/ 0 w 2810266"/>
              <a:gd name="connsiteY0" fmla="*/ 0 h 1948264"/>
              <a:gd name="connsiteX1" fmla="*/ 533951 w 2810266"/>
              <a:gd name="connsiteY1" fmla="*/ 0 h 1948264"/>
              <a:gd name="connsiteX2" fmla="*/ 1011696 w 2810266"/>
              <a:gd name="connsiteY2" fmla="*/ 0 h 1948264"/>
              <a:gd name="connsiteX3" fmla="*/ 1601852 w 2810266"/>
              <a:gd name="connsiteY3" fmla="*/ 0 h 1948264"/>
              <a:gd name="connsiteX4" fmla="*/ 2163905 w 2810266"/>
              <a:gd name="connsiteY4" fmla="*/ 0 h 1948264"/>
              <a:gd name="connsiteX5" fmla="*/ 2810266 w 2810266"/>
              <a:gd name="connsiteY5" fmla="*/ 0 h 1948264"/>
              <a:gd name="connsiteX6" fmla="*/ 2810266 w 2810266"/>
              <a:gd name="connsiteY6" fmla="*/ 668904 h 1948264"/>
              <a:gd name="connsiteX7" fmla="*/ 2810266 w 2810266"/>
              <a:gd name="connsiteY7" fmla="*/ 1259877 h 1948264"/>
              <a:gd name="connsiteX8" fmla="*/ 2810266 w 2810266"/>
              <a:gd name="connsiteY8" fmla="*/ 1948264 h 1948264"/>
              <a:gd name="connsiteX9" fmla="*/ 2304418 w 2810266"/>
              <a:gd name="connsiteY9" fmla="*/ 1948264 h 1948264"/>
              <a:gd name="connsiteX10" fmla="*/ 1770468 w 2810266"/>
              <a:gd name="connsiteY10" fmla="*/ 1948264 h 1948264"/>
              <a:gd name="connsiteX11" fmla="*/ 1264620 w 2810266"/>
              <a:gd name="connsiteY11" fmla="*/ 1948264 h 1948264"/>
              <a:gd name="connsiteX12" fmla="*/ 786874 w 2810266"/>
              <a:gd name="connsiteY12" fmla="*/ 1948264 h 1948264"/>
              <a:gd name="connsiteX13" fmla="*/ 0 w 2810266"/>
              <a:gd name="connsiteY13" fmla="*/ 1948264 h 1948264"/>
              <a:gd name="connsiteX14" fmla="*/ 0 w 2810266"/>
              <a:gd name="connsiteY14" fmla="*/ 1279360 h 1948264"/>
              <a:gd name="connsiteX15" fmla="*/ 0 w 2810266"/>
              <a:gd name="connsiteY15" fmla="*/ 610456 h 1948264"/>
              <a:gd name="connsiteX16" fmla="*/ 0 w 2810266"/>
              <a:gd name="connsiteY16" fmla="*/ 0 h 1948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266" h="1948264" fill="none" extrusionOk="0">
                <a:moveTo>
                  <a:pt x="0" y="0"/>
                </a:moveTo>
                <a:cubicBezTo>
                  <a:pt x="146764" y="4366"/>
                  <a:pt x="399476" y="20644"/>
                  <a:pt x="533951" y="0"/>
                </a:cubicBezTo>
                <a:cubicBezTo>
                  <a:pt x="668426" y="-20644"/>
                  <a:pt x="791654" y="2439"/>
                  <a:pt x="1011696" y="0"/>
                </a:cubicBezTo>
                <a:cubicBezTo>
                  <a:pt x="1231739" y="-2439"/>
                  <a:pt x="1438306" y="12838"/>
                  <a:pt x="1601852" y="0"/>
                </a:cubicBezTo>
                <a:cubicBezTo>
                  <a:pt x="1765398" y="-12838"/>
                  <a:pt x="2041035" y="-17844"/>
                  <a:pt x="2163905" y="0"/>
                </a:cubicBezTo>
                <a:cubicBezTo>
                  <a:pt x="2286775" y="17844"/>
                  <a:pt x="2623658" y="18499"/>
                  <a:pt x="2810266" y="0"/>
                </a:cubicBezTo>
                <a:cubicBezTo>
                  <a:pt x="2796793" y="200249"/>
                  <a:pt x="2825680" y="365422"/>
                  <a:pt x="2810266" y="668904"/>
                </a:cubicBezTo>
                <a:cubicBezTo>
                  <a:pt x="2794852" y="972386"/>
                  <a:pt x="2821857" y="987286"/>
                  <a:pt x="2810266" y="1259877"/>
                </a:cubicBezTo>
                <a:cubicBezTo>
                  <a:pt x="2798675" y="1532468"/>
                  <a:pt x="2776357" y="1796692"/>
                  <a:pt x="2810266" y="1948264"/>
                </a:cubicBezTo>
                <a:cubicBezTo>
                  <a:pt x="2623541" y="1951519"/>
                  <a:pt x="2477335" y="1967757"/>
                  <a:pt x="2304418" y="1948264"/>
                </a:cubicBezTo>
                <a:cubicBezTo>
                  <a:pt x="2131501" y="1928771"/>
                  <a:pt x="2009966" y="1926651"/>
                  <a:pt x="1770468" y="1948264"/>
                </a:cubicBezTo>
                <a:cubicBezTo>
                  <a:pt x="1530970" y="1969878"/>
                  <a:pt x="1367561" y="1926287"/>
                  <a:pt x="1264620" y="1948264"/>
                </a:cubicBezTo>
                <a:cubicBezTo>
                  <a:pt x="1161679" y="1970241"/>
                  <a:pt x="971476" y="1925034"/>
                  <a:pt x="786874" y="1948264"/>
                </a:cubicBezTo>
                <a:cubicBezTo>
                  <a:pt x="602272" y="1971494"/>
                  <a:pt x="209271" y="1960494"/>
                  <a:pt x="0" y="1948264"/>
                </a:cubicBezTo>
                <a:cubicBezTo>
                  <a:pt x="4303" y="1779241"/>
                  <a:pt x="7318" y="1512644"/>
                  <a:pt x="0" y="1279360"/>
                </a:cubicBezTo>
                <a:cubicBezTo>
                  <a:pt x="-7318" y="1046076"/>
                  <a:pt x="11333" y="759165"/>
                  <a:pt x="0" y="610456"/>
                </a:cubicBezTo>
                <a:cubicBezTo>
                  <a:pt x="-11333" y="461747"/>
                  <a:pt x="-15468" y="192440"/>
                  <a:pt x="0" y="0"/>
                </a:cubicBezTo>
                <a:close/>
              </a:path>
              <a:path w="2810266" h="1948264" stroke="0" extrusionOk="0">
                <a:moveTo>
                  <a:pt x="0" y="0"/>
                </a:moveTo>
                <a:cubicBezTo>
                  <a:pt x="197064" y="21118"/>
                  <a:pt x="352275" y="-405"/>
                  <a:pt x="505848" y="0"/>
                </a:cubicBezTo>
                <a:cubicBezTo>
                  <a:pt x="659421" y="405"/>
                  <a:pt x="870256" y="-15828"/>
                  <a:pt x="1067901" y="0"/>
                </a:cubicBezTo>
                <a:cubicBezTo>
                  <a:pt x="1265546" y="15828"/>
                  <a:pt x="1477992" y="23864"/>
                  <a:pt x="1686160" y="0"/>
                </a:cubicBezTo>
                <a:cubicBezTo>
                  <a:pt x="1894328" y="-23864"/>
                  <a:pt x="2052962" y="24996"/>
                  <a:pt x="2220110" y="0"/>
                </a:cubicBezTo>
                <a:cubicBezTo>
                  <a:pt x="2387258" y="-24996"/>
                  <a:pt x="2533762" y="15372"/>
                  <a:pt x="2810266" y="0"/>
                </a:cubicBezTo>
                <a:cubicBezTo>
                  <a:pt x="2842220" y="177723"/>
                  <a:pt x="2775963" y="378450"/>
                  <a:pt x="2810266" y="688387"/>
                </a:cubicBezTo>
                <a:cubicBezTo>
                  <a:pt x="2844569" y="998324"/>
                  <a:pt x="2818940" y="1207526"/>
                  <a:pt x="2810266" y="1376773"/>
                </a:cubicBezTo>
                <a:cubicBezTo>
                  <a:pt x="2801592" y="1546020"/>
                  <a:pt x="2790701" y="1665359"/>
                  <a:pt x="2810266" y="1948264"/>
                </a:cubicBezTo>
                <a:cubicBezTo>
                  <a:pt x="2524731" y="1975166"/>
                  <a:pt x="2485906" y="1956570"/>
                  <a:pt x="2220110" y="1948264"/>
                </a:cubicBezTo>
                <a:cubicBezTo>
                  <a:pt x="1954314" y="1939958"/>
                  <a:pt x="1867952" y="1926474"/>
                  <a:pt x="1658057" y="1948264"/>
                </a:cubicBezTo>
                <a:cubicBezTo>
                  <a:pt x="1448162" y="1970054"/>
                  <a:pt x="1333470" y="1964848"/>
                  <a:pt x="1067901" y="1948264"/>
                </a:cubicBezTo>
                <a:cubicBezTo>
                  <a:pt x="802332" y="1931680"/>
                  <a:pt x="667728" y="1932524"/>
                  <a:pt x="533951" y="1948264"/>
                </a:cubicBezTo>
                <a:cubicBezTo>
                  <a:pt x="400174" y="1964005"/>
                  <a:pt x="170839" y="1947784"/>
                  <a:pt x="0" y="1948264"/>
                </a:cubicBezTo>
                <a:cubicBezTo>
                  <a:pt x="-8607" y="1728230"/>
                  <a:pt x="473" y="1411136"/>
                  <a:pt x="0" y="1259877"/>
                </a:cubicBezTo>
                <a:cubicBezTo>
                  <a:pt x="-473" y="1108618"/>
                  <a:pt x="-30467" y="804223"/>
                  <a:pt x="0" y="629939"/>
                </a:cubicBezTo>
                <a:cubicBezTo>
                  <a:pt x="30467" y="455655"/>
                  <a:pt x="24561" y="276113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16400766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D475C29-611C-592E-986F-7CA6306B689E}"/>
              </a:ext>
            </a:extLst>
          </p:cNvPr>
          <p:cNvSpPr txBox="1"/>
          <p:nvPr/>
        </p:nvSpPr>
        <p:spPr>
          <a:xfrm>
            <a:off x="10323317" y="4497986"/>
            <a:ext cx="16891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rgbClr val="1A1A1A"/>
                </a:solidFill>
                <a:effectLst/>
                <a:latin typeface="Montserrat" panose="00000500000000000000" pitchFamily="2" charset="-52"/>
              </a:rPr>
              <a:t>MVP </a:t>
            </a:r>
            <a:r>
              <a:rPr lang="ru-RU" sz="1100" i="1" dirty="0">
                <a:solidFill>
                  <a:srgbClr val="1A1A1A"/>
                </a:solidFill>
                <a:effectLst/>
                <a:latin typeface="Montserrat" panose="00000500000000000000" pitchFamily="2" charset="-52"/>
              </a:rPr>
              <a:t>проекта</a:t>
            </a:r>
            <a:endParaRPr lang="ru-RU" sz="1100" i="1" dirty="0">
              <a:latin typeface="Montserrat" panose="00000500000000000000" pitchFamily="2" charset="-52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FABE557-19F1-4789-2266-58A68A990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274" y="75507"/>
            <a:ext cx="2537940" cy="1363720"/>
          </a:xfrm>
          <a:custGeom>
            <a:avLst/>
            <a:gdLst>
              <a:gd name="connsiteX0" fmla="*/ 0 w 2537940"/>
              <a:gd name="connsiteY0" fmla="*/ 0 h 1363720"/>
              <a:gd name="connsiteX1" fmla="*/ 609106 w 2537940"/>
              <a:gd name="connsiteY1" fmla="*/ 0 h 1363720"/>
              <a:gd name="connsiteX2" fmla="*/ 1243591 w 2537940"/>
              <a:gd name="connsiteY2" fmla="*/ 0 h 1363720"/>
              <a:gd name="connsiteX3" fmla="*/ 1801937 w 2537940"/>
              <a:gd name="connsiteY3" fmla="*/ 0 h 1363720"/>
              <a:gd name="connsiteX4" fmla="*/ 2537940 w 2537940"/>
              <a:gd name="connsiteY4" fmla="*/ 0 h 1363720"/>
              <a:gd name="connsiteX5" fmla="*/ 2537940 w 2537940"/>
              <a:gd name="connsiteY5" fmla="*/ 709134 h 1363720"/>
              <a:gd name="connsiteX6" fmla="*/ 2537940 w 2537940"/>
              <a:gd name="connsiteY6" fmla="*/ 1363720 h 1363720"/>
              <a:gd name="connsiteX7" fmla="*/ 1878076 w 2537940"/>
              <a:gd name="connsiteY7" fmla="*/ 1363720 h 1363720"/>
              <a:gd name="connsiteX8" fmla="*/ 1243591 w 2537940"/>
              <a:gd name="connsiteY8" fmla="*/ 1363720 h 1363720"/>
              <a:gd name="connsiteX9" fmla="*/ 558347 w 2537940"/>
              <a:gd name="connsiteY9" fmla="*/ 1363720 h 1363720"/>
              <a:gd name="connsiteX10" fmla="*/ 0 w 2537940"/>
              <a:gd name="connsiteY10" fmla="*/ 1363720 h 1363720"/>
              <a:gd name="connsiteX11" fmla="*/ 0 w 2537940"/>
              <a:gd name="connsiteY11" fmla="*/ 695497 h 1363720"/>
              <a:gd name="connsiteX12" fmla="*/ 0 w 2537940"/>
              <a:gd name="connsiteY12" fmla="*/ 0 h 1363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37940" h="1363720" extrusionOk="0">
                <a:moveTo>
                  <a:pt x="0" y="0"/>
                </a:moveTo>
                <a:cubicBezTo>
                  <a:pt x="121978" y="25987"/>
                  <a:pt x="430352" y="18353"/>
                  <a:pt x="609106" y="0"/>
                </a:cubicBezTo>
                <a:cubicBezTo>
                  <a:pt x="787860" y="-18353"/>
                  <a:pt x="1063445" y="-26503"/>
                  <a:pt x="1243591" y="0"/>
                </a:cubicBezTo>
                <a:cubicBezTo>
                  <a:pt x="1423738" y="26503"/>
                  <a:pt x="1596481" y="4359"/>
                  <a:pt x="1801937" y="0"/>
                </a:cubicBezTo>
                <a:cubicBezTo>
                  <a:pt x="2007393" y="-4359"/>
                  <a:pt x="2323816" y="15239"/>
                  <a:pt x="2537940" y="0"/>
                </a:cubicBezTo>
                <a:cubicBezTo>
                  <a:pt x="2546232" y="183058"/>
                  <a:pt x="2570132" y="504543"/>
                  <a:pt x="2537940" y="709134"/>
                </a:cubicBezTo>
                <a:cubicBezTo>
                  <a:pt x="2505748" y="913725"/>
                  <a:pt x="2527599" y="1155499"/>
                  <a:pt x="2537940" y="1363720"/>
                </a:cubicBezTo>
                <a:cubicBezTo>
                  <a:pt x="2363909" y="1343147"/>
                  <a:pt x="2153106" y="1355128"/>
                  <a:pt x="1878076" y="1363720"/>
                </a:cubicBezTo>
                <a:cubicBezTo>
                  <a:pt x="1603046" y="1372312"/>
                  <a:pt x="1559098" y="1383442"/>
                  <a:pt x="1243591" y="1363720"/>
                </a:cubicBezTo>
                <a:cubicBezTo>
                  <a:pt x="928084" y="1343998"/>
                  <a:pt x="889348" y="1383903"/>
                  <a:pt x="558347" y="1363720"/>
                </a:cubicBezTo>
                <a:cubicBezTo>
                  <a:pt x="227346" y="1343537"/>
                  <a:pt x="278917" y="1352864"/>
                  <a:pt x="0" y="1363720"/>
                </a:cubicBezTo>
                <a:cubicBezTo>
                  <a:pt x="-24432" y="1075377"/>
                  <a:pt x="-7631" y="836383"/>
                  <a:pt x="0" y="695497"/>
                </a:cubicBezTo>
                <a:cubicBezTo>
                  <a:pt x="7631" y="554611"/>
                  <a:pt x="-32634" y="228487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9592386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2C8E14C-8FA2-0D10-3425-CD6C4D95E3DF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71582" y="5297581"/>
            <a:ext cx="1131388" cy="107184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1FDBE5D9-BBF4-0537-5D36-B399E8546C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262" y="3791045"/>
            <a:ext cx="1131388" cy="1123225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27C7223-C2D1-F11C-938A-957B9F56212F}"/>
              </a:ext>
            </a:extLst>
          </p:cNvPr>
          <p:cNvSpPr txBox="1"/>
          <p:nvPr/>
        </p:nvSpPr>
        <p:spPr>
          <a:xfrm>
            <a:off x="2613951" y="6294582"/>
            <a:ext cx="16891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 err="1">
                <a:solidFill>
                  <a:srgbClr val="1A1A1A"/>
                </a:solidFill>
                <a:latin typeface="Montserrat" panose="00000500000000000000" pitchFamily="2" charset="-52"/>
              </a:rPr>
              <a:t>CustDev</a:t>
            </a:r>
            <a:endParaRPr lang="ru-RU" sz="800" i="1" dirty="0">
              <a:latin typeface="Montserrat" panose="00000500000000000000" pitchFamily="2" charset="-5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BEF3E9D-A21C-FE2A-60A3-D631D7331970}"/>
              </a:ext>
            </a:extLst>
          </p:cNvPr>
          <p:cNvSpPr txBox="1"/>
          <p:nvPr/>
        </p:nvSpPr>
        <p:spPr>
          <a:xfrm>
            <a:off x="465789" y="6138472"/>
            <a:ext cx="16891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i="1" dirty="0">
                <a:solidFill>
                  <a:srgbClr val="1A1A1A"/>
                </a:solidFill>
                <a:latin typeface="Montserrat" panose="00000500000000000000" pitchFamily="2" charset="-52"/>
              </a:rPr>
              <a:t>Агрегатор акселераторов</a:t>
            </a:r>
            <a:endParaRPr lang="ru-RU" sz="800" i="1" dirty="0">
              <a:latin typeface="Montserrat" panose="00000500000000000000" pitchFamily="2" charset="-52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E5B8527-4375-6936-9BD0-BCEF2BFDFF7F}"/>
              </a:ext>
            </a:extLst>
          </p:cNvPr>
          <p:cNvSpPr txBox="1"/>
          <p:nvPr/>
        </p:nvSpPr>
        <p:spPr>
          <a:xfrm>
            <a:off x="248285" y="4875550"/>
            <a:ext cx="16891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rgbClr val="1A1A1A"/>
                </a:solidFill>
                <a:latin typeface="Montserrat" panose="00000500000000000000" pitchFamily="2" charset="-52"/>
              </a:rPr>
              <a:t>Product</a:t>
            </a:r>
            <a:r>
              <a:rPr lang="ru-RU" sz="800" i="1" dirty="0">
                <a:solidFill>
                  <a:srgbClr val="1A1A1A"/>
                </a:solidFill>
                <a:latin typeface="Montserrat" panose="00000500000000000000" pitchFamily="2" charset="-52"/>
              </a:rPr>
              <a:t> </a:t>
            </a:r>
            <a:r>
              <a:rPr lang="en-US" sz="800" i="1" dirty="0">
                <a:solidFill>
                  <a:srgbClr val="1A1A1A"/>
                </a:solidFill>
                <a:latin typeface="Montserrat" panose="00000500000000000000" pitchFamily="2" charset="-52"/>
              </a:rPr>
              <a:t>Hunter</a:t>
            </a:r>
            <a:endParaRPr lang="ru-RU" sz="800" i="1" dirty="0">
              <a:latin typeface="Montserrat" panose="00000500000000000000" pitchFamily="2" charset="-5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BA10FB-34C9-EEA0-2F99-A14C94B0F9A2}"/>
              </a:ext>
            </a:extLst>
          </p:cNvPr>
          <p:cNvSpPr txBox="1"/>
          <p:nvPr/>
        </p:nvSpPr>
        <p:spPr>
          <a:xfrm>
            <a:off x="1749213" y="4939183"/>
            <a:ext cx="23080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i="1" dirty="0">
                <a:solidFill>
                  <a:srgbClr val="1A1A1A"/>
                </a:solidFill>
                <a:latin typeface="Montserrat" panose="00000500000000000000" pitchFamily="2" charset="-52"/>
              </a:rPr>
              <a:t>Стартап-креативность</a:t>
            </a:r>
            <a:endParaRPr lang="ru-RU" sz="800" i="1" dirty="0">
              <a:latin typeface="Montserrat" panose="00000500000000000000" pitchFamily="2" charset="-52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406916B-14B1-48EE-047D-8E4380B53594}"/>
              </a:ext>
            </a:extLst>
          </p:cNvPr>
          <p:cNvSpPr txBox="1"/>
          <p:nvPr/>
        </p:nvSpPr>
        <p:spPr>
          <a:xfrm>
            <a:off x="631141" y="2940960"/>
            <a:ext cx="23080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i="1" dirty="0">
                <a:solidFill>
                  <a:srgbClr val="1A1A1A"/>
                </a:solidFill>
                <a:latin typeface="Montserrat" panose="00000500000000000000" pitchFamily="2" charset="-52"/>
              </a:rPr>
              <a:t>Гранты</a:t>
            </a:r>
            <a:endParaRPr lang="ru-RU" sz="800" i="1" dirty="0">
              <a:latin typeface="Montserrat" panose="00000500000000000000" pitchFamily="2" charset="-52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B4E414C-8DA0-E890-44D2-3E8B03A2C87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1845" t="25027" r="18696" b="15363"/>
          <a:stretch/>
        </p:blipFill>
        <p:spPr>
          <a:xfrm>
            <a:off x="271260" y="802170"/>
            <a:ext cx="2966445" cy="2087157"/>
          </a:xfrm>
          <a:custGeom>
            <a:avLst/>
            <a:gdLst>
              <a:gd name="connsiteX0" fmla="*/ 0 w 2966445"/>
              <a:gd name="connsiteY0" fmla="*/ 0 h 2087157"/>
              <a:gd name="connsiteX1" fmla="*/ 652618 w 2966445"/>
              <a:gd name="connsiteY1" fmla="*/ 0 h 2087157"/>
              <a:gd name="connsiteX2" fmla="*/ 1156914 w 2966445"/>
              <a:gd name="connsiteY2" fmla="*/ 0 h 2087157"/>
              <a:gd name="connsiteX3" fmla="*/ 1661209 w 2966445"/>
              <a:gd name="connsiteY3" fmla="*/ 0 h 2087157"/>
              <a:gd name="connsiteX4" fmla="*/ 2284163 w 2966445"/>
              <a:gd name="connsiteY4" fmla="*/ 0 h 2087157"/>
              <a:gd name="connsiteX5" fmla="*/ 2966445 w 2966445"/>
              <a:gd name="connsiteY5" fmla="*/ 0 h 2087157"/>
              <a:gd name="connsiteX6" fmla="*/ 2966445 w 2966445"/>
              <a:gd name="connsiteY6" fmla="*/ 633104 h 2087157"/>
              <a:gd name="connsiteX7" fmla="*/ 2966445 w 2966445"/>
              <a:gd name="connsiteY7" fmla="*/ 1328823 h 2087157"/>
              <a:gd name="connsiteX8" fmla="*/ 2966445 w 2966445"/>
              <a:gd name="connsiteY8" fmla="*/ 2087157 h 2087157"/>
              <a:gd name="connsiteX9" fmla="*/ 2402820 w 2966445"/>
              <a:gd name="connsiteY9" fmla="*/ 2087157 h 2087157"/>
              <a:gd name="connsiteX10" fmla="*/ 1839196 w 2966445"/>
              <a:gd name="connsiteY10" fmla="*/ 2087157 h 2087157"/>
              <a:gd name="connsiteX11" fmla="*/ 1245907 w 2966445"/>
              <a:gd name="connsiteY11" fmla="*/ 2087157 h 2087157"/>
              <a:gd name="connsiteX12" fmla="*/ 741611 w 2966445"/>
              <a:gd name="connsiteY12" fmla="*/ 2087157 h 2087157"/>
              <a:gd name="connsiteX13" fmla="*/ 0 w 2966445"/>
              <a:gd name="connsiteY13" fmla="*/ 2087157 h 2087157"/>
              <a:gd name="connsiteX14" fmla="*/ 0 w 2966445"/>
              <a:gd name="connsiteY14" fmla="*/ 1454053 h 2087157"/>
              <a:gd name="connsiteX15" fmla="*/ 0 w 2966445"/>
              <a:gd name="connsiteY15" fmla="*/ 820948 h 2087157"/>
              <a:gd name="connsiteX16" fmla="*/ 0 w 2966445"/>
              <a:gd name="connsiteY16" fmla="*/ 0 h 208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66445" h="2087157" fill="none" extrusionOk="0">
                <a:moveTo>
                  <a:pt x="0" y="0"/>
                </a:moveTo>
                <a:cubicBezTo>
                  <a:pt x="130637" y="-1686"/>
                  <a:pt x="469625" y="10715"/>
                  <a:pt x="652618" y="0"/>
                </a:cubicBezTo>
                <a:cubicBezTo>
                  <a:pt x="835611" y="-10715"/>
                  <a:pt x="1033967" y="-8272"/>
                  <a:pt x="1156914" y="0"/>
                </a:cubicBezTo>
                <a:cubicBezTo>
                  <a:pt x="1279861" y="8272"/>
                  <a:pt x="1425834" y="-2328"/>
                  <a:pt x="1661209" y="0"/>
                </a:cubicBezTo>
                <a:cubicBezTo>
                  <a:pt x="1896584" y="2328"/>
                  <a:pt x="2117302" y="-16928"/>
                  <a:pt x="2284163" y="0"/>
                </a:cubicBezTo>
                <a:cubicBezTo>
                  <a:pt x="2451024" y="16928"/>
                  <a:pt x="2653077" y="17685"/>
                  <a:pt x="2966445" y="0"/>
                </a:cubicBezTo>
                <a:cubicBezTo>
                  <a:pt x="2997828" y="253584"/>
                  <a:pt x="2971537" y="400189"/>
                  <a:pt x="2966445" y="633104"/>
                </a:cubicBezTo>
                <a:cubicBezTo>
                  <a:pt x="2961353" y="866019"/>
                  <a:pt x="2939329" y="998379"/>
                  <a:pt x="2966445" y="1328823"/>
                </a:cubicBezTo>
                <a:cubicBezTo>
                  <a:pt x="2993561" y="1659267"/>
                  <a:pt x="2976649" y="1932294"/>
                  <a:pt x="2966445" y="2087157"/>
                </a:cubicBezTo>
                <a:cubicBezTo>
                  <a:pt x="2793506" y="2085692"/>
                  <a:pt x="2655544" y="2080870"/>
                  <a:pt x="2402820" y="2087157"/>
                </a:cubicBezTo>
                <a:cubicBezTo>
                  <a:pt x="2150097" y="2093444"/>
                  <a:pt x="2112790" y="2109287"/>
                  <a:pt x="1839196" y="2087157"/>
                </a:cubicBezTo>
                <a:cubicBezTo>
                  <a:pt x="1565602" y="2065027"/>
                  <a:pt x="1396546" y="2065492"/>
                  <a:pt x="1245907" y="2087157"/>
                </a:cubicBezTo>
                <a:cubicBezTo>
                  <a:pt x="1095268" y="2108822"/>
                  <a:pt x="868844" y="2073028"/>
                  <a:pt x="741611" y="2087157"/>
                </a:cubicBezTo>
                <a:cubicBezTo>
                  <a:pt x="614378" y="2101286"/>
                  <a:pt x="302469" y="2118311"/>
                  <a:pt x="0" y="2087157"/>
                </a:cubicBezTo>
                <a:cubicBezTo>
                  <a:pt x="21506" y="1870375"/>
                  <a:pt x="1051" y="1626038"/>
                  <a:pt x="0" y="1454053"/>
                </a:cubicBezTo>
                <a:cubicBezTo>
                  <a:pt x="-1051" y="1282068"/>
                  <a:pt x="11126" y="948071"/>
                  <a:pt x="0" y="820948"/>
                </a:cubicBezTo>
                <a:cubicBezTo>
                  <a:pt x="-11126" y="693825"/>
                  <a:pt x="-700" y="365913"/>
                  <a:pt x="0" y="0"/>
                </a:cubicBezTo>
                <a:close/>
              </a:path>
              <a:path w="2966445" h="2087157" stroke="0" extrusionOk="0">
                <a:moveTo>
                  <a:pt x="0" y="0"/>
                </a:moveTo>
                <a:cubicBezTo>
                  <a:pt x="115870" y="-11376"/>
                  <a:pt x="328456" y="22925"/>
                  <a:pt x="504296" y="0"/>
                </a:cubicBezTo>
                <a:cubicBezTo>
                  <a:pt x="680136" y="-22925"/>
                  <a:pt x="880466" y="-15952"/>
                  <a:pt x="1008591" y="0"/>
                </a:cubicBezTo>
                <a:cubicBezTo>
                  <a:pt x="1136717" y="15952"/>
                  <a:pt x="1377378" y="16093"/>
                  <a:pt x="1601880" y="0"/>
                </a:cubicBezTo>
                <a:cubicBezTo>
                  <a:pt x="1826382" y="-16093"/>
                  <a:pt x="2094167" y="-25047"/>
                  <a:pt x="2254498" y="0"/>
                </a:cubicBezTo>
                <a:cubicBezTo>
                  <a:pt x="2414829" y="25047"/>
                  <a:pt x="2732625" y="5646"/>
                  <a:pt x="2966445" y="0"/>
                </a:cubicBezTo>
                <a:cubicBezTo>
                  <a:pt x="2962475" y="205304"/>
                  <a:pt x="2955250" y="394628"/>
                  <a:pt x="2966445" y="633104"/>
                </a:cubicBezTo>
                <a:cubicBezTo>
                  <a:pt x="2977640" y="871580"/>
                  <a:pt x="2954466" y="1145181"/>
                  <a:pt x="2966445" y="1328823"/>
                </a:cubicBezTo>
                <a:cubicBezTo>
                  <a:pt x="2978424" y="1512465"/>
                  <a:pt x="2941706" y="1735510"/>
                  <a:pt x="2966445" y="2087157"/>
                </a:cubicBezTo>
                <a:cubicBezTo>
                  <a:pt x="2689530" y="2068104"/>
                  <a:pt x="2514695" y="2066749"/>
                  <a:pt x="2373156" y="2087157"/>
                </a:cubicBezTo>
                <a:cubicBezTo>
                  <a:pt x="2231617" y="2107565"/>
                  <a:pt x="2048300" y="2064859"/>
                  <a:pt x="1750203" y="2087157"/>
                </a:cubicBezTo>
                <a:cubicBezTo>
                  <a:pt x="1452106" y="2109455"/>
                  <a:pt x="1311281" y="2085374"/>
                  <a:pt x="1127249" y="2087157"/>
                </a:cubicBezTo>
                <a:cubicBezTo>
                  <a:pt x="943217" y="2088940"/>
                  <a:pt x="846526" y="2098627"/>
                  <a:pt x="622953" y="2087157"/>
                </a:cubicBezTo>
                <a:cubicBezTo>
                  <a:pt x="399380" y="2075687"/>
                  <a:pt x="178577" y="2086983"/>
                  <a:pt x="0" y="2087157"/>
                </a:cubicBezTo>
                <a:cubicBezTo>
                  <a:pt x="-20388" y="1771560"/>
                  <a:pt x="-3023" y="1656116"/>
                  <a:pt x="0" y="1349695"/>
                </a:cubicBezTo>
                <a:cubicBezTo>
                  <a:pt x="3023" y="1043274"/>
                  <a:pt x="-24728" y="878981"/>
                  <a:pt x="0" y="633104"/>
                </a:cubicBezTo>
                <a:cubicBezTo>
                  <a:pt x="24728" y="387227"/>
                  <a:pt x="15754" y="242438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97272470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36271F8-FB1D-3B53-A892-26F107D87510}"/>
              </a:ext>
            </a:extLst>
          </p:cNvPr>
          <p:cNvSpPr txBox="1"/>
          <p:nvPr/>
        </p:nvSpPr>
        <p:spPr>
          <a:xfrm>
            <a:off x="7668846" y="320946"/>
            <a:ext cx="24168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dirty="0">
                <a:solidFill>
                  <a:srgbClr val="1A1A1A"/>
                </a:solidFill>
                <a:effectLst/>
                <a:latin typeface="Montserrat" panose="00000500000000000000" pitchFamily="2" charset="-52"/>
              </a:rPr>
              <a:t>Реклама духов, автомарок</a:t>
            </a:r>
            <a:endParaRPr lang="ru-RU" sz="1100" i="1" dirty="0">
              <a:latin typeface="Montserrat" panose="00000500000000000000" pitchFamily="2" charset="-52"/>
            </a:endParaRPr>
          </a:p>
        </p:txBody>
      </p:sp>
      <p:pic>
        <p:nvPicPr>
          <p:cNvPr id="42" name="реклма фольс">
            <a:hlinkClick r:id="" action="ppaction://media"/>
            <a:extLst>
              <a:ext uri="{FF2B5EF4-FFF2-40B4-BE49-F238E27FC236}">
                <a16:creationId xmlns:a16="http://schemas.microsoft.com/office/drawing/2014/main" id="{8C2AA47A-DB45-71C8-9891-C7F696E8A8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115418" y="646302"/>
            <a:ext cx="2970282" cy="167078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653B3F0-CE6A-7043-5E7A-6FD794C49C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48419" y="1028216"/>
            <a:ext cx="2264023" cy="2344607"/>
          </a:xfrm>
          <a:custGeom>
            <a:avLst/>
            <a:gdLst>
              <a:gd name="connsiteX0" fmla="*/ 0 w 2264023"/>
              <a:gd name="connsiteY0" fmla="*/ 0 h 2344607"/>
              <a:gd name="connsiteX1" fmla="*/ 588646 w 2264023"/>
              <a:gd name="connsiteY1" fmla="*/ 0 h 2344607"/>
              <a:gd name="connsiteX2" fmla="*/ 1109371 w 2264023"/>
              <a:gd name="connsiteY2" fmla="*/ 0 h 2344607"/>
              <a:gd name="connsiteX3" fmla="*/ 1630097 w 2264023"/>
              <a:gd name="connsiteY3" fmla="*/ 0 h 2344607"/>
              <a:gd name="connsiteX4" fmla="*/ 2264023 w 2264023"/>
              <a:gd name="connsiteY4" fmla="*/ 0 h 2344607"/>
              <a:gd name="connsiteX5" fmla="*/ 2264023 w 2264023"/>
              <a:gd name="connsiteY5" fmla="*/ 586152 h 2344607"/>
              <a:gd name="connsiteX6" fmla="*/ 2264023 w 2264023"/>
              <a:gd name="connsiteY6" fmla="*/ 1101965 h 2344607"/>
              <a:gd name="connsiteX7" fmla="*/ 2264023 w 2264023"/>
              <a:gd name="connsiteY7" fmla="*/ 1711563 h 2344607"/>
              <a:gd name="connsiteX8" fmla="*/ 2264023 w 2264023"/>
              <a:gd name="connsiteY8" fmla="*/ 2344607 h 2344607"/>
              <a:gd name="connsiteX9" fmla="*/ 1698017 w 2264023"/>
              <a:gd name="connsiteY9" fmla="*/ 2344607 h 2344607"/>
              <a:gd name="connsiteX10" fmla="*/ 1154652 w 2264023"/>
              <a:gd name="connsiteY10" fmla="*/ 2344607 h 2344607"/>
              <a:gd name="connsiteX11" fmla="*/ 566006 w 2264023"/>
              <a:gd name="connsiteY11" fmla="*/ 2344607 h 2344607"/>
              <a:gd name="connsiteX12" fmla="*/ 0 w 2264023"/>
              <a:gd name="connsiteY12" fmla="*/ 2344607 h 2344607"/>
              <a:gd name="connsiteX13" fmla="*/ 0 w 2264023"/>
              <a:gd name="connsiteY13" fmla="*/ 1735009 h 2344607"/>
              <a:gd name="connsiteX14" fmla="*/ 0 w 2264023"/>
              <a:gd name="connsiteY14" fmla="*/ 1148857 h 2344607"/>
              <a:gd name="connsiteX15" fmla="*/ 0 w 2264023"/>
              <a:gd name="connsiteY15" fmla="*/ 515814 h 2344607"/>
              <a:gd name="connsiteX16" fmla="*/ 0 w 2264023"/>
              <a:gd name="connsiteY16" fmla="*/ 0 h 234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64023" h="2344607" fill="none" extrusionOk="0">
                <a:moveTo>
                  <a:pt x="0" y="0"/>
                </a:moveTo>
                <a:cubicBezTo>
                  <a:pt x="198269" y="-25673"/>
                  <a:pt x="304098" y="15848"/>
                  <a:pt x="588646" y="0"/>
                </a:cubicBezTo>
                <a:cubicBezTo>
                  <a:pt x="873194" y="-15848"/>
                  <a:pt x="982120" y="-19184"/>
                  <a:pt x="1109371" y="0"/>
                </a:cubicBezTo>
                <a:cubicBezTo>
                  <a:pt x="1236622" y="19184"/>
                  <a:pt x="1403284" y="-26033"/>
                  <a:pt x="1630097" y="0"/>
                </a:cubicBezTo>
                <a:cubicBezTo>
                  <a:pt x="1856910" y="26033"/>
                  <a:pt x="2022411" y="11177"/>
                  <a:pt x="2264023" y="0"/>
                </a:cubicBezTo>
                <a:cubicBezTo>
                  <a:pt x="2274799" y="145682"/>
                  <a:pt x="2240932" y="432835"/>
                  <a:pt x="2264023" y="586152"/>
                </a:cubicBezTo>
                <a:cubicBezTo>
                  <a:pt x="2287114" y="739469"/>
                  <a:pt x="2250674" y="846166"/>
                  <a:pt x="2264023" y="1101965"/>
                </a:cubicBezTo>
                <a:cubicBezTo>
                  <a:pt x="2277372" y="1357764"/>
                  <a:pt x="2259426" y="1506872"/>
                  <a:pt x="2264023" y="1711563"/>
                </a:cubicBezTo>
                <a:cubicBezTo>
                  <a:pt x="2268620" y="1916254"/>
                  <a:pt x="2241410" y="2091736"/>
                  <a:pt x="2264023" y="2344607"/>
                </a:cubicBezTo>
                <a:cubicBezTo>
                  <a:pt x="2112736" y="2330014"/>
                  <a:pt x="1977435" y="2367956"/>
                  <a:pt x="1698017" y="2344607"/>
                </a:cubicBezTo>
                <a:cubicBezTo>
                  <a:pt x="1418599" y="2321258"/>
                  <a:pt x="1363668" y="2347955"/>
                  <a:pt x="1154652" y="2344607"/>
                </a:cubicBezTo>
                <a:cubicBezTo>
                  <a:pt x="945636" y="2341259"/>
                  <a:pt x="839801" y="2361371"/>
                  <a:pt x="566006" y="2344607"/>
                </a:cubicBezTo>
                <a:cubicBezTo>
                  <a:pt x="292211" y="2327843"/>
                  <a:pt x="177636" y="2355296"/>
                  <a:pt x="0" y="2344607"/>
                </a:cubicBezTo>
                <a:cubicBezTo>
                  <a:pt x="14272" y="2152890"/>
                  <a:pt x="-19522" y="1998141"/>
                  <a:pt x="0" y="1735009"/>
                </a:cubicBezTo>
                <a:cubicBezTo>
                  <a:pt x="19522" y="1471877"/>
                  <a:pt x="6803" y="1413577"/>
                  <a:pt x="0" y="1148857"/>
                </a:cubicBezTo>
                <a:cubicBezTo>
                  <a:pt x="-6803" y="884137"/>
                  <a:pt x="-3189" y="829595"/>
                  <a:pt x="0" y="515814"/>
                </a:cubicBezTo>
                <a:cubicBezTo>
                  <a:pt x="3189" y="202033"/>
                  <a:pt x="7780" y="225117"/>
                  <a:pt x="0" y="0"/>
                </a:cubicBezTo>
                <a:close/>
              </a:path>
              <a:path w="2264023" h="2344607" stroke="0" extrusionOk="0">
                <a:moveTo>
                  <a:pt x="0" y="0"/>
                </a:moveTo>
                <a:cubicBezTo>
                  <a:pt x="212506" y="18517"/>
                  <a:pt x="308252" y="-12602"/>
                  <a:pt x="566006" y="0"/>
                </a:cubicBezTo>
                <a:cubicBezTo>
                  <a:pt x="823760" y="12602"/>
                  <a:pt x="820439" y="11511"/>
                  <a:pt x="1064091" y="0"/>
                </a:cubicBezTo>
                <a:cubicBezTo>
                  <a:pt x="1307744" y="-11511"/>
                  <a:pt x="1458886" y="2394"/>
                  <a:pt x="1630097" y="0"/>
                </a:cubicBezTo>
                <a:cubicBezTo>
                  <a:pt x="1801308" y="-2394"/>
                  <a:pt x="2114427" y="15152"/>
                  <a:pt x="2264023" y="0"/>
                </a:cubicBezTo>
                <a:cubicBezTo>
                  <a:pt x="2272833" y="208348"/>
                  <a:pt x="2280454" y="340419"/>
                  <a:pt x="2264023" y="562706"/>
                </a:cubicBezTo>
                <a:cubicBezTo>
                  <a:pt x="2247592" y="784993"/>
                  <a:pt x="2253562" y="943994"/>
                  <a:pt x="2264023" y="1148857"/>
                </a:cubicBezTo>
                <a:cubicBezTo>
                  <a:pt x="2274484" y="1353720"/>
                  <a:pt x="2254696" y="1641165"/>
                  <a:pt x="2264023" y="1781901"/>
                </a:cubicBezTo>
                <a:cubicBezTo>
                  <a:pt x="2273350" y="1922637"/>
                  <a:pt x="2236689" y="2134998"/>
                  <a:pt x="2264023" y="2344607"/>
                </a:cubicBezTo>
                <a:cubicBezTo>
                  <a:pt x="2042787" y="2371026"/>
                  <a:pt x="1937635" y="2348302"/>
                  <a:pt x="1652737" y="2344607"/>
                </a:cubicBezTo>
                <a:cubicBezTo>
                  <a:pt x="1367839" y="2340912"/>
                  <a:pt x="1320246" y="2347337"/>
                  <a:pt x="1041451" y="2344607"/>
                </a:cubicBezTo>
                <a:cubicBezTo>
                  <a:pt x="762656" y="2341877"/>
                  <a:pt x="322942" y="2345099"/>
                  <a:pt x="0" y="2344607"/>
                </a:cubicBezTo>
                <a:cubicBezTo>
                  <a:pt x="-11447" y="2211725"/>
                  <a:pt x="4541" y="2048496"/>
                  <a:pt x="0" y="1828793"/>
                </a:cubicBezTo>
                <a:cubicBezTo>
                  <a:pt x="-4541" y="1609090"/>
                  <a:pt x="-22297" y="1503669"/>
                  <a:pt x="0" y="1195750"/>
                </a:cubicBezTo>
                <a:cubicBezTo>
                  <a:pt x="22297" y="887831"/>
                  <a:pt x="-6296" y="912061"/>
                  <a:pt x="0" y="679936"/>
                </a:cubicBezTo>
                <a:cubicBezTo>
                  <a:pt x="6296" y="447811"/>
                  <a:pt x="15486" y="323710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08127148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0844DA-E414-1E8C-3C96-4727CC627BE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76389" y="5406438"/>
            <a:ext cx="5712655" cy="1374703"/>
          </a:xfrm>
          <a:custGeom>
            <a:avLst/>
            <a:gdLst>
              <a:gd name="connsiteX0" fmla="*/ 0 w 5712655"/>
              <a:gd name="connsiteY0" fmla="*/ 0 h 1374703"/>
              <a:gd name="connsiteX1" fmla="*/ 514139 w 5712655"/>
              <a:gd name="connsiteY1" fmla="*/ 0 h 1374703"/>
              <a:gd name="connsiteX2" fmla="*/ 1199658 w 5712655"/>
              <a:gd name="connsiteY2" fmla="*/ 0 h 1374703"/>
              <a:gd name="connsiteX3" fmla="*/ 1713797 w 5712655"/>
              <a:gd name="connsiteY3" fmla="*/ 0 h 1374703"/>
              <a:gd name="connsiteX4" fmla="*/ 2113682 w 5712655"/>
              <a:gd name="connsiteY4" fmla="*/ 0 h 1374703"/>
              <a:gd name="connsiteX5" fmla="*/ 2570695 w 5712655"/>
              <a:gd name="connsiteY5" fmla="*/ 0 h 1374703"/>
              <a:gd name="connsiteX6" fmla="*/ 3199087 w 5712655"/>
              <a:gd name="connsiteY6" fmla="*/ 0 h 1374703"/>
              <a:gd name="connsiteX7" fmla="*/ 3713226 w 5712655"/>
              <a:gd name="connsiteY7" fmla="*/ 0 h 1374703"/>
              <a:gd name="connsiteX8" fmla="*/ 4398744 w 5712655"/>
              <a:gd name="connsiteY8" fmla="*/ 0 h 1374703"/>
              <a:gd name="connsiteX9" fmla="*/ 4970010 w 5712655"/>
              <a:gd name="connsiteY9" fmla="*/ 0 h 1374703"/>
              <a:gd name="connsiteX10" fmla="*/ 5712655 w 5712655"/>
              <a:gd name="connsiteY10" fmla="*/ 0 h 1374703"/>
              <a:gd name="connsiteX11" fmla="*/ 5712655 w 5712655"/>
              <a:gd name="connsiteY11" fmla="*/ 416993 h 1374703"/>
              <a:gd name="connsiteX12" fmla="*/ 5712655 w 5712655"/>
              <a:gd name="connsiteY12" fmla="*/ 902722 h 1374703"/>
              <a:gd name="connsiteX13" fmla="*/ 5712655 w 5712655"/>
              <a:gd name="connsiteY13" fmla="*/ 1374703 h 1374703"/>
              <a:gd name="connsiteX14" fmla="*/ 5312769 w 5712655"/>
              <a:gd name="connsiteY14" fmla="*/ 1374703 h 1374703"/>
              <a:gd name="connsiteX15" fmla="*/ 4627251 w 5712655"/>
              <a:gd name="connsiteY15" fmla="*/ 1374703 h 1374703"/>
              <a:gd name="connsiteX16" fmla="*/ 4170238 w 5712655"/>
              <a:gd name="connsiteY16" fmla="*/ 1374703 h 1374703"/>
              <a:gd name="connsiteX17" fmla="*/ 3713226 w 5712655"/>
              <a:gd name="connsiteY17" fmla="*/ 1374703 h 1374703"/>
              <a:gd name="connsiteX18" fmla="*/ 3141960 w 5712655"/>
              <a:gd name="connsiteY18" fmla="*/ 1374703 h 1374703"/>
              <a:gd name="connsiteX19" fmla="*/ 2684948 w 5712655"/>
              <a:gd name="connsiteY19" fmla="*/ 1374703 h 1374703"/>
              <a:gd name="connsiteX20" fmla="*/ 1999429 w 5712655"/>
              <a:gd name="connsiteY20" fmla="*/ 1374703 h 1374703"/>
              <a:gd name="connsiteX21" fmla="*/ 1371037 w 5712655"/>
              <a:gd name="connsiteY21" fmla="*/ 1374703 h 1374703"/>
              <a:gd name="connsiteX22" fmla="*/ 799772 w 5712655"/>
              <a:gd name="connsiteY22" fmla="*/ 1374703 h 1374703"/>
              <a:gd name="connsiteX23" fmla="*/ 0 w 5712655"/>
              <a:gd name="connsiteY23" fmla="*/ 1374703 h 1374703"/>
              <a:gd name="connsiteX24" fmla="*/ 0 w 5712655"/>
              <a:gd name="connsiteY24" fmla="*/ 943963 h 1374703"/>
              <a:gd name="connsiteX25" fmla="*/ 0 w 5712655"/>
              <a:gd name="connsiteY25" fmla="*/ 485728 h 1374703"/>
              <a:gd name="connsiteX26" fmla="*/ 0 w 5712655"/>
              <a:gd name="connsiteY26" fmla="*/ 0 h 137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12655" h="1374703" fill="none" extrusionOk="0">
                <a:moveTo>
                  <a:pt x="0" y="0"/>
                </a:moveTo>
                <a:cubicBezTo>
                  <a:pt x="123884" y="-44518"/>
                  <a:pt x="337759" y="3874"/>
                  <a:pt x="514139" y="0"/>
                </a:cubicBezTo>
                <a:cubicBezTo>
                  <a:pt x="690519" y="-3874"/>
                  <a:pt x="1047739" y="9972"/>
                  <a:pt x="1199658" y="0"/>
                </a:cubicBezTo>
                <a:cubicBezTo>
                  <a:pt x="1351577" y="-9972"/>
                  <a:pt x="1577487" y="60886"/>
                  <a:pt x="1713797" y="0"/>
                </a:cubicBezTo>
                <a:cubicBezTo>
                  <a:pt x="1850107" y="-60886"/>
                  <a:pt x="1936319" y="32453"/>
                  <a:pt x="2113682" y="0"/>
                </a:cubicBezTo>
                <a:cubicBezTo>
                  <a:pt x="2291046" y="-32453"/>
                  <a:pt x="2434749" y="23409"/>
                  <a:pt x="2570695" y="0"/>
                </a:cubicBezTo>
                <a:cubicBezTo>
                  <a:pt x="2706641" y="-23409"/>
                  <a:pt x="2957953" y="43105"/>
                  <a:pt x="3199087" y="0"/>
                </a:cubicBezTo>
                <a:cubicBezTo>
                  <a:pt x="3440221" y="-43105"/>
                  <a:pt x="3523113" y="52434"/>
                  <a:pt x="3713226" y="0"/>
                </a:cubicBezTo>
                <a:cubicBezTo>
                  <a:pt x="3903339" y="-52434"/>
                  <a:pt x="4159966" y="33271"/>
                  <a:pt x="4398744" y="0"/>
                </a:cubicBezTo>
                <a:cubicBezTo>
                  <a:pt x="4637522" y="-33271"/>
                  <a:pt x="4701891" y="45230"/>
                  <a:pt x="4970010" y="0"/>
                </a:cubicBezTo>
                <a:cubicBezTo>
                  <a:pt x="5238129" y="-45230"/>
                  <a:pt x="5382909" y="62164"/>
                  <a:pt x="5712655" y="0"/>
                </a:cubicBezTo>
                <a:cubicBezTo>
                  <a:pt x="5727337" y="204598"/>
                  <a:pt x="5678819" y="322211"/>
                  <a:pt x="5712655" y="416993"/>
                </a:cubicBezTo>
                <a:cubicBezTo>
                  <a:pt x="5746491" y="511775"/>
                  <a:pt x="5703903" y="721128"/>
                  <a:pt x="5712655" y="902722"/>
                </a:cubicBezTo>
                <a:cubicBezTo>
                  <a:pt x="5721407" y="1084316"/>
                  <a:pt x="5706331" y="1260054"/>
                  <a:pt x="5712655" y="1374703"/>
                </a:cubicBezTo>
                <a:cubicBezTo>
                  <a:pt x="5592347" y="1375362"/>
                  <a:pt x="5441822" y="1345117"/>
                  <a:pt x="5312769" y="1374703"/>
                </a:cubicBezTo>
                <a:cubicBezTo>
                  <a:pt x="5183716" y="1404289"/>
                  <a:pt x="4772688" y="1326086"/>
                  <a:pt x="4627251" y="1374703"/>
                </a:cubicBezTo>
                <a:cubicBezTo>
                  <a:pt x="4481814" y="1423320"/>
                  <a:pt x="4346525" y="1325885"/>
                  <a:pt x="4170238" y="1374703"/>
                </a:cubicBezTo>
                <a:cubicBezTo>
                  <a:pt x="3993951" y="1423521"/>
                  <a:pt x="3867683" y="1341432"/>
                  <a:pt x="3713226" y="1374703"/>
                </a:cubicBezTo>
                <a:cubicBezTo>
                  <a:pt x="3558769" y="1407974"/>
                  <a:pt x="3310842" y="1319963"/>
                  <a:pt x="3141960" y="1374703"/>
                </a:cubicBezTo>
                <a:cubicBezTo>
                  <a:pt x="2973078" y="1429443"/>
                  <a:pt x="2893788" y="1339849"/>
                  <a:pt x="2684948" y="1374703"/>
                </a:cubicBezTo>
                <a:cubicBezTo>
                  <a:pt x="2476108" y="1409557"/>
                  <a:pt x="2163321" y="1294824"/>
                  <a:pt x="1999429" y="1374703"/>
                </a:cubicBezTo>
                <a:cubicBezTo>
                  <a:pt x="1835537" y="1454582"/>
                  <a:pt x="1544822" y="1346799"/>
                  <a:pt x="1371037" y="1374703"/>
                </a:cubicBezTo>
                <a:cubicBezTo>
                  <a:pt x="1197252" y="1402607"/>
                  <a:pt x="1019885" y="1336452"/>
                  <a:pt x="799772" y="1374703"/>
                </a:cubicBezTo>
                <a:cubicBezTo>
                  <a:pt x="579659" y="1412954"/>
                  <a:pt x="239110" y="1294672"/>
                  <a:pt x="0" y="1374703"/>
                </a:cubicBezTo>
                <a:cubicBezTo>
                  <a:pt x="-21188" y="1169843"/>
                  <a:pt x="19884" y="1110204"/>
                  <a:pt x="0" y="943963"/>
                </a:cubicBezTo>
                <a:cubicBezTo>
                  <a:pt x="-19884" y="777722"/>
                  <a:pt x="26157" y="619554"/>
                  <a:pt x="0" y="485728"/>
                </a:cubicBezTo>
                <a:cubicBezTo>
                  <a:pt x="-26157" y="351903"/>
                  <a:pt x="47337" y="189664"/>
                  <a:pt x="0" y="0"/>
                </a:cubicBezTo>
                <a:close/>
              </a:path>
              <a:path w="5712655" h="1374703" stroke="0" extrusionOk="0">
                <a:moveTo>
                  <a:pt x="0" y="0"/>
                </a:moveTo>
                <a:cubicBezTo>
                  <a:pt x="218726" y="-6557"/>
                  <a:pt x="296603" y="60218"/>
                  <a:pt x="571266" y="0"/>
                </a:cubicBezTo>
                <a:cubicBezTo>
                  <a:pt x="845929" y="-60218"/>
                  <a:pt x="1015269" y="46010"/>
                  <a:pt x="1199658" y="0"/>
                </a:cubicBezTo>
                <a:cubicBezTo>
                  <a:pt x="1384047" y="-46010"/>
                  <a:pt x="1477004" y="16134"/>
                  <a:pt x="1713797" y="0"/>
                </a:cubicBezTo>
                <a:cubicBezTo>
                  <a:pt x="1950590" y="-16134"/>
                  <a:pt x="2216226" y="22757"/>
                  <a:pt x="2399315" y="0"/>
                </a:cubicBezTo>
                <a:cubicBezTo>
                  <a:pt x="2582404" y="-22757"/>
                  <a:pt x="2686589" y="17673"/>
                  <a:pt x="2970581" y="0"/>
                </a:cubicBezTo>
                <a:cubicBezTo>
                  <a:pt x="3254573" y="-17673"/>
                  <a:pt x="3277671" y="17318"/>
                  <a:pt x="3427593" y="0"/>
                </a:cubicBezTo>
                <a:cubicBezTo>
                  <a:pt x="3577515" y="-17318"/>
                  <a:pt x="3724747" y="14867"/>
                  <a:pt x="3884605" y="0"/>
                </a:cubicBezTo>
                <a:cubicBezTo>
                  <a:pt x="4044463" y="-14867"/>
                  <a:pt x="4150645" y="11686"/>
                  <a:pt x="4284491" y="0"/>
                </a:cubicBezTo>
                <a:cubicBezTo>
                  <a:pt x="4418337" y="-11686"/>
                  <a:pt x="4652536" y="33531"/>
                  <a:pt x="4855757" y="0"/>
                </a:cubicBezTo>
                <a:cubicBezTo>
                  <a:pt x="5058978" y="-33531"/>
                  <a:pt x="5342621" y="38904"/>
                  <a:pt x="5712655" y="0"/>
                </a:cubicBezTo>
                <a:cubicBezTo>
                  <a:pt x="5768264" y="236491"/>
                  <a:pt x="5664900" y="380690"/>
                  <a:pt x="5712655" y="485728"/>
                </a:cubicBezTo>
                <a:cubicBezTo>
                  <a:pt x="5760410" y="590766"/>
                  <a:pt x="5682765" y="728541"/>
                  <a:pt x="5712655" y="902722"/>
                </a:cubicBezTo>
                <a:cubicBezTo>
                  <a:pt x="5742545" y="1076903"/>
                  <a:pt x="5657185" y="1155831"/>
                  <a:pt x="5712655" y="1374703"/>
                </a:cubicBezTo>
                <a:cubicBezTo>
                  <a:pt x="5557391" y="1421397"/>
                  <a:pt x="5371317" y="1373292"/>
                  <a:pt x="5084263" y="1374703"/>
                </a:cubicBezTo>
                <a:cubicBezTo>
                  <a:pt x="4797209" y="1376114"/>
                  <a:pt x="4870090" y="1334465"/>
                  <a:pt x="4684377" y="1374703"/>
                </a:cubicBezTo>
                <a:cubicBezTo>
                  <a:pt x="4498664" y="1414941"/>
                  <a:pt x="4409464" y="1338253"/>
                  <a:pt x="4170238" y="1374703"/>
                </a:cubicBezTo>
                <a:cubicBezTo>
                  <a:pt x="3931012" y="1411153"/>
                  <a:pt x="3879513" y="1363197"/>
                  <a:pt x="3656099" y="1374703"/>
                </a:cubicBezTo>
                <a:cubicBezTo>
                  <a:pt x="3432685" y="1386209"/>
                  <a:pt x="3149206" y="1325157"/>
                  <a:pt x="2970581" y="1374703"/>
                </a:cubicBezTo>
                <a:cubicBezTo>
                  <a:pt x="2791956" y="1424249"/>
                  <a:pt x="2669491" y="1350712"/>
                  <a:pt x="2570695" y="1374703"/>
                </a:cubicBezTo>
                <a:cubicBezTo>
                  <a:pt x="2471899" y="1398694"/>
                  <a:pt x="2201648" y="1311313"/>
                  <a:pt x="1942303" y="1374703"/>
                </a:cubicBezTo>
                <a:cubicBezTo>
                  <a:pt x="1682958" y="1438093"/>
                  <a:pt x="1586395" y="1359137"/>
                  <a:pt x="1428164" y="1374703"/>
                </a:cubicBezTo>
                <a:cubicBezTo>
                  <a:pt x="1269933" y="1390269"/>
                  <a:pt x="1108376" y="1365924"/>
                  <a:pt x="914025" y="1374703"/>
                </a:cubicBezTo>
                <a:cubicBezTo>
                  <a:pt x="719674" y="1383482"/>
                  <a:pt x="345469" y="1273280"/>
                  <a:pt x="0" y="1374703"/>
                </a:cubicBezTo>
                <a:cubicBezTo>
                  <a:pt x="-13912" y="1168829"/>
                  <a:pt x="13300" y="1131216"/>
                  <a:pt x="0" y="916469"/>
                </a:cubicBezTo>
                <a:cubicBezTo>
                  <a:pt x="-13300" y="701722"/>
                  <a:pt x="6135" y="608336"/>
                  <a:pt x="0" y="485728"/>
                </a:cubicBezTo>
                <a:cubicBezTo>
                  <a:pt x="-6135" y="363120"/>
                  <a:pt x="7103" y="162245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083443-5A23-B8AC-3D8C-F663D0E354DF}"/>
              </a:ext>
            </a:extLst>
          </p:cNvPr>
          <p:cNvSpPr txBox="1"/>
          <p:nvPr/>
        </p:nvSpPr>
        <p:spPr>
          <a:xfrm>
            <a:off x="4397988" y="5144828"/>
            <a:ext cx="34756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dirty="0">
                <a:solidFill>
                  <a:srgbClr val="1A1A1A"/>
                </a:solidFill>
                <a:latin typeface="Montserrat" panose="00000500000000000000" pitchFamily="2" charset="-52"/>
              </a:rPr>
              <a:t>Итоговая анкета МФТИ</a:t>
            </a:r>
            <a:endParaRPr lang="ru-RU" sz="1100" i="1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5959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7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E3DC30-1880-410D-9CD6-E26439330779}"/>
              </a:ext>
            </a:extLst>
          </p:cNvPr>
          <p:cNvSpPr txBox="1"/>
          <p:nvPr/>
        </p:nvSpPr>
        <p:spPr>
          <a:xfrm>
            <a:off x="343402" y="516840"/>
            <a:ext cx="4285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Montserrat" panose="00000500000000000000" pitchFamily="2" charset="-52"/>
              </a:rPr>
              <a:t>С чего начиналось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0D1555-695D-6E58-1C14-D759D6DEF816}"/>
              </a:ext>
            </a:extLst>
          </p:cNvPr>
          <p:cNvSpPr txBox="1"/>
          <p:nvPr/>
        </p:nvSpPr>
        <p:spPr>
          <a:xfrm>
            <a:off x="138505" y="5895813"/>
            <a:ext cx="5671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Montserrat Medium" panose="00000600000000000000" pitchFamily="2" charset="-52"/>
              </a:rPr>
              <a:t>Перезагрузка для души – Акселератор МГУ 2022</a:t>
            </a:r>
          </a:p>
        </p:txBody>
      </p:sp>
      <p:pic>
        <p:nvPicPr>
          <p:cNvPr id="3" name="Google Shape;475;p52" descr="Изображение выглядит как одежда, человек, на открытом воздухе, небо&#10;&#10;Автоматически созданное описание">
            <a:extLst>
              <a:ext uri="{FF2B5EF4-FFF2-40B4-BE49-F238E27FC236}">
                <a16:creationId xmlns:a16="http://schemas.microsoft.com/office/drawing/2014/main" id="{B11A1CC5-C42E-8865-0E12-17BA925221B4}"/>
              </a:ext>
            </a:extLst>
          </p:cNvPr>
          <p:cNvPicPr preferRelativeResize="0"/>
          <p:nvPr/>
        </p:nvPicPr>
        <p:blipFill rotWithShape="1">
          <a:blip r:embed="rId3"/>
          <a:stretch/>
        </p:blipFill>
        <p:spPr>
          <a:xfrm>
            <a:off x="471495" y="1638380"/>
            <a:ext cx="4376057" cy="417361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bg1">
                <a:lumMod val="1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46EBD2-6FFF-75B9-9EFB-666B19623B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1031" y="612502"/>
            <a:ext cx="3885729" cy="388572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bg1">
                <a:lumMod val="1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Изображение выглядит как на открытом воздухе, трава, небо, облако&#10;&#10;Автоматически созданное описание">
            <a:extLst>
              <a:ext uri="{FF2B5EF4-FFF2-40B4-BE49-F238E27FC236}">
                <a16:creationId xmlns:a16="http://schemas.microsoft.com/office/drawing/2014/main" id="{F7DBF657-3042-5BB1-F610-7FEB227D4B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4787" y="2443343"/>
            <a:ext cx="3885729" cy="388572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bg1">
                <a:lumMod val="1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8403D47-1B9A-6F77-B492-84CE707DF7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2140" y="5419595"/>
            <a:ext cx="1085412" cy="39240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74DCAF8-B4AE-745C-52BD-D212316486CA}"/>
              </a:ext>
            </a:extLst>
          </p:cNvPr>
          <p:cNvSpPr txBox="1"/>
          <p:nvPr/>
        </p:nvSpPr>
        <p:spPr>
          <a:xfrm>
            <a:off x="9075662" y="1638380"/>
            <a:ext cx="28659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latin typeface="Montserrat Medium" panose="00000600000000000000" pitchFamily="2" charset="-52"/>
              </a:rPr>
              <a:t>Международный опыт</a:t>
            </a:r>
          </a:p>
          <a:p>
            <a:pPr algn="ctr"/>
            <a:r>
              <a:rPr lang="en-US" i="1" dirty="0">
                <a:latin typeface="Montserrat Medium" panose="00000600000000000000" pitchFamily="2" charset="-52"/>
              </a:rPr>
              <a:t>IFEEL method</a:t>
            </a:r>
            <a:endParaRPr lang="ru-RU" i="1" dirty="0">
              <a:latin typeface="Montserrat Medium" panose="00000600000000000000" pitchFamily="2" charset="-52"/>
            </a:endParaRPr>
          </a:p>
          <a:p>
            <a:pPr algn="ctr"/>
            <a:r>
              <a:rPr lang="ru-RU" i="1" dirty="0">
                <a:latin typeface="Montserrat Medium" panose="00000600000000000000" pitchFamily="2" charset="-52"/>
              </a:rPr>
              <a:t>Основание </a:t>
            </a:r>
            <a:r>
              <a:rPr lang="en-US" i="1" dirty="0">
                <a:latin typeface="Montserrat Medium" panose="00000600000000000000" pitchFamily="2" charset="-52"/>
              </a:rPr>
              <a:t>Equilogy</a:t>
            </a:r>
            <a:endParaRPr lang="ru-RU" i="1" dirty="0">
              <a:latin typeface="Montserrat Medium" panose="00000600000000000000" pitchFamily="2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735AF0-9435-A773-F704-D9A1D1E0C2E2}"/>
              </a:ext>
            </a:extLst>
          </p:cNvPr>
          <p:cNvSpPr txBox="1"/>
          <p:nvPr/>
        </p:nvSpPr>
        <p:spPr>
          <a:xfrm>
            <a:off x="5459446" y="4539602"/>
            <a:ext cx="2865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Montserrat Medium" panose="00000600000000000000" pitchFamily="2" charset="-52"/>
              </a:rPr>
              <a:t>Развитие эмпатии </a:t>
            </a:r>
          </a:p>
          <a:p>
            <a:r>
              <a:rPr lang="ru-RU" i="1" dirty="0">
                <a:latin typeface="Montserrat Medium" panose="00000600000000000000" pitchFamily="2" charset="-52"/>
              </a:rPr>
              <a:t>с помощью животных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1E15F2C-15DB-775F-F28B-F409952554FD}"/>
              </a:ext>
            </a:extLst>
          </p:cNvPr>
          <p:cNvSpPr/>
          <p:nvPr/>
        </p:nvSpPr>
        <p:spPr>
          <a:xfrm>
            <a:off x="5317801" y="5615796"/>
            <a:ext cx="2324384" cy="11409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atin typeface="Montserrat" panose="00000500000000000000" pitchFamily="2" charset="-52"/>
              </a:rPr>
              <a:t>1,7</a:t>
            </a:r>
            <a:r>
              <a:rPr lang="en-US" sz="3200" dirty="0">
                <a:latin typeface="Montserrat" panose="00000500000000000000" pitchFamily="2" charset="-52"/>
              </a:rPr>
              <a:t> </a:t>
            </a:r>
            <a:br>
              <a:rPr lang="ru-RU" sz="3200" dirty="0">
                <a:latin typeface="Montserrat" panose="00000500000000000000" pitchFamily="2" charset="-52"/>
              </a:rPr>
            </a:br>
            <a:r>
              <a:rPr lang="ru-RU" dirty="0">
                <a:latin typeface="Montserrat" panose="00000500000000000000" pitchFamily="2" charset="-52"/>
              </a:rPr>
              <a:t>млн. ₽ выручка РФ пилотных проектов</a:t>
            </a:r>
            <a:endParaRPr lang="ru-RU" sz="3200" dirty="0">
              <a:latin typeface="Montserrat" panose="00000500000000000000" pitchFamily="2" charset="-52"/>
            </a:endParaRPr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E520625-1920-3E29-0781-E8B03AD369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03063" y="5895466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13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34010E14-84A5-12C9-876A-B0FEFECE2A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2048522"/>
              </p:ext>
            </p:extLst>
          </p:nvPr>
        </p:nvGraphicFramePr>
        <p:xfrm>
          <a:off x="-106447" y="1129137"/>
          <a:ext cx="6973204" cy="4892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2451B17-4F14-22F4-83C9-FBD3CF7499B6}"/>
              </a:ext>
            </a:extLst>
          </p:cNvPr>
          <p:cNvSpPr/>
          <p:nvPr/>
        </p:nvSpPr>
        <p:spPr>
          <a:xfrm>
            <a:off x="6202729" y="1222750"/>
            <a:ext cx="545028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" panose="00000500000000000000" pitchFamily="2" charset="-52"/>
              </a:rPr>
              <a:t>+ </a:t>
            </a:r>
            <a:r>
              <a:rPr lang="ru-RU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" panose="00000500000000000000" pitchFamily="2" charset="-52"/>
              </a:rPr>
              <a:t>50</a:t>
            </a:r>
            <a:r>
              <a:rPr lang="ru-RU" sz="3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" panose="00000500000000000000" pitchFamily="2" charset="-52"/>
              </a:rPr>
              <a:t>%-80% запросов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650B43-4066-705B-E196-4749D25E4A1F}"/>
              </a:ext>
            </a:extLst>
          </p:cNvPr>
          <p:cNvSpPr txBox="1"/>
          <p:nvPr/>
        </p:nvSpPr>
        <p:spPr>
          <a:xfrm>
            <a:off x="641425" y="293265"/>
            <a:ext cx="11794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Montserrat" panose="00000500000000000000" pitchFamily="2" charset="-52"/>
              </a:rPr>
              <a:t>Чем интересуется бизнес?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9F89C6C-5210-80AC-FEB9-317FF50A544A}"/>
              </a:ext>
            </a:extLst>
          </p:cNvPr>
          <p:cNvSpPr/>
          <p:nvPr/>
        </p:nvSpPr>
        <p:spPr>
          <a:xfrm>
            <a:off x="6604683" y="1803572"/>
            <a:ext cx="2764507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" b="0" i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" panose="00000500000000000000" pitchFamily="2" charset="-52"/>
              </a:rPr>
              <a:t>активный рост с 2022 года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CC35B4DC-4E83-5936-6914-50D500AED08A}"/>
              </a:ext>
            </a:extLst>
          </p:cNvPr>
          <p:cNvGraphicFramePr/>
          <p:nvPr/>
        </p:nvGraphicFramePr>
        <p:xfrm>
          <a:off x="6302829" y="2213791"/>
          <a:ext cx="6132723" cy="4268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DCB6E05-1B96-77FF-6280-630090E34E00}"/>
              </a:ext>
            </a:extLst>
          </p:cNvPr>
          <p:cNvSpPr txBox="1"/>
          <p:nvPr/>
        </p:nvSpPr>
        <p:spPr>
          <a:xfrm>
            <a:off x="44383" y="6564735"/>
            <a:ext cx="6822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" panose="00000500000000000000" pitchFamily="2" charset="-52"/>
              </a:rPr>
              <a:t>*На основе 30 экспертных встреч, </a:t>
            </a:r>
            <a:r>
              <a:rPr lang="en-US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" panose="00000500000000000000" pitchFamily="2" charset="-52"/>
              </a:rPr>
              <a:t>custdev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" panose="00000500000000000000" pitchFamily="2" charset="-52"/>
              </a:rPr>
              <a:t> (осень 2023)</a:t>
            </a:r>
            <a:endParaRPr lang="ru-RU" dirty="0">
              <a:latin typeface="Montserrat" panose="00000500000000000000" pitchFamily="2" charset="-52"/>
            </a:endParaRPr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7BAC90A-2B1F-3931-21C2-7592006F30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03063" y="5895466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18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CFC47D12-0A07-B7DD-B35B-A83AE909E2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0783545"/>
              </p:ext>
            </p:extLst>
          </p:nvPr>
        </p:nvGraphicFramePr>
        <p:xfrm>
          <a:off x="1167740" y="0"/>
          <a:ext cx="9856520" cy="6129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981818C-0A3D-208C-3309-694A04F243C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67941" y="1428953"/>
            <a:ext cx="2925785" cy="28184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0EB2F7-69E5-CA13-BDA3-22C21CB2BBA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86801" y="2229750"/>
            <a:ext cx="590454" cy="686201"/>
          </a:xfrm>
          <a:prstGeom prst="rect">
            <a:avLst/>
          </a:prstGeom>
        </p:spPr>
      </p:pic>
      <p:pic>
        <p:nvPicPr>
          <p:cNvPr id="4" name="Рисунок 3" descr="Единорог контур">
            <a:extLst>
              <a:ext uri="{FF2B5EF4-FFF2-40B4-BE49-F238E27FC236}">
                <a16:creationId xmlns:a16="http://schemas.microsoft.com/office/drawing/2014/main" id="{2DE9C109-A754-EC0E-5F64-325DD98897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22097" y="1582947"/>
            <a:ext cx="2510418" cy="25104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4F1363-6291-E280-1960-A8078F993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59404" y="5349055"/>
            <a:ext cx="684670" cy="71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3E0FFD-2292-BBFC-8F49-3FC589352F60}"/>
              </a:ext>
            </a:extLst>
          </p:cNvPr>
          <p:cNvSpPr txBox="1"/>
          <p:nvPr/>
        </p:nvSpPr>
        <p:spPr>
          <a:xfrm>
            <a:off x="619799" y="1659593"/>
            <a:ext cx="15684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rgbClr val="1A1A1A"/>
                </a:solidFill>
                <a:latin typeface="Montserrat" panose="00000500000000000000" pitchFamily="2" charset="-52"/>
              </a:rPr>
              <a:t>Вне социальных масок</a:t>
            </a:r>
            <a:endParaRPr lang="ru-RU" i="1" dirty="0"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E4C6DC-B654-492F-A6F0-3BAD9CC84721}"/>
              </a:ext>
            </a:extLst>
          </p:cNvPr>
          <p:cNvSpPr txBox="1"/>
          <p:nvPr/>
        </p:nvSpPr>
        <p:spPr>
          <a:xfrm>
            <a:off x="1508905" y="1113737"/>
            <a:ext cx="1568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rgbClr val="1A1A1A"/>
                </a:solidFill>
                <a:latin typeface="Montserrat" panose="00000500000000000000" pitchFamily="2" charset="-52"/>
              </a:rPr>
              <a:t>«Бирюзовый» табун</a:t>
            </a:r>
            <a:endParaRPr lang="ru-RU" i="1" dirty="0">
              <a:latin typeface="Montserrat" panose="00000500000000000000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BD91CB-79DF-AA5F-6F3D-9BC6EE221596}"/>
              </a:ext>
            </a:extLst>
          </p:cNvPr>
          <p:cNvSpPr txBox="1"/>
          <p:nvPr/>
        </p:nvSpPr>
        <p:spPr>
          <a:xfrm>
            <a:off x="2860335" y="740336"/>
            <a:ext cx="1518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rgbClr val="1A1A1A"/>
                </a:solidFill>
                <a:latin typeface="Montserrat" panose="00000500000000000000" pitchFamily="2" charset="-52"/>
              </a:rPr>
              <a:t>Культурный код</a:t>
            </a:r>
            <a:endParaRPr lang="ru-RU" i="1" dirty="0">
              <a:latin typeface="Montserrat" panose="00000500000000000000" pitchFamily="2" charset="-52"/>
            </a:endParaRPr>
          </a:p>
        </p:txBody>
      </p:sp>
      <p:pic>
        <p:nvPicPr>
          <p:cNvPr id="14" name="Рисунок 13" descr="Значок &quot;Вопросительный знак&quot; контур">
            <a:extLst>
              <a:ext uri="{FF2B5EF4-FFF2-40B4-BE49-F238E27FC236}">
                <a16:creationId xmlns:a16="http://schemas.microsoft.com/office/drawing/2014/main" id="{FFD525AA-0B77-8232-5A21-3BB58D5D64F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764114" y="2592736"/>
            <a:ext cx="685800" cy="685800"/>
          </a:xfrm>
          <a:prstGeom prst="rect">
            <a:avLst/>
          </a:prstGeom>
        </p:spPr>
      </p:pic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C9CCC7C7-E584-D7FE-2F1E-C50441F87541}"/>
              </a:ext>
            </a:extLst>
          </p:cNvPr>
          <p:cNvCxnSpPr/>
          <p:nvPr/>
        </p:nvCxnSpPr>
        <p:spPr>
          <a:xfrm flipV="1">
            <a:off x="3566160" y="1263556"/>
            <a:ext cx="0" cy="6681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3EC7D93A-7321-21A9-BFEA-AD8FF22F192F}"/>
              </a:ext>
            </a:extLst>
          </p:cNvPr>
          <p:cNvCxnSpPr>
            <a:cxnSpLocks/>
          </p:cNvCxnSpPr>
          <p:nvPr/>
        </p:nvCxnSpPr>
        <p:spPr>
          <a:xfrm flipH="1" flipV="1">
            <a:off x="2468880" y="1597613"/>
            <a:ext cx="592597" cy="6217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03A51D62-46DC-82F8-B279-6BBE83D426F2}"/>
              </a:ext>
            </a:extLst>
          </p:cNvPr>
          <p:cNvCxnSpPr>
            <a:cxnSpLocks/>
          </p:cNvCxnSpPr>
          <p:nvPr/>
        </p:nvCxnSpPr>
        <p:spPr>
          <a:xfrm flipH="1" flipV="1">
            <a:off x="1889760" y="2272156"/>
            <a:ext cx="787294" cy="2253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366BA7AC-5F93-FDBE-1B9B-1B225256F987}"/>
                  </a:ext>
                </a:extLst>
              </p14:cNvPr>
              <p14:cNvContentPartPr/>
              <p14:nvPr/>
            </p14:nvContentPartPr>
            <p14:xfrm>
              <a:off x="-1737540" y="2628630"/>
              <a:ext cx="360" cy="360"/>
            </p14:xfrm>
          </p:contentPart>
        </mc:Choice>
        <mc:Fallback xmlns=""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366BA7AC-5F93-FDBE-1B9B-1B225256F98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-1746540" y="261999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9363402-9B74-7DFD-C613-12992C57DF81}"/>
              </a:ext>
            </a:extLst>
          </p:cNvPr>
          <p:cNvSpPr txBox="1"/>
          <p:nvPr/>
        </p:nvSpPr>
        <p:spPr>
          <a:xfrm>
            <a:off x="8633338" y="639978"/>
            <a:ext cx="1568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rgbClr val="1A1A1A"/>
                </a:solidFill>
                <a:latin typeface="Montserrat" panose="00000500000000000000" pitchFamily="2" charset="-52"/>
              </a:rPr>
              <a:t>Дневник состояний</a:t>
            </a:r>
            <a:endParaRPr lang="ru-RU" i="1" dirty="0">
              <a:latin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A043E3-43C2-8F27-B040-062A4AC494E2}"/>
              </a:ext>
            </a:extLst>
          </p:cNvPr>
          <p:cNvSpPr txBox="1"/>
          <p:nvPr/>
        </p:nvSpPr>
        <p:spPr>
          <a:xfrm>
            <a:off x="9907129" y="1234205"/>
            <a:ext cx="2094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rgbClr val="1A1A1A"/>
                </a:solidFill>
                <a:latin typeface="Montserrat" panose="00000500000000000000" pitchFamily="2" charset="-52"/>
              </a:rPr>
              <a:t>Практики на мета и </a:t>
            </a:r>
            <a:r>
              <a:rPr lang="en-US" i="1" dirty="0">
                <a:solidFill>
                  <a:srgbClr val="1A1A1A"/>
                </a:solidFill>
                <a:latin typeface="Montserrat" panose="00000500000000000000" pitchFamily="2" charset="-52"/>
              </a:rPr>
              <a:t>soft-skills</a:t>
            </a:r>
            <a:endParaRPr lang="ru-RU" i="1" dirty="0">
              <a:latin typeface="Montserrat" panose="00000500000000000000" pitchFamily="2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EDC438-394A-5C88-F137-3159C767E947}"/>
              </a:ext>
            </a:extLst>
          </p:cNvPr>
          <p:cNvSpPr txBox="1"/>
          <p:nvPr/>
        </p:nvSpPr>
        <p:spPr>
          <a:xfrm>
            <a:off x="10282454" y="2057184"/>
            <a:ext cx="1786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1A1A1A"/>
                </a:solidFill>
                <a:latin typeface="Montserrat" panose="00000500000000000000" pitchFamily="2" charset="-52"/>
              </a:rPr>
              <a:t>Project </a:t>
            </a:r>
            <a:r>
              <a:rPr lang="ru-RU" i="1" dirty="0">
                <a:solidFill>
                  <a:srgbClr val="1A1A1A"/>
                </a:solidFill>
                <a:latin typeface="Montserrat" panose="00000500000000000000" pitchFamily="2" charset="-52"/>
              </a:rPr>
              <a:t>инструментарий</a:t>
            </a:r>
            <a:endParaRPr lang="ru-RU" i="1" dirty="0">
              <a:latin typeface="Montserrat" panose="00000500000000000000" pitchFamily="2" charset="-52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CD61E044-6B01-B6FD-CCB7-A54ED92F7ECF}"/>
              </a:ext>
            </a:extLst>
          </p:cNvPr>
          <p:cNvCxnSpPr>
            <a:cxnSpLocks/>
          </p:cNvCxnSpPr>
          <p:nvPr/>
        </p:nvCxnSpPr>
        <p:spPr>
          <a:xfrm flipV="1">
            <a:off x="9579877" y="2247837"/>
            <a:ext cx="964197" cy="2071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015D66E4-2898-F175-8B5F-5DFA603412D7}"/>
              </a:ext>
            </a:extLst>
          </p:cNvPr>
          <p:cNvCxnSpPr>
            <a:cxnSpLocks/>
          </p:cNvCxnSpPr>
          <p:nvPr/>
        </p:nvCxnSpPr>
        <p:spPr>
          <a:xfrm flipV="1">
            <a:off x="9579877" y="1619391"/>
            <a:ext cx="621862" cy="4095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EA61B88-CB0F-0642-BAB4-629162BAB7E5}"/>
              </a:ext>
            </a:extLst>
          </p:cNvPr>
          <p:cNvCxnSpPr>
            <a:cxnSpLocks/>
          </p:cNvCxnSpPr>
          <p:nvPr/>
        </p:nvCxnSpPr>
        <p:spPr>
          <a:xfrm flipV="1">
            <a:off x="9172823" y="1181800"/>
            <a:ext cx="104432" cy="614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EA7EE2F-B1E1-EB32-F314-8CC788F7C87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03063" y="5895466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27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3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397033A-154D-A135-E1F1-38C95F47F890}"/>
              </a:ext>
            </a:extLst>
          </p:cNvPr>
          <p:cNvSpPr/>
          <p:nvPr/>
        </p:nvSpPr>
        <p:spPr>
          <a:xfrm>
            <a:off x="636270" y="149860"/>
            <a:ext cx="2343150" cy="22987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Проблема</a:t>
            </a:r>
          </a:p>
          <a:p>
            <a:pPr algn="ctr"/>
            <a:r>
              <a:rPr lang="ru-RU" sz="2000" dirty="0">
                <a:latin typeface="Montserrat" panose="00000500000000000000" pitchFamily="2" charset="-52"/>
              </a:rPr>
              <a:t>+</a:t>
            </a:r>
          </a:p>
          <a:p>
            <a:pPr algn="ctr"/>
            <a:r>
              <a:rPr lang="ru-RU" sz="2000" dirty="0">
                <a:latin typeface="Montserrat" panose="00000500000000000000" pitchFamily="2" charset="-52"/>
              </a:rPr>
              <a:t>Чек-Ап</a:t>
            </a:r>
          </a:p>
          <a:p>
            <a:pPr algn="ctr"/>
            <a:r>
              <a:rPr lang="ru-RU" sz="2000" dirty="0">
                <a:latin typeface="Montserrat" panose="00000500000000000000" pitchFamily="2" charset="-52"/>
              </a:rPr>
              <a:t>+</a:t>
            </a:r>
          </a:p>
          <a:p>
            <a:pPr algn="ctr"/>
            <a:r>
              <a:rPr lang="ru-RU" sz="2000" dirty="0">
                <a:latin typeface="Montserrat" panose="00000500000000000000" pitchFamily="2" charset="-52"/>
              </a:rPr>
              <a:t>Кастомизация</a:t>
            </a:r>
          </a:p>
          <a:p>
            <a:pPr algn="ctr"/>
            <a:r>
              <a:rPr lang="ru-RU" dirty="0">
                <a:latin typeface="Montserrat" panose="00000500000000000000" pitchFamily="2" charset="-52"/>
              </a:rPr>
              <a:t>программы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1C8583E1-7DA6-332C-E7E7-C3B7C7E2E033}"/>
              </a:ext>
            </a:extLst>
          </p:cNvPr>
          <p:cNvSpPr/>
          <p:nvPr/>
        </p:nvSpPr>
        <p:spPr>
          <a:xfrm>
            <a:off x="9251950" y="4406900"/>
            <a:ext cx="2343150" cy="22987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Чествование героев</a:t>
            </a:r>
          </a:p>
          <a:p>
            <a:pPr algn="ctr"/>
            <a:r>
              <a:rPr lang="ru-RU" sz="2000" dirty="0">
                <a:latin typeface="Montserrat" panose="00000500000000000000" pitchFamily="2" charset="-52"/>
              </a:rPr>
              <a:t>+</a:t>
            </a:r>
          </a:p>
          <a:p>
            <a:pPr algn="ctr"/>
            <a:r>
              <a:rPr lang="ru-RU" sz="2000" dirty="0">
                <a:latin typeface="Montserrat" panose="00000500000000000000" pitchFamily="2" charset="-52"/>
              </a:rPr>
              <a:t>Пост исследование</a:t>
            </a:r>
          </a:p>
          <a:p>
            <a:pPr algn="ctr"/>
            <a:r>
              <a:rPr lang="ru-RU" sz="2000" dirty="0">
                <a:latin typeface="Montserrat" panose="00000500000000000000" pitchFamily="2" charset="-52"/>
              </a:rPr>
              <a:t>+</a:t>
            </a:r>
          </a:p>
          <a:p>
            <a:pPr algn="ctr"/>
            <a:r>
              <a:rPr lang="ru-RU" sz="2000" dirty="0">
                <a:latin typeface="Montserrat" panose="00000500000000000000" pitchFamily="2" charset="-52"/>
              </a:rPr>
              <a:t>Мониторинг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A30DC35-B2E9-5F43-4FD2-E1A94D2C1520}"/>
              </a:ext>
            </a:extLst>
          </p:cNvPr>
          <p:cNvGraphicFramePr/>
          <p:nvPr/>
        </p:nvGraphicFramePr>
        <p:xfrm>
          <a:off x="2032000" y="934720"/>
          <a:ext cx="7792720" cy="520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59245031-829A-1553-E705-80B3A5DC2E18}"/>
              </a:ext>
            </a:extLst>
          </p:cNvPr>
          <p:cNvSpPr/>
          <p:nvPr/>
        </p:nvSpPr>
        <p:spPr>
          <a:xfrm rot="1135965">
            <a:off x="2016348" y="2437098"/>
            <a:ext cx="548640" cy="518118"/>
          </a:xfrm>
          <a:prstGeom prst="rightArrow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26FCAA9E-B834-575A-CADA-32674DFFDC10}"/>
              </a:ext>
            </a:extLst>
          </p:cNvPr>
          <p:cNvSpPr/>
          <p:nvPr/>
        </p:nvSpPr>
        <p:spPr>
          <a:xfrm rot="1135965">
            <a:off x="8467949" y="4395438"/>
            <a:ext cx="548640" cy="518118"/>
          </a:xfrm>
          <a:prstGeom prst="rightArrow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C75DF8-06E0-376C-F790-E8340B677006}"/>
              </a:ext>
            </a:extLst>
          </p:cNvPr>
          <p:cNvSpPr txBox="1"/>
          <p:nvPr/>
        </p:nvSpPr>
        <p:spPr>
          <a:xfrm>
            <a:off x="6428104" y="411500"/>
            <a:ext cx="2122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Montserrat" panose="00000500000000000000" pitchFamily="2" charset="-52"/>
              </a:rPr>
              <a:t>Два 2-дневных выезда на природу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E386AF-89C3-FE62-FE2F-F0CE6D286BC9}"/>
              </a:ext>
            </a:extLst>
          </p:cNvPr>
          <p:cNvSpPr txBox="1"/>
          <p:nvPr/>
        </p:nvSpPr>
        <p:spPr>
          <a:xfrm>
            <a:off x="6012927" y="6138332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Montserrat" panose="00000500000000000000" pitchFamily="2" charset="-52"/>
              </a:rPr>
              <a:t>10 еженедельных встреч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A055FB-558E-0D8B-A0DD-B79FC8C09354}"/>
              </a:ext>
            </a:extLst>
          </p:cNvPr>
          <p:cNvSpPr txBox="1"/>
          <p:nvPr/>
        </p:nvSpPr>
        <p:spPr>
          <a:xfrm>
            <a:off x="3472927" y="6138333"/>
            <a:ext cx="254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Montserrat" panose="00000500000000000000" pitchFamily="2" charset="-52"/>
              </a:rPr>
              <a:t>2 крупных интерактива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85A82A-2A14-18DF-6BCF-69DAACEA3DC7}"/>
              </a:ext>
            </a:extLst>
          </p:cNvPr>
          <p:cNvSpPr txBox="1"/>
          <p:nvPr/>
        </p:nvSpPr>
        <p:spPr>
          <a:xfrm>
            <a:off x="932927" y="3640805"/>
            <a:ext cx="2540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>
                <a:latin typeface="Montserrat" panose="00000500000000000000" pitchFamily="2" charset="-52"/>
              </a:rPr>
              <a:t>Работа над реальным проектом в течение комплекса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A637E78-8993-8D0C-1C65-12947D711EC7}"/>
              </a:ext>
            </a:extLst>
          </p:cNvPr>
          <p:cNvSpPr/>
          <p:nvPr/>
        </p:nvSpPr>
        <p:spPr>
          <a:xfrm>
            <a:off x="8480015" y="1786803"/>
            <a:ext cx="1344705" cy="115060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96F163-AC63-4887-122E-B2DDBAA297F4}"/>
              </a:ext>
            </a:extLst>
          </p:cNvPr>
          <p:cNvSpPr txBox="1"/>
          <p:nvPr/>
        </p:nvSpPr>
        <p:spPr>
          <a:xfrm>
            <a:off x="8550909" y="1961996"/>
            <a:ext cx="1273811" cy="800219"/>
          </a:xfrm>
          <a:custGeom>
            <a:avLst/>
            <a:gdLst>
              <a:gd name="connsiteX0" fmla="*/ 0 w 1273811"/>
              <a:gd name="connsiteY0" fmla="*/ 0 h 800219"/>
              <a:gd name="connsiteX1" fmla="*/ 411866 w 1273811"/>
              <a:gd name="connsiteY1" fmla="*/ 0 h 800219"/>
              <a:gd name="connsiteX2" fmla="*/ 798255 w 1273811"/>
              <a:gd name="connsiteY2" fmla="*/ 0 h 800219"/>
              <a:gd name="connsiteX3" fmla="*/ 1273811 w 1273811"/>
              <a:gd name="connsiteY3" fmla="*/ 0 h 800219"/>
              <a:gd name="connsiteX4" fmla="*/ 1273811 w 1273811"/>
              <a:gd name="connsiteY4" fmla="*/ 392107 h 800219"/>
              <a:gd name="connsiteX5" fmla="*/ 1273811 w 1273811"/>
              <a:gd name="connsiteY5" fmla="*/ 800219 h 800219"/>
              <a:gd name="connsiteX6" fmla="*/ 874684 w 1273811"/>
              <a:gd name="connsiteY6" fmla="*/ 800219 h 800219"/>
              <a:gd name="connsiteX7" fmla="*/ 475556 w 1273811"/>
              <a:gd name="connsiteY7" fmla="*/ 800219 h 800219"/>
              <a:gd name="connsiteX8" fmla="*/ 0 w 1273811"/>
              <a:gd name="connsiteY8" fmla="*/ 800219 h 800219"/>
              <a:gd name="connsiteX9" fmla="*/ 0 w 1273811"/>
              <a:gd name="connsiteY9" fmla="*/ 424116 h 800219"/>
              <a:gd name="connsiteX10" fmla="*/ 0 w 1273811"/>
              <a:gd name="connsiteY10" fmla="*/ 0 h 800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73811" h="800219" extrusionOk="0">
                <a:moveTo>
                  <a:pt x="0" y="0"/>
                </a:moveTo>
                <a:cubicBezTo>
                  <a:pt x="114060" y="-42771"/>
                  <a:pt x="276147" y="8208"/>
                  <a:pt x="411866" y="0"/>
                </a:cubicBezTo>
                <a:cubicBezTo>
                  <a:pt x="547585" y="-8208"/>
                  <a:pt x="633153" y="33380"/>
                  <a:pt x="798255" y="0"/>
                </a:cubicBezTo>
                <a:cubicBezTo>
                  <a:pt x="963357" y="-33380"/>
                  <a:pt x="1068607" y="4181"/>
                  <a:pt x="1273811" y="0"/>
                </a:cubicBezTo>
                <a:cubicBezTo>
                  <a:pt x="1312046" y="167070"/>
                  <a:pt x="1272289" y="304816"/>
                  <a:pt x="1273811" y="392107"/>
                </a:cubicBezTo>
                <a:cubicBezTo>
                  <a:pt x="1275333" y="479398"/>
                  <a:pt x="1234161" y="692352"/>
                  <a:pt x="1273811" y="800219"/>
                </a:cubicBezTo>
                <a:cubicBezTo>
                  <a:pt x="1183884" y="817712"/>
                  <a:pt x="1039640" y="772781"/>
                  <a:pt x="874684" y="800219"/>
                </a:cubicBezTo>
                <a:cubicBezTo>
                  <a:pt x="709728" y="827657"/>
                  <a:pt x="635842" y="775041"/>
                  <a:pt x="475556" y="800219"/>
                </a:cubicBezTo>
                <a:cubicBezTo>
                  <a:pt x="315270" y="825397"/>
                  <a:pt x="112771" y="763196"/>
                  <a:pt x="0" y="800219"/>
                </a:cubicBezTo>
                <a:cubicBezTo>
                  <a:pt x="-43652" y="700520"/>
                  <a:pt x="18394" y="524072"/>
                  <a:pt x="0" y="424116"/>
                </a:cubicBezTo>
                <a:cubicBezTo>
                  <a:pt x="-18394" y="324160"/>
                  <a:pt x="30790" y="123525"/>
                  <a:pt x="0" y="0"/>
                </a:cubicBezTo>
                <a:close/>
              </a:path>
            </a:pathLst>
          </a:custGeom>
          <a:noFill/>
          <a:ln>
            <a:noFill/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softEdge rad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B050"/>
                </a:solidFill>
                <a:latin typeface="Montserrat" panose="00000500000000000000" pitchFamily="2" charset="-52"/>
              </a:rPr>
              <a:t>10-15</a:t>
            </a:r>
          </a:p>
          <a:p>
            <a:r>
              <a:rPr lang="ru-RU" i="1" dirty="0">
                <a:latin typeface="Montserrat" panose="00000500000000000000" pitchFamily="2" charset="-52"/>
              </a:rPr>
              <a:t>мин в день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01FF5B-FE65-5FE5-D648-69F588187150}"/>
              </a:ext>
            </a:extLst>
          </p:cNvPr>
          <p:cNvSpPr txBox="1"/>
          <p:nvPr/>
        </p:nvSpPr>
        <p:spPr>
          <a:xfrm>
            <a:off x="4665831" y="3179140"/>
            <a:ext cx="254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Комплекс Развития</a:t>
            </a:r>
          </a:p>
          <a:p>
            <a:pPr algn="ctr"/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3 месяца</a:t>
            </a:r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FE453FC-0889-2054-D273-E80845D2E8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13024" y="-46342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5" grpId="0">
        <p:bldAsOne/>
      </p:bldGraphic>
      <p:bldP spid="7" grpId="0" animBg="1"/>
      <p:bldP spid="8" grpId="0" animBg="1"/>
      <p:bldP spid="9" grpId="0"/>
      <p:bldP spid="10" grpId="0"/>
      <p:bldP spid="11" grpId="0"/>
      <p:bldP spid="12" grpId="0"/>
      <p:bldP spid="14" grpId="0" animBg="1"/>
      <p:bldP spid="13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A8DB175-0F0A-5E97-8A24-EDAFFCD59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352533"/>
              </p:ext>
            </p:extLst>
          </p:nvPr>
        </p:nvGraphicFramePr>
        <p:xfrm>
          <a:off x="378144" y="688735"/>
          <a:ext cx="11610972" cy="530742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024380">
                  <a:extLst>
                    <a:ext uri="{9D8B030D-6E8A-4147-A177-3AD203B41FA5}">
                      <a16:colId xmlns:a16="http://schemas.microsoft.com/office/drawing/2014/main" val="1622361675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740216891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531597512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3460724083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595954765"/>
                    </a:ext>
                  </a:extLst>
                </a:gridCol>
              </a:tblGrid>
              <a:tr h="63092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b="1" u="none" strike="noStrike" kern="1200" cap="none" spc="0" baseline="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uFillTx/>
                          <a:latin typeface="Montserrat" panose="00000500000000000000" pitchFamily="2" charset="-52"/>
                        </a:rPr>
                        <a:t>ПРОИЗВОДИТЕЛЬ</a:t>
                      </a:r>
                      <a:endParaRPr lang="ru-RU" sz="1400" b="1" i="0" u="none" strike="noStrike" kern="1200" cap="none" spc="0" baseline="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uFillTx/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u="none" strike="noStrike" cap="none" spc="0" baseline="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uFillTx/>
                          <a:latin typeface="Montserrat" panose="00000500000000000000" pitchFamily="2" charset="-52"/>
                          <a:sym typeface="Calibri"/>
                        </a:rPr>
                        <a:t> </a:t>
                      </a:r>
                      <a:r>
                        <a:rPr lang="ru-RU" sz="1600" b="1" u="none" strike="noStrike" cap="none" spc="0" baseline="0" dirty="0">
                          <a:solidFill>
                            <a:schemeClr val="bg1">
                              <a:lumMod val="10000"/>
                            </a:schemeClr>
                          </a:solidFill>
                          <a:uFillTx/>
                          <a:latin typeface="Montserrat" panose="00000500000000000000" pitchFamily="2" charset="-52"/>
                          <a:sym typeface="Calibri"/>
                        </a:rPr>
                        <a:t>Тренинг-Бутик</a:t>
                      </a:r>
                      <a:endParaRPr lang="ru-RU" sz="1600" b="1" i="0" u="none" strike="noStrike" cap="none" spc="0" baseline="0" dirty="0">
                        <a:solidFill>
                          <a:schemeClr val="bg1">
                            <a:lumMod val="10000"/>
                          </a:schemeClr>
                        </a:solidFill>
                        <a:uFillTx/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sym typeface="Calibri"/>
                        </a:rPr>
                        <a:t> Институт коучинга</a:t>
                      </a:r>
                      <a:endParaRPr kumimoji="0" lang="ru-RU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sym typeface="Calibri"/>
                        </a:rPr>
                        <a:t> РАТТЛ</a:t>
                      </a:r>
                      <a:endParaRPr kumimoji="0" lang="ru-RU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Montserrat" panose="00000500000000000000" pitchFamily="2" charset="-52"/>
                        </a:rPr>
                        <a:t>Equilogy</a:t>
                      </a:r>
                      <a:endParaRPr lang="de-DE" sz="1600" b="1" i="0" dirty="0">
                        <a:solidFill>
                          <a:schemeClr val="bg1">
                            <a:lumMod val="10000"/>
                          </a:schemeClr>
                        </a:solidFill>
                        <a:latin typeface="Montserrat" panose="000005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932413"/>
                  </a:ext>
                </a:extLst>
              </a:tr>
              <a:tr h="108978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Montserrat" panose="00000500000000000000" pitchFamily="2" charset="-52"/>
                        </a:rPr>
                        <a:t>Продуктовая тематика</a:t>
                      </a:r>
                      <a:endParaRPr lang="ru-RU" sz="1600" b="0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Коммуникации в период неопределенности</a:t>
                      </a:r>
                      <a:endParaRPr lang="ru-RU" sz="1600" b="0" i="0" dirty="0">
                        <a:latin typeface="Montserrat" panose="000005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Выездной ретрит</a:t>
                      </a:r>
                      <a:endParaRPr lang="ru-RU" sz="1600" b="0" i="0" dirty="0">
                        <a:latin typeface="Montserrat" panose="000005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Корпоративный тренинг</a:t>
                      </a:r>
                      <a:endParaRPr lang="ru-RU" sz="1600" b="0" i="0" dirty="0">
                        <a:latin typeface="Montserrat" panose="000005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</a:rPr>
                        <a:t>Комплекс развития </a:t>
                      </a:r>
                      <a:r>
                        <a:rPr lang="ru-RU" sz="2000" dirty="0">
                          <a:solidFill>
                            <a:srgbClr val="00B050"/>
                          </a:solidFill>
                          <a:latin typeface="Montserrat" panose="00000500000000000000" pitchFamily="2" charset="-52"/>
                          <a:sym typeface="Wingdings" panose="05000000000000000000" pitchFamily="2" charset="2"/>
                        </a:rPr>
                        <a:t>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Montserrat" panose="000005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6716587"/>
                  </a:ext>
                </a:extLst>
              </a:tr>
              <a:tr h="870959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Montserrat" panose="00000500000000000000" pitchFamily="2" charset="-52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Длительность воркшопа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Montserrat" panose="00000500000000000000" pitchFamily="2" charset="-52"/>
                          <a:sym typeface="Calibri"/>
                        </a:rPr>
                        <a:t>2 дня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Montserrat" panose="00000500000000000000" pitchFamily="2" charset="-52"/>
                          <a:sym typeface="Calibri"/>
                        </a:rPr>
                        <a:t>4 дня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Montserrat" panose="00000500000000000000" pitchFamily="2" charset="-52"/>
                          <a:sym typeface="Calibri"/>
                        </a:rPr>
                        <a:t>2 дня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latin typeface="Montserrat" panose="00000500000000000000" pitchFamily="2" charset="-52"/>
                          <a:cs typeface="Times New Roman" panose="02020603050405020304" pitchFamily="18" charset="0"/>
                        </a:rPr>
                        <a:t>2 дня (х2)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6287035"/>
                  </a:ext>
                </a:extLst>
              </a:tr>
              <a:tr h="535552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Montserrat" panose="00000500000000000000" pitchFamily="2" charset="-52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Поддержка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200" b="0" i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-52"/>
                        </a:rPr>
                        <a:t>●</a:t>
                      </a:r>
                      <a:endParaRPr lang="ru-RU" sz="3200" b="0" i="0" u="none" strike="noStrike" cap="none" dirty="0">
                        <a:solidFill>
                          <a:srgbClr val="FF0000"/>
                        </a:solidFill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-52"/>
                        </a:rPr>
                        <a:t>●</a:t>
                      </a:r>
                      <a:endParaRPr lang="ru-RU" sz="3200" b="0" i="0" u="none" strike="noStrike" cap="none" dirty="0">
                        <a:solidFill>
                          <a:srgbClr val="FF0000"/>
                        </a:solidFill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-52"/>
                        </a:rPr>
                        <a:t>●</a:t>
                      </a:r>
                      <a:endParaRPr lang="ru-RU" sz="3200" b="0" i="0" u="none" strike="noStrike" cap="none" dirty="0">
                        <a:solidFill>
                          <a:srgbClr val="FF0000"/>
                        </a:solidFill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200" b="0" i="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-52"/>
                        </a:rPr>
                        <a:t>●●●</a:t>
                      </a:r>
                      <a:endParaRPr lang="ru-RU" sz="3200" i="0" dirty="0">
                        <a:latin typeface="Montserrat" panose="00000500000000000000" pitchFamily="2" charset="-5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i="1" dirty="0">
                          <a:latin typeface="Montserrat" panose="00000500000000000000" pitchFamily="2" charset="-52"/>
                          <a:cs typeface="Times New Roman" panose="02020603050405020304" pitchFamily="18" charset="0"/>
                        </a:rPr>
                        <a:t>3 месяца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256804"/>
                  </a:ext>
                </a:extLst>
              </a:tr>
              <a:tr h="6309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Montserrat" panose="00000500000000000000" pitchFamily="2" charset="-52"/>
                          <a:sym typeface="Calibri"/>
                        </a:rPr>
                        <a:t>Технологичность</a:t>
                      </a:r>
                      <a:endParaRPr lang="ru-RU" sz="1600" b="0" i="1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200" b="0" i="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-52"/>
                        </a:rPr>
                        <a:t>●●</a:t>
                      </a:r>
                      <a:endParaRPr lang="ru-RU" sz="3200" b="0" i="0" u="none" strike="noStrike" cap="none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i="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-52"/>
                        </a:rPr>
                        <a:t>●</a:t>
                      </a:r>
                      <a:endParaRPr lang="ru-RU" sz="1600" b="0" i="0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" panose="000005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i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-52"/>
                        </a:rPr>
                        <a:t>●</a:t>
                      </a:r>
                      <a:endParaRPr lang="ru-RU" sz="3200" dirty="0">
                        <a:solidFill>
                          <a:srgbClr val="FF0000"/>
                        </a:solidFill>
                        <a:latin typeface="Montserrat" panose="000005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200" b="0" i="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-52"/>
                        </a:rPr>
                        <a:t>●●●</a:t>
                      </a:r>
                      <a:endParaRPr lang="ru-RU" sz="1600" b="0" i="0" u="none" strike="noStrike" cap="none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2791511"/>
                  </a:ext>
                </a:extLst>
              </a:tr>
              <a:tr h="630929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Montserrat" panose="00000500000000000000" pitchFamily="2" charset="-52"/>
                          <a:sym typeface="Calibri"/>
                        </a:rPr>
                        <a:t>Выезд </a:t>
                      </a:r>
                      <a:br>
                        <a:rPr lang="ru-RU" sz="1600" b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Montserrat" panose="00000500000000000000" pitchFamily="2" charset="-52"/>
                          <a:sym typeface="Calibri"/>
                        </a:rPr>
                      </a:br>
                      <a:r>
                        <a:rPr lang="ru-RU" sz="1400" b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Montserrat" panose="00000500000000000000" pitchFamily="2" charset="-52"/>
                          <a:sym typeface="Calibri"/>
                        </a:rPr>
                        <a:t>(природа)</a:t>
                      </a:r>
                      <a:endParaRPr lang="ru-RU" sz="1600" b="0" i="1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i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-52"/>
                        </a:rPr>
                        <a:t>●</a:t>
                      </a:r>
                      <a:endParaRPr lang="ru-RU" sz="3200" b="0" i="0" u="none" strike="noStrike" cap="none" dirty="0">
                        <a:solidFill>
                          <a:srgbClr val="FF0000"/>
                        </a:solidFill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200" b="0" i="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-52"/>
                        </a:rPr>
                        <a:t>●</a:t>
                      </a:r>
                      <a:endParaRPr lang="ru-RU" sz="3200" b="0" i="0" u="none" strike="noStrike" cap="none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3200" b="0" i="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-52"/>
                        </a:rPr>
                        <a:t>●●</a:t>
                      </a:r>
                      <a:endParaRPr lang="ru-RU" sz="3200" b="0" i="0" u="none" strike="noStrike" cap="none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i="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-52"/>
                        </a:rPr>
                        <a:t>●●●</a:t>
                      </a:r>
                      <a:endParaRPr lang="ru-RU" sz="3200" dirty="0">
                        <a:latin typeface="Montserrat" panose="000005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6436778"/>
                  </a:ext>
                </a:extLst>
              </a:tr>
              <a:tr h="630929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Montserrat" panose="00000500000000000000" pitchFamily="2" charset="-52"/>
                          <a:sym typeface="Calibri"/>
                        </a:rPr>
                        <a:t>Стоимость, руб.</a:t>
                      </a:r>
                      <a:endParaRPr lang="ru-RU" sz="1600" b="0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Montserrat" panose="00000500000000000000" pitchFamily="2" charset="-52"/>
                          <a:sym typeface="Calibri"/>
                        </a:rPr>
                        <a:t>200.000₽</a:t>
                      </a:r>
                      <a:endParaRPr lang="ru-RU" sz="1600" dirty="0">
                        <a:latin typeface="Montserrat" panose="000005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Montserrat" panose="00000500000000000000" pitchFamily="2" charset="-52"/>
                          <a:sym typeface="Calibri"/>
                        </a:rPr>
                        <a:t>155.000₽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Montserrat" panose="00000500000000000000" pitchFamily="2" charset="-52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180.000</a:t>
                      </a:r>
                      <a:r>
                        <a:rPr lang="ru-RU" sz="1600" b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Montserrat" panose="00000500000000000000" pitchFamily="2" charset="-52"/>
                          <a:sym typeface="Calibri"/>
                        </a:rPr>
                        <a:t>₽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Montserrat" panose="00000500000000000000" pitchFamily="2" charset="-52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</a:rPr>
                        <a:t>160.000</a:t>
                      </a:r>
                      <a:r>
                        <a:rPr lang="ru-RU" sz="1600" b="1" u="none" strike="noStrike" cap="none" spc="0" baseline="0" dirty="0">
                          <a:solidFill>
                            <a:srgbClr val="7030A0"/>
                          </a:solidFill>
                          <a:uFillTx/>
                          <a:latin typeface="Montserrat" panose="00000500000000000000" pitchFamily="2" charset="-52"/>
                          <a:sym typeface="Calibri"/>
                        </a:rPr>
                        <a:t>₽</a:t>
                      </a:r>
                    </a:p>
                    <a:p>
                      <a:pPr algn="ctr"/>
                      <a:r>
                        <a:rPr lang="ru-RU" sz="1200" b="1" u="none" strike="sngStrike" cap="none" spc="0" baseline="0" dirty="0">
                          <a:solidFill>
                            <a:srgbClr val="7030A0"/>
                          </a:solidFill>
                          <a:uFillTx/>
                          <a:latin typeface="Montserrat" panose="00000500000000000000" pitchFamily="2" charset="-52"/>
                          <a:cs typeface="Times New Roman" panose="02020603050405020304" pitchFamily="18" charset="0"/>
                          <a:sym typeface="Calibri"/>
                        </a:rPr>
                        <a:t>300.000</a:t>
                      </a:r>
                      <a:r>
                        <a:rPr lang="ru-RU" sz="1200" b="1" u="none" strike="sngStrike" cap="none" spc="0" baseline="0" dirty="0">
                          <a:solidFill>
                            <a:srgbClr val="7030A0"/>
                          </a:solidFill>
                          <a:uFillTx/>
                          <a:latin typeface="Montserrat" panose="00000500000000000000" pitchFamily="2" charset="-52"/>
                          <a:sym typeface="Calibri"/>
                        </a:rPr>
                        <a:t>₽</a:t>
                      </a:r>
                      <a:endParaRPr lang="ru-RU" sz="1200" b="1" strike="sngStrike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0665793"/>
                  </a:ext>
                </a:extLst>
              </a:tr>
            </a:tbl>
          </a:graphicData>
        </a:graphic>
      </p:graphicFrame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33119B3-B934-CA00-3A26-1CCBF5918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3063" y="5895466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2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C1931364-87DF-8321-430D-DD3FD0A46127}"/>
              </a:ext>
            </a:extLst>
          </p:cNvPr>
          <p:cNvSpPr/>
          <p:nvPr/>
        </p:nvSpPr>
        <p:spPr>
          <a:xfrm>
            <a:off x="6868885" y="865213"/>
            <a:ext cx="4996543" cy="5173551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tx1"/>
            </a:solidFill>
            <a:prstDash val="lg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A63102D1-3040-3735-13C3-B1E460F6576A}"/>
              </a:ext>
            </a:extLst>
          </p:cNvPr>
          <p:cNvSpPr/>
          <p:nvPr/>
        </p:nvSpPr>
        <p:spPr>
          <a:xfrm>
            <a:off x="7151914" y="1676399"/>
            <a:ext cx="4397828" cy="4362365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tx1"/>
            </a:solidFill>
            <a:prstDash val="lg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431D0FE-A1A7-6227-A664-3796E2E26E0C}"/>
              </a:ext>
            </a:extLst>
          </p:cNvPr>
          <p:cNvSpPr/>
          <p:nvPr/>
        </p:nvSpPr>
        <p:spPr>
          <a:xfrm>
            <a:off x="7532914" y="2601685"/>
            <a:ext cx="3635828" cy="3437079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tx1"/>
            </a:solidFill>
            <a:prstDash val="lg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A0F4F41-7FF0-855C-01A9-F12256E07B61}"/>
              </a:ext>
            </a:extLst>
          </p:cNvPr>
          <p:cNvSpPr/>
          <p:nvPr/>
        </p:nvSpPr>
        <p:spPr>
          <a:xfrm>
            <a:off x="7995557" y="3483428"/>
            <a:ext cx="2710542" cy="255533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tx1"/>
            </a:solidFill>
            <a:prstDash val="lg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2F53A-7543-00CD-A6AB-C3BF72B13CB8}"/>
              </a:ext>
            </a:extLst>
          </p:cNvPr>
          <p:cNvSpPr txBox="1"/>
          <p:nvPr/>
        </p:nvSpPr>
        <p:spPr>
          <a:xfrm>
            <a:off x="8440031" y="4320224"/>
            <a:ext cx="1741714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SOM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100 млн. ₽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Montserrat" panose="00000500000000000000" pitchFamily="2" charset="-52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A98928-31B7-6E43-1510-090386FAE410}"/>
              </a:ext>
            </a:extLst>
          </p:cNvPr>
          <p:cNvSpPr txBox="1"/>
          <p:nvPr/>
        </p:nvSpPr>
        <p:spPr>
          <a:xfrm>
            <a:off x="8353193" y="2723894"/>
            <a:ext cx="1915391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SAM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27 млрд. ₽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Montserrat" panose="00000500000000000000" pitchFamily="2" charset="-52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06FDD2-1737-BCE8-5CC4-24D28FCCA4AA}"/>
              </a:ext>
            </a:extLst>
          </p:cNvPr>
          <p:cNvSpPr txBox="1"/>
          <p:nvPr/>
        </p:nvSpPr>
        <p:spPr>
          <a:xfrm>
            <a:off x="8162314" y="1863388"/>
            <a:ext cx="2297151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TAM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1,1 трлн. ₽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Montserrat" panose="00000500000000000000" pitchFamily="2" charset="-52"/>
              <a:ea typeface="+mn-ea"/>
              <a:cs typeface="+mn-cs"/>
              <a:sym typeface="Helvetic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472E26-E6A7-074D-7DED-5859458922AB}"/>
              </a:ext>
            </a:extLst>
          </p:cNvPr>
          <p:cNvSpPr txBox="1"/>
          <p:nvPr/>
        </p:nvSpPr>
        <p:spPr>
          <a:xfrm>
            <a:off x="8187284" y="968517"/>
            <a:ext cx="2334985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PAM</a:t>
            </a:r>
            <a:endParaRPr lang="ru-RU" sz="20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38 трлн. ₽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Montserrat" panose="00000500000000000000" pitchFamily="2" charset="-52"/>
              <a:ea typeface="+mn-ea"/>
              <a:cs typeface="+mn-cs"/>
              <a:sym typeface="Helvetica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B496463-214D-DA5E-568F-AD8BDE5402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6649040"/>
              </p:ext>
            </p:extLst>
          </p:nvPr>
        </p:nvGraphicFramePr>
        <p:xfrm>
          <a:off x="448399" y="1089263"/>
          <a:ext cx="6240872" cy="4064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 descr="Единорог со сплошной заливкой">
            <a:extLst>
              <a:ext uri="{FF2B5EF4-FFF2-40B4-BE49-F238E27FC236}">
                <a16:creationId xmlns:a16="http://schemas.microsoft.com/office/drawing/2014/main" id="{C3A389F9-A259-E39A-4710-18831C243A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886" y="4669971"/>
            <a:ext cx="2188029" cy="21880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A6F502-F443-583C-C052-9D72139C3C32}"/>
              </a:ext>
            </a:extLst>
          </p:cNvPr>
          <p:cNvSpPr txBox="1"/>
          <p:nvPr/>
        </p:nvSpPr>
        <p:spPr>
          <a:xfrm>
            <a:off x="3124202" y="5573613"/>
            <a:ext cx="4397828" cy="1015663"/>
          </a:xfrm>
          <a:custGeom>
            <a:avLst/>
            <a:gdLst>
              <a:gd name="connsiteX0" fmla="*/ 0 w 4397828"/>
              <a:gd name="connsiteY0" fmla="*/ 0 h 1015663"/>
              <a:gd name="connsiteX1" fmla="*/ 461772 w 4397828"/>
              <a:gd name="connsiteY1" fmla="*/ 0 h 1015663"/>
              <a:gd name="connsiteX2" fmla="*/ 967522 w 4397828"/>
              <a:gd name="connsiteY2" fmla="*/ 0 h 1015663"/>
              <a:gd name="connsiteX3" fmla="*/ 1429294 w 4397828"/>
              <a:gd name="connsiteY3" fmla="*/ 0 h 1015663"/>
              <a:gd name="connsiteX4" fmla="*/ 2023001 w 4397828"/>
              <a:gd name="connsiteY4" fmla="*/ 0 h 1015663"/>
              <a:gd name="connsiteX5" fmla="*/ 2660686 w 4397828"/>
              <a:gd name="connsiteY5" fmla="*/ 0 h 1015663"/>
              <a:gd name="connsiteX6" fmla="*/ 3078480 w 4397828"/>
              <a:gd name="connsiteY6" fmla="*/ 0 h 1015663"/>
              <a:gd name="connsiteX7" fmla="*/ 3496273 w 4397828"/>
              <a:gd name="connsiteY7" fmla="*/ 0 h 1015663"/>
              <a:gd name="connsiteX8" fmla="*/ 4397828 w 4397828"/>
              <a:gd name="connsiteY8" fmla="*/ 0 h 1015663"/>
              <a:gd name="connsiteX9" fmla="*/ 4397828 w 4397828"/>
              <a:gd name="connsiteY9" fmla="*/ 487518 h 1015663"/>
              <a:gd name="connsiteX10" fmla="*/ 4397828 w 4397828"/>
              <a:gd name="connsiteY10" fmla="*/ 1015663 h 1015663"/>
              <a:gd name="connsiteX11" fmla="*/ 3936056 w 4397828"/>
              <a:gd name="connsiteY11" fmla="*/ 1015663 h 1015663"/>
              <a:gd name="connsiteX12" fmla="*/ 3386328 w 4397828"/>
              <a:gd name="connsiteY12" fmla="*/ 1015663 h 1015663"/>
              <a:gd name="connsiteX13" fmla="*/ 2924556 w 4397828"/>
              <a:gd name="connsiteY13" fmla="*/ 1015663 h 1015663"/>
              <a:gd name="connsiteX14" fmla="*/ 2330849 w 4397828"/>
              <a:gd name="connsiteY14" fmla="*/ 1015663 h 1015663"/>
              <a:gd name="connsiteX15" fmla="*/ 1693164 w 4397828"/>
              <a:gd name="connsiteY15" fmla="*/ 1015663 h 1015663"/>
              <a:gd name="connsiteX16" fmla="*/ 1275370 w 4397828"/>
              <a:gd name="connsiteY16" fmla="*/ 1015663 h 1015663"/>
              <a:gd name="connsiteX17" fmla="*/ 769620 w 4397828"/>
              <a:gd name="connsiteY17" fmla="*/ 1015663 h 1015663"/>
              <a:gd name="connsiteX18" fmla="*/ 0 w 4397828"/>
              <a:gd name="connsiteY18" fmla="*/ 1015663 h 1015663"/>
              <a:gd name="connsiteX19" fmla="*/ 0 w 4397828"/>
              <a:gd name="connsiteY19" fmla="*/ 507832 h 1015663"/>
              <a:gd name="connsiteX20" fmla="*/ 0 w 4397828"/>
              <a:gd name="connsiteY20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397828" h="1015663" fill="none" extrusionOk="0">
                <a:moveTo>
                  <a:pt x="0" y="0"/>
                </a:moveTo>
                <a:cubicBezTo>
                  <a:pt x="178213" y="-23401"/>
                  <a:pt x="286945" y="44863"/>
                  <a:pt x="461772" y="0"/>
                </a:cubicBezTo>
                <a:cubicBezTo>
                  <a:pt x="636599" y="-44863"/>
                  <a:pt x="814998" y="41114"/>
                  <a:pt x="967522" y="0"/>
                </a:cubicBezTo>
                <a:cubicBezTo>
                  <a:pt x="1120046" y="-41114"/>
                  <a:pt x="1268576" y="22822"/>
                  <a:pt x="1429294" y="0"/>
                </a:cubicBezTo>
                <a:cubicBezTo>
                  <a:pt x="1590012" y="-22822"/>
                  <a:pt x="1894105" y="2217"/>
                  <a:pt x="2023001" y="0"/>
                </a:cubicBezTo>
                <a:cubicBezTo>
                  <a:pt x="2151897" y="-2217"/>
                  <a:pt x="2439149" y="35033"/>
                  <a:pt x="2660686" y="0"/>
                </a:cubicBezTo>
                <a:cubicBezTo>
                  <a:pt x="2882224" y="-35033"/>
                  <a:pt x="2902135" y="42028"/>
                  <a:pt x="3078480" y="0"/>
                </a:cubicBezTo>
                <a:cubicBezTo>
                  <a:pt x="3254825" y="-42028"/>
                  <a:pt x="3370162" y="16437"/>
                  <a:pt x="3496273" y="0"/>
                </a:cubicBezTo>
                <a:cubicBezTo>
                  <a:pt x="3622384" y="-16437"/>
                  <a:pt x="4140068" y="79272"/>
                  <a:pt x="4397828" y="0"/>
                </a:cubicBezTo>
                <a:cubicBezTo>
                  <a:pt x="4425824" y="206197"/>
                  <a:pt x="4343377" y="295324"/>
                  <a:pt x="4397828" y="487518"/>
                </a:cubicBezTo>
                <a:cubicBezTo>
                  <a:pt x="4452279" y="679712"/>
                  <a:pt x="4349925" y="807609"/>
                  <a:pt x="4397828" y="1015663"/>
                </a:cubicBezTo>
                <a:cubicBezTo>
                  <a:pt x="4302922" y="1048501"/>
                  <a:pt x="4034549" y="966159"/>
                  <a:pt x="3936056" y="1015663"/>
                </a:cubicBezTo>
                <a:cubicBezTo>
                  <a:pt x="3837563" y="1065167"/>
                  <a:pt x="3645345" y="982796"/>
                  <a:pt x="3386328" y="1015663"/>
                </a:cubicBezTo>
                <a:cubicBezTo>
                  <a:pt x="3127311" y="1048530"/>
                  <a:pt x="3112475" y="991106"/>
                  <a:pt x="2924556" y="1015663"/>
                </a:cubicBezTo>
                <a:cubicBezTo>
                  <a:pt x="2736637" y="1040220"/>
                  <a:pt x="2595635" y="951122"/>
                  <a:pt x="2330849" y="1015663"/>
                </a:cubicBezTo>
                <a:cubicBezTo>
                  <a:pt x="2066063" y="1080204"/>
                  <a:pt x="1953015" y="1004773"/>
                  <a:pt x="1693164" y="1015663"/>
                </a:cubicBezTo>
                <a:cubicBezTo>
                  <a:pt x="1433313" y="1026553"/>
                  <a:pt x="1417742" y="998852"/>
                  <a:pt x="1275370" y="1015663"/>
                </a:cubicBezTo>
                <a:cubicBezTo>
                  <a:pt x="1132998" y="1032474"/>
                  <a:pt x="980764" y="1008080"/>
                  <a:pt x="769620" y="1015663"/>
                </a:cubicBezTo>
                <a:cubicBezTo>
                  <a:pt x="558476" y="1023246"/>
                  <a:pt x="275671" y="973758"/>
                  <a:pt x="0" y="1015663"/>
                </a:cubicBezTo>
                <a:cubicBezTo>
                  <a:pt x="-26184" y="818124"/>
                  <a:pt x="50347" y="690008"/>
                  <a:pt x="0" y="507832"/>
                </a:cubicBezTo>
                <a:cubicBezTo>
                  <a:pt x="-50347" y="325656"/>
                  <a:pt x="54475" y="120603"/>
                  <a:pt x="0" y="0"/>
                </a:cubicBezTo>
                <a:close/>
              </a:path>
              <a:path w="4397828" h="1015663" stroke="0" extrusionOk="0">
                <a:moveTo>
                  <a:pt x="0" y="0"/>
                </a:moveTo>
                <a:cubicBezTo>
                  <a:pt x="83750" y="-3986"/>
                  <a:pt x="297819" y="12939"/>
                  <a:pt x="417794" y="0"/>
                </a:cubicBezTo>
                <a:cubicBezTo>
                  <a:pt x="537769" y="-12939"/>
                  <a:pt x="704004" y="27262"/>
                  <a:pt x="923544" y="0"/>
                </a:cubicBezTo>
                <a:cubicBezTo>
                  <a:pt x="1143084" y="-27262"/>
                  <a:pt x="1274071" y="26241"/>
                  <a:pt x="1385316" y="0"/>
                </a:cubicBezTo>
                <a:cubicBezTo>
                  <a:pt x="1496561" y="-26241"/>
                  <a:pt x="1745116" y="48781"/>
                  <a:pt x="1847088" y="0"/>
                </a:cubicBezTo>
                <a:cubicBezTo>
                  <a:pt x="1949060" y="-48781"/>
                  <a:pt x="2201345" y="52862"/>
                  <a:pt x="2352838" y="0"/>
                </a:cubicBezTo>
                <a:cubicBezTo>
                  <a:pt x="2504331" y="-52862"/>
                  <a:pt x="2797641" y="9426"/>
                  <a:pt x="2990523" y="0"/>
                </a:cubicBezTo>
                <a:cubicBezTo>
                  <a:pt x="3183405" y="-9426"/>
                  <a:pt x="3300713" y="48452"/>
                  <a:pt x="3540252" y="0"/>
                </a:cubicBezTo>
                <a:cubicBezTo>
                  <a:pt x="3779791" y="-48452"/>
                  <a:pt x="4090124" y="44561"/>
                  <a:pt x="4397828" y="0"/>
                </a:cubicBezTo>
                <a:cubicBezTo>
                  <a:pt x="4440724" y="129170"/>
                  <a:pt x="4376413" y="348868"/>
                  <a:pt x="4397828" y="507832"/>
                </a:cubicBezTo>
                <a:cubicBezTo>
                  <a:pt x="4419243" y="666796"/>
                  <a:pt x="4358854" y="815312"/>
                  <a:pt x="4397828" y="1015663"/>
                </a:cubicBezTo>
                <a:cubicBezTo>
                  <a:pt x="4088690" y="1055606"/>
                  <a:pt x="4056326" y="957362"/>
                  <a:pt x="3760143" y="1015663"/>
                </a:cubicBezTo>
                <a:cubicBezTo>
                  <a:pt x="3463961" y="1073964"/>
                  <a:pt x="3341988" y="985509"/>
                  <a:pt x="3166436" y="1015663"/>
                </a:cubicBezTo>
                <a:cubicBezTo>
                  <a:pt x="2990884" y="1045817"/>
                  <a:pt x="2821903" y="992554"/>
                  <a:pt x="2528751" y="1015663"/>
                </a:cubicBezTo>
                <a:cubicBezTo>
                  <a:pt x="2235599" y="1038772"/>
                  <a:pt x="2143895" y="985678"/>
                  <a:pt x="1891066" y="1015663"/>
                </a:cubicBezTo>
                <a:cubicBezTo>
                  <a:pt x="1638237" y="1045648"/>
                  <a:pt x="1552555" y="985859"/>
                  <a:pt x="1341338" y="1015663"/>
                </a:cubicBezTo>
                <a:cubicBezTo>
                  <a:pt x="1130121" y="1045467"/>
                  <a:pt x="1067093" y="987877"/>
                  <a:pt x="879566" y="1015663"/>
                </a:cubicBezTo>
                <a:cubicBezTo>
                  <a:pt x="692039" y="1043449"/>
                  <a:pt x="236184" y="940557"/>
                  <a:pt x="0" y="1015663"/>
                </a:cubicBezTo>
                <a:cubicBezTo>
                  <a:pt x="-47600" y="756375"/>
                  <a:pt x="19669" y="631867"/>
                  <a:pt x="0" y="487518"/>
                </a:cubicBezTo>
                <a:cubicBezTo>
                  <a:pt x="-19669" y="343169"/>
                  <a:pt x="16604" y="17976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3868334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  <a:latin typeface="Montserrat" panose="00000500000000000000" pitchFamily="2" charset="-52"/>
              </a:rPr>
              <a:t>Самоокупаемость</a:t>
            </a:r>
            <a:r>
              <a:rPr lang="ru-RU" sz="1800" dirty="0">
                <a:latin typeface="Montserrat" panose="00000500000000000000" pitchFamily="2" charset="-52"/>
              </a:rPr>
              <a:t> проекта</a:t>
            </a:r>
          </a:p>
          <a:p>
            <a:r>
              <a:rPr lang="ru-RU" sz="1800" dirty="0">
                <a:latin typeface="Montserrat" panose="00000500000000000000" pitchFamily="2" charset="-52"/>
              </a:rPr>
              <a:t>Инвестиции </a:t>
            </a:r>
            <a:r>
              <a:rPr lang="en-US" sz="1800" dirty="0">
                <a:latin typeface="Montserrat" panose="00000500000000000000" pitchFamily="2" charset="-52"/>
              </a:rPr>
              <a:t>must have</a:t>
            </a:r>
            <a:r>
              <a:rPr lang="ru-RU" sz="1800" dirty="0">
                <a:latin typeface="Montserrat" panose="00000500000000000000" pitchFamily="2" charset="-52"/>
              </a:rPr>
              <a:t> = </a:t>
            </a:r>
            <a:r>
              <a:rPr lang="ru-RU" sz="1800" b="1" dirty="0">
                <a:latin typeface="Montserrat" panose="00000500000000000000" pitchFamily="2" charset="-52"/>
              </a:rPr>
              <a:t>0 рублей</a:t>
            </a:r>
          </a:p>
          <a:p>
            <a:r>
              <a:rPr lang="ru-RU" sz="1800" dirty="0">
                <a:latin typeface="Montserrat" panose="00000500000000000000" pitchFamily="2" charset="-52"/>
              </a:rPr>
              <a:t>Рентабельность </a:t>
            </a:r>
            <a:r>
              <a:rPr lang="ru-RU" sz="2400" b="1" dirty="0">
                <a:solidFill>
                  <a:srgbClr val="00B050"/>
                </a:solidFill>
                <a:latin typeface="Montserrat" panose="00000500000000000000" pitchFamily="2" charset="-52"/>
              </a:rPr>
              <a:t>33% </a:t>
            </a:r>
            <a:endParaRPr lang="ru-RU" sz="1800" b="1" dirty="0">
              <a:solidFill>
                <a:srgbClr val="00B050"/>
              </a:solidFill>
              <a:latin typeface="Montserrat" panose="00000500000000000000" pitchFamily="2" charset="-52"/>
            </a:endParaRPr>
          </a:p>
        </p:txBody>
      </p:sp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DF0F8B3-8EFF-43D8-C4A5-B7816EB0E1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03063" y="5895466"/>
            <a:ext cx="1085412" cy="3924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5D3FE8-18A6-D2DC-3509-4E9C60AFA998}"/>
              </a:ext>
            </a:extLst>
          </p:cNvPr>
          <p:cNvSpPr txBox="1"/>
          <p:nvPr/>
        </p:nvSpPr>
        <p:spPr>
          <a:xfrm>
            <a:off x="8375060" y="6020873"/>
            <a:ext cx="21472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Montserrat" panose="00000500000000000000" pitchFamily="2" charset="-52"/>
              </a:rPr>
              <a:t>Достижимый рынок к 2027 году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26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extBox 1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A611372-85F0-0B9F-4819-17D6BDE23975}"/>
              </a:ext>
            </a:extLst>
          </p:cNvPr>
          <p:cNvGrpSpPr/>
          <p:nvPr/>
        </p:nvGrpSpPr>
        <p:grpSpPr>
          <a:xfrm>
            <a:off x="539803" y="1199227"/>
            <a:ext cx="8853076" cy="1044000"/>
            <a:chOff x="539803" y="1123027"/>
            <a:chExt cx="8853076" cy="10440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B0263A3-AFEE-F78D-93C3-21209C27EA94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ятиугольник 6">
              <a:extLst>
                <a:ext uri="{FF2B5EF4-FFF2-40B4-BE49-F238E27FC236}">
                  <a16:creationId xmlns:a16="http://schemas.microsoft.com/office/drawing/2014/main" id="{C3E7F534-347C-546A-CE29-923678B20C6E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0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(2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E79C8DC-FAC7-9F44-8824-B63B2AE9B506}"/>
                </a:ext>
              </a:extLst>
            </p:cNvPr>
            <p:cNvSpPr/>
            <p:nvPr/>
          </p:nvSpPr>
          <p:spPr>
            <a:xfrm>
              <a:off x="1704513" y="1167974"/>
              <a:ext cx="430523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Разработка прототипа «Комплекса Развития» и его тестирование в течение 2 недель</a:t>
              </a:r>
              <a:endParaRPr lang="ru-RU" b="1" dirty="0">
                <a:solidFill>
                  <a:srgbClr val="0D0D0D"/>
                </a:solidFill>
                <a:latin typeface="+mj-lt"/>
              </a:endParaRPr>
            </a:p>
            <a:p>
              <a:r>
                <a:rPr lang="ru-RU" b="1" dirty="0">
                  <a:solidFill>
                    <a:srgbClr val="0D0D0D"/>
                  </a:solidFill>
                  <a:highlight>
                    <a:srgbClr val="00FF00"/>
                  </a:highlight>
                  <a:latin typeface="+mj-lt"/>
                </a:rPr>
                <a:t>Выполнен 30.11.23</a:t>
              </a:r>
              <a:endParaRPr lang="ru-RU" sz="1400" b="1" dirty="0">
                <a:solidFill>
                  <a:srgbClr val="0D0D0D"/>
                </a:solidFill>
                <a:highlight>
                  <a:srgbClr val="00FF00"/>
                </a:highlight>
                <a:latin typeface="+mj-lt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5F72E0F-611C-B45E-F10C-8A493B7B0B66}"/>
                </a:ext>
              </a:extLst>
            </p:cNvPr>
            <p:cNvSpPr/>
            <p:nvPr/>
          </p:nvSpPr>
          <p:spPr>
            <a:xfrm>
              <a:off x="6311492" y="1379246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00B050"/>
                  </a:solidFill>
                  <a:latin typeface="+mj-lt"/>
                </a:rPr>
                <a:t>100.000 ₽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1518250-692C-1FCC-18B6-5EA23B75BD32}"/>
              </a:ext>
            </a:extLst>
          </p:cNvPr>
          <p:cNvGrpSpPr/>
          <p:nvPr/>
        </p:nvGrpSpPr>
        <p:grpSpPr>
          <a:xfrm>
            <a:off x="1184523" y="2412579"/>
            <a:ext cx="11366426" cy="1044000"/>
            <a:chOff x="539803" y="1123027"/>
            <a:chExt cx="9951525" cy="1044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D119CC7-9378-1686-F47B-2BC38F90A9DE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ятиугольник 11">
              <a:extLst>
                <a:ext uri="{FF2B5EF4-FFF2-40B4-BE49-F238E27FC236}">
                  <a16:creationId xmlns:a16="http://schemas.microsoft.com/office/drawing/2014/main" id="{E3BECF82-7D62-0653-78F0-DE343F414225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1</a:t>
              </a: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(5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6E06FE0-A67A-A60E-AC74-AC5C71D9285E}"/>
                </a:ext>
              </a:extLst>
            </p:cNvPr>
            <p:cNvSpPr/>
            <p:nvPr/>
          </p:nvSpPr>
          <p:spPr>
            <a:xfrm>
              <a:off x="1704512" y="1167974"/>
              <a:ext cx="4618337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Испытание разработанного продукта в пилотном запуске в компании в полном объеме </a:t>
              </a:r>
            </a:p>
            <a:p>
              <a:r>
                <a:rPr lang="ru-RU" sz="1400" b="1" i="1" dirty="0">
                  <a:solidFill>
                    <a:srgbClr val="0D0D0D"/>
                  </a:solidFill>
                  <a:latin typeface="+mj-lt"/>
                </a:rPr>
                <a:t>Регистрация товарного знака, инвестирование в площадку для офлайн воркшопов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213B4018-B77E-A8B2-CCF6-90BE14D91CB9}"/>
                </a:ext>
              </a:extLst>
            </p:cNvPr>
            <p:cNvSpPr/>
            <p:nvPr/>
          </p:nvSpPr>
          <p:spPr>
            <a:xfrm>
              <a:off x="6322850" y="1379473"/>
              <a:ext cx="416847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</a:rPr>
                <a:t>500</a:t>
              </a:r>
              <a:r>
                <a:rPr lang="en-US" sz="2800" b="1" dirty="0">
                  <a:solidFill>
                    <a:srgbClr val="ED3833"/>
                  </a:solidFill>
                </a:rPr>
                <a:t>.</a:t>
              </a:r>
              <a:r>
                <a:rPr lang="ru-RU" sz="2800" b="1" dirty="0">
                  <a:solidFill>
                    <a:srgbClr val="ED3833"/>
                  </a:solidFill>
                </a:rPr>
                <a:t>0</a:t>
              </a:r>
              <a:r>
                <a:rPr lang="en-US" sz="2800" b="1" dirty="0">
                  <a:solidFill>
                    <a:srgbClr val="ED3833"/>
                  </a:solidFill>
                </a:rPr>
                <a:t>0</a:t>
              </a:r>
              <a:r>
                <a:rPr lang="ru-RU" sz="2800" b="1" dirty="0">
                  <a:solidFill>
                    <a:srgbClr val="ED3833"/>
                  </a:solidFill>
                </a:rPr>
                <a:t>0 ₽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CDBCA2DD-77A9-0F87-AB34-B5A2982DEFC1}"/>
              </a:ext>
            </a:extLst>
          </p:cNvPr>
          <p:cNvGrpSpPr/>
          <p:nvPr/>
        </p:nvGrpSpPr>
        <p:grpSpPr>
          <a:xfrm>
            <a:off x="2374087" y="3625931"/>
            <a:ext cx="11886199" cy="864108"/>
            <a:chOff x="2374087" y="3513048"/>
            <a:chExt cx="10911680" cy="864108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1484DBC0-A515-E909-32CE-310F30819404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ятиугольник 16">
              <a:extLst>
                <a:ext uri="{FF2B5EF4-FFF2-40B4-BE49-F238E27FC236}">
                  <a16:creationId xmlns:a16="http://schemas.microsoft.com/office/drawing/2014/main" id="{F7A9306E-D2E3-E2B7-407F-87F122588D71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2</a:t>
              </a: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(9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A270FF3B-6090-CA24-95B7-AB468FA94EB6}"/>
                </a:ext>
              </a:extLst>
            </p:cNvPr>
            <p:cNvSpPr/>
            <p:nvPr/>
          </p:nvSpPr>
          <p:spPr>
            <a:xfrm>
              <a:off x="3538797" y="3575770"/>
              <a:ext cx="430523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Выход в сегмент </a:t>
              </a:r>
              <a:r>
                <a:rPr lang="en-US" sz="1400" b="1" dirty="0">
                  <a:solidFill>
                    <a:srgbClr val="0D0D0D"/>
                  </a:solidFill>
                  <a:latin typeface="+mj-lt"/>
                </a:rPr>
                <a:t>B</a:t>
              </a: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2С</a:t>
              </a:r>
            </a:p>
            <a:p>
              <a:r>
                <a:rPr lang="ru-RU" sz="1400" b="1" i="1" dirty="0">
                  <a:solidFill>
                    <a:srgbClr val="0D0D0D"/>
                  </a:solidFill>
                  <a:latin typeface="+mj-lt"/>
                </a:rPr>
                <a:t>Создание приложения</a:t>
              </a:r>
            </a:p>
            <a:p>
              <a:r>
                <a:rPr lang="ru-RU" sz="1400" b="1" i="1" dirty="0">
                  <a:solidFill>
                    <a:srgbClr val="0D0D0D"/>
                  </a:solidFill>
                  <a:latin typeface="+mj-lt"/>
                </a:rPr>
                <a:t>Инвестиции в развитие площадки </a:t>
              </a: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BE086EC-1BB4-496C-C6E9-082E1910EB4A}"/>
                </a:ext>
              </a:extLst>
            </p:cNvPr>
            <p:cNvSpPr/>
            <p:nvPr/>
          </p:nvSpPr>
          <p:spPr>
            <a:xfrm>
              <a:off x="8145776" y="3673522"/>
              <a:ext cx="51399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</a:rPr>
                <a:t>2,3 млн ₽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185C2D87-643A-0764-02DF-2C656599751E}"/>
              </a:ext>
            </a:extLst>
          </p:cNvPr>
          <p:cNvGrpSpPr/>
          <p:nvPr/>
        </p:nvGrpSpPr>
        <p:grpSpPr>
          <a:xfrm>
            <a:off x="3346714" y="4659391"/>
            <a:ext cx="10913573" cy="864108"/>
            <a:chOff x="2374087" y="3513048"/>
            <a:chExt cx="10282206" cy="86410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2BA18FFD-FC79-6AAF-0234-242BB3BC1C86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ятиугольник 21">
              <a:extLst>
                <a:ext uri="{FF2B5EF4-FFF2-40B4-BE49-F238E27FC236}">
                  <a16:creationId xmlns:a16="http://schemas.microsoft.com/office/drawing/2014/main" id="{B1D36661-CED6-D9F0-1F64-805ED4CA057A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3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(7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4F73B7F6-E560-6998-5140-F62459EFA60F}"/>
                </a:ext>
              </a:extLst>
            </p:cNvPr>
            <p:cNvSpPr/>
            <p:nvPr/>
          </p:nvSpPr>
          <p:spPr>
            <a:xfrm>
              <a:off x="3538797" y="3576738"/>
              <a:ext cx="430523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Запуск ИИ в приложении</a:t>
              </a:r>
            </a:p>
            <a:p>
              <a:r>
                <a:rPr lang="ru-RU" sz="1400" b="1" i="1" dirty="0">
                  <a:solidFill>
                    <a:srgbClr val="0D0D0D"/>
                  </a:solidFill>
                  <a:latin typeface="+mj-lt"/>
                </a:rPr>
                <a:t>Внедрение ИИ в приложение</a:t>
              </a:r>
            </a:p>
            <a:p>
              <a:r>
                <a:rPr lang="ru-RU" sz="1400" b="1" i="1" dirty="0">
                  <a:solidFill>
                    <a:srgbClr val="0D0D0D"/>
                  </a:solidFill>
                  <a:latin typeface="+mj-lt"/>
                </a:rPr>
                <a:t>Инвестиции в обучение специалистов</a:t>
              </a: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F87662C6-F8F1-CDCC-CE24-CFAD50E6325B}"/>
                </a:ext>
              </a:extLst>
            </p:cNvPr>
            <p:cNvSpPr/>
            <p:nvPr/>
          </p:nvSpPr>
          <p:spPr>
            <a:xfrm>
              <a:off x="8307988" y="3694566"/>
              <a:ext cx="434830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ED3833"/>
                  </a:solidFill>
                </a:rPr>
                <a:t>2,7 млн ₽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4B9901A-5362-AC01-CD76-C76788E9C7D0}"/>
              </a:ext>
            </a:extLst>
          </p:cNvPr>
          <p:cNvGrpSpPr/>
          <p:nvPr/>
        </p:nvGrpSpPr>
        <p:grpSpPr>
          <a:xfrm>
            <a:off x="5367018" y="5692850"/>
            <a:ext cx="6284982" cy="615553"/>
            <a:chOff x="5367018" y="5680150"/>
            <a:chExt cx="6284982" cy="615553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C9AB968-3819-664A-4B38-7FB96E69796D}"/>
                </a:ext>
              </a:extLst>
            </p:cNvPr>
            <p:cNvSpPr/>
            <p:nvPr/>
          </p:nvSpPr>
          <p:spPr>
            <a:xfrm>
              <a:off x="5367018" y="5680150"/>
              <a:ext cx="6284982" cy="615553"/>
            </a:xfrm>
            <a:prstGeom prst="rect">
              <a:avLst/>
            </a:prstGeom>
            <a:solidFill>
              <a:srgbClr val="ED3833"/>
            </a:solidFill>
          </p:spPr>
          <p:txBody>
            <a:bodyPr wrap="square">
              <a:spAutoFit/>
            </a:bodyPr>
            <a:lstStyle/>
            <a:p>
              <a:pPr marL="177800"/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ИТОГО</a:t>
              </a:r>
              <a:endParaRPr lang="en-US" sz="2000" b="1" dirty="0">
                <a:solidFill>
                  <a:schemeClr val="bg1"/>
                </a:solidFill>
                <a:latin typeface="+mj-lt"/>
              </a:endParaRPr>
            </a:p>
            <a:p>
              <a:pPr marL="177800"/>
              <a:r>
                <a:rPr lang="ru-RU" sz="1400" b="1" dirty="0">
                  <a:solidFill>
                    <a:schemeClr val="bg1"/>
                  </a:solidFill>
                  <a:latin typeface="+mj-lt"/>
                </a:rPr>
                <a:t>бюджет проекта: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9D9F780-A5CD-F4AD-FECF-141139271B25}"/>
                </a:ext>
              </a:extLst>
            </p:cNvPr>
            <p:cNvSpPr/>
            <p:nvPr/>
          </p:nvSpPr>
          <p:spPr>
            <a:xfrm>
              <a:off x="9363848" y="5772483"/>
              <a:ext cx="1875835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200" b="1" dirty="0">
                  <a:solidFill>
                    <a:schemeClr val="bg1"/>
                  </a:solidFill>
                  <a:latin typeface="+mj-lt"/>
                </a:rPr>
                <a:t>5,6 млн руб.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25F8D33-D1B6-E2AD-3E17-98B555CAF1DB}"/>
              </a:ext>
            </a:extLst>
          </p:cNvPr>
          <p:cNvSpPr txBox="1"/>
          <p:nvPr/>
        </p:nvSpPr>
        <p:spPr>
          <a:xfrm>
            <a:off x="7303770" y="182561"/>
            <a:ext cx="4540123" cy="646331"/>
          </a:xfrm>
          <a:custGeom>
            <a:avLst/>
            <a:gdLst>
              <a:gd name="connsiteX0" fmla="*/ 0 w 4540123"/>
              <a:gd name="connsiteY0" fmla="*/ 0 h 646331"/>
              <a:gd name="connsiteX1" fmla="*/ 476713 w 4540123"/>
              <a:gd name="connsiteY1" fmla="*/ 0 h 646331"/>
              <a:gd name="connsiteX2" fmla="*/ 998827 w 4540123"/>
              <a:gd name="connsiteY2" fmla="*/ 0 h 646331"/>
              <a:gd name="connsiteX3" fmla="*/ 1475540 w 4540123"/>
              <a:gd name="connsiteY3" fmla="*/ 0 h 646331"/>
              <a:gd name="connsiteX4" fmla="*/ 2088457 w 4540123"/>
              <a:gd name="connsiteY4" fmla="*/ 0 h 646331"/>
              <a:gd name="connsiteX5" fmla="*/ 2746774 w 4540123"/>
              <a:gd name="connsiteY5" fmla="*/ 0 h 646331"/>
              <a:gd name="connsiteX6" fmla="*/ 3178086 w 4540123"/>
              <a:gd name="connsiteY6" fmla="*/ 0 h 646331"/>
              <a:gd name="connsiteX7" fmla="*/ 3609398 w 4540123"/>
              <a:gd name="connsiteY7" fmla="*/ 0 h 646331"/>
              <a:gd name="connsiteX8" fmla="*/ 4540123 w 4540123"/>
              <a:gd name="connsiteY8" fmla="*/ 0 h 646331"/>
              <a:gd name="connsiteX9" fmla="*/ 4540123 w 4540123"/>
              <a:gd name="connsiteY9" fmla="*/ 310239 h 646331"/>
              <a:gd name="connsiteX10" fmla="*/ 4540123 w 4540123"/>
              <a:gd name="connsiteY10" fmla="*/ 646331 h 646331"/>
              <a:gd name="connsiteX11" fmla="*/ 4063410 w 4540123"/>
              <a:gd name="connsiteY11" fmla="*/ 646331 h 646331"/>
              <a:gd name="connsiteX12" fmla="*/ 3495895 w 4540123"/>
              <a:gd name="connsiteY12" fmla="*/ 646331 h 646331"/>
              <a:gd name="connsiteX13" fmla="*/ 3019182 w 4540123"/>
              <a:gd name="connsiteY13" fmla="*/ 646331 h 646331"/>
              <a:gd name="connsiteX14" fmla="*/ 2406265 w 4540123"/>
              <a:gd name="connsiteY14" fmla="*/ 646331 h 646331"/>
              <a:gd name="connsiteX15" fmla="*/ 1747947 w 4540123"/>
              <a:gd name="connsiteY15" fmla="*/ 646331 h 646331"/>
              <a:gd name="connsiteX16" fmla="*/ 1316636 w 4540123"/>
              <a:gd name="connsiteY16" fmla="*/ 646331 h 646331"/>
              <a:gd name="connsiteX17" fmla="*/ 794522 w 4540123"/>
              <a:gd name="connsiteY17" fmla="*/ 646331 h 646331"/>
              <a:gd name="connsiteX18" fmla="*/ 0 w 4540123"/>
              <a:gd name="connsiteY18" fmla="*/ 646331 h 646331"/>
              <a:gd name="connsiteX19" fmla="*/ 0 w 4540123"/>
              <a:gd name="connsiteY19" fmla="*/ 323166 h 646331"/>
              <a:gd name="connsiteX20" fmla="*/ 0 w 4540123"/>
              <a:gd name="connsiteY20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540123" h="646331" fill="none" extrusionOk="0">
                <a:moveTo>
                  <a:pt x="0" y="0"/>
                </a:moveTo>
                <a:cubicBezTo>
                  <a:pt x="217699" y="-52197"/>
                  <a:pt x="319120" y="33765"/>
                  <a:pt x="476713" y="0"/>
                </a:cubicBezTo>
                <a:cubicBezTo>
                  <a:pt x="634306" y="-33765"/>
                  <a:pt x="746381" y="5787"/>
                  <a:pt x="998827" y="0"/>
                </a:cubicBezTo>
                <a:cubicBezTo>
                  <a:pt x="1251273" y="-5787"/>
                  <a:pt x="1355952" y="13339"/>
                  <a:pt x="1475540" y="0"/>
                </a:cubicBezTo>
                <a:cubicBezTo>
                  <a:pt x="1595128" y="-13339"/>
                  <a:pt x="1870779" y="70932"/>
                  <a:pt x="2088457" y="0"/>
                </a:cubicBezTo>
                <a:cubicBezTo>
                  <a:pt x="2306135" y="-70932"/>
                  <a:pt x="2510738" y="52617"/>
                  <a:pt x="2746774" y="0"/>
                </a:cubicBezTo>
                <a:cubicBezTo>
                  <a:pt x="2982810" y="-52617"/>
                  <a:pt x="3033317" y="40593"/>
                  <a:pt x="3178086" y="0"/>
                </a:cubicBezTo>
                <a:cubicBezTo>
                  <a:pt x="3322855" y="-40593"/>
                  <a:pt x="3397868" y="35123"/>
                  <a:pt x="3609398" y="0"/>
                </a:cubicBezTo>
                <a:cubicBezTo>
                  <a:pt x="3820928" y="-35123"/>
                  <a:pt x="4119025" y="35180"/>
                  <a:pt x="4540123" y="0"/>
                </a:cubicBezTo>
                <a:cubicBezTo>
                  <a:pt x="4568706" y="86524"/>
                  <a:pt x="4536605" y="174750"/>
                  <a:pt x="4540123" y="310239"/>
                </a:cubicBezTo>
                <a:cubicBezTo>
                  <a:pt x="4543641" y="445728"/>
                  <a:pt x="4508154" y="528274"/>
                  <a:pt x="4540123" y="646331"/>
                </a:cubicBezTo>
                <a:cubicBezTo>
                  <a:pt x="4387370" y="697489"/>
                  <a:pt x="4284292" y="643319"/>
                  <a:pt x="4063410" y="646331"/>
                </a:cubicBezTo>
                <a:cubicBezTo>
                  <a:pt x="3842528" y="649343"/>
                  <a:pt x="3672252" y="592067"/>
                  <a:pt x="3495895" y="646331"/>
                </a:cubicBezTo>
                <a:cubicBezTo>
                  <a:pt x="3319538" y="700595"/>
                  <a:pt x="3139113" y="632661"/>
                  <a:pt x="3019182" y="646331"/>
                </a:cubicBezTo>
                <a:cubicBezTo>
                  <a:pt x="2899251" y="660001"/>
                  <a:pt x="2532006" y="636832"/>
                  <a:pt x="2406265" y="646331"/>
                </a:cubicBezTo>
                <a:cubicBezTo>
                  <a:pt x="2280524" y="655830"/>
                  <a:pt x="1925667" y="587289"/>
                  <a:pt x="1747947" y="646331"/>
                </a:cubicBezTo>
                <a:cubicBezTo>
                  <a:pt x="1570227" y="705373"/>
                  <a:pt x="1460607" y="616797"/>
                  <a:pt x="1316636" y="646331"/>
                </a:cubicBezTo>
                <a:cubicBezTo>
                  <a:pt x="1172665" y="675865"/>
                  <a:pt x="1035382" y="598098"/>
                  <a:pt x="794522" y="646331"/>
                </a:cubicBezTo>
                <a:cubicBezTo>
                  <a:pt x="553662" y="694564"/>
                  <a:pt x="351642" y="572278"/>
                  <a:pt x="0" y="646331"/>
                </a:cubicBezTo>
                <a:cubicBezTo>
                  <a:pt x="-8107" y="533743"/>
                  <a:pt x="24582" y="393580"/>
                  <a:pt x="0" y="323166"/>
                </a:cubicBezTo>
                <a:cubicBezTo>
                  <a:pt x="-24582" y="252753"/>
                  <a:pt x="4028" y="104478"/>
                  <a:pt x="0" y="0"/>
                </a:cubicBezTo>
                <a:close/>
              </a:path>
              <a:path w="4540123" h="646331" stroke="0" extrusionOk="0">
                <a:moveTo>
                  <a:pt x="0" y="0"/>
                </a:moveTo>
                <a:cubicBezTo>
                  <a:pt x="139105" y="-3089"/>
                  <a:pt x="277462" y="28825"/>
                  <a:pt x="431312" y="0"/>
                </a:cubicBezTo>
                <a:cubicBezTo>
                  <a:pt x="585162" y="-28825"/>
                  <a:pt x="770569" y="4138"/>
                  <a:pt x="953426" y="0"/>
                </a:cubicBezTo>
                <a:cubicBezTo>
                  <a:pt x="1136283" y="-4138"/>
                  <a:pt x="1213087" y="21254"/>
                  <a:pt x="1430139" y="0"/>
                </a:cubicBezTo>
                <a:cubicBezTo>
                  <a:pt x="1647191" y="-21254"/>
                  <a:pt x="1749537" y="28870"/>
                  <a:pt x="1906852" y="0"/>
                </a:cubicBezTo>
                <a:cubicBezTo>
                  <a:pt x="2064167" y="-28870"/>
                  <a:pt x="2233304" y="9483"/>
                  <a:pt x="2428966" y="0"/>
                </a:cubicBezTo>
                <a:cubicBezTo>
                  <a:pt x="2624628" y="-9483"/>
                  <a:pt x="2812317" y="75431"/>
                  <a:pt x="3087284" y="0"/>
                </a:cubicBezTo>
                <a:cubicBezTo>
                  <a:pt x="3362251" y="-75431"/>
                  <a:pt x="3425798" y="3935"/>
                  <a:pt x="3654799" y="0"/>
                </a:cubicBezTo>
                <a:cubicBezTo>
                  <a:pt x="3883800" y="-3935"/>
                  <a:pt x="4156933" y="101375"/>
                  <a:pt x="4540123" y="0"/>
                </a:cubicBezTo>
                <a:cubicBezTo>
                  <a:pt x="4540532" y="104819"/>
                  <a:pt x="4515517" y="177667"/>
                  <a:pt x="4540123" y="323166"/>
                </a:cubicBezTo>
                <a:cubicBezTo>
                  <a:pt x="4564729" y="468665"/>
                  <a:pt x="4505038" y="512054"/>
                  <a:pt x="4540123" y="646331"/>
                </a:cubicBezTo>
                <a:cubicBezTo>
                  <a:pt x="4374289" y="696739"/>
                  <a:pt x="4198375" y="574299"/>
                  <a:pt x="3881805" y="646331"/>
                </a:cubicBezTo>
                <a:cubicBezTo>
                  <a:pt x="3565235" y="718363"/>
                  <a:pt x="3456418" y="633164"/>
                  <a:pt x="3268889" y="646331"/>
                </a:cubicBezTo>
                <a:cubicBezTo>
                  <a:pt x="3081360" y="659498"/>
                  <a:pt x="2884850" y="576691"/>
                  <a:pt x="2610571" y="646331"/>
                </a:cubicBezTo>
                <a:cubicBezTo>
                  <a:pt x="2336292" y="715971"/>
                  <a:pt x="2165901" y="594036"/>
                  <a:pt x="1952253" y="646331"/>
                </a:cubicBezTo>
                <a:cubicBezTo>
                  <a:pt x="1738605" y="698626"/>
                  <a:pt x="1565817" y="631185"/>
                  <a:pt x="1384738" y="646331"/>
                </a:cubicBezTo>
                <a:cubicBezTo>
                  <a:pt x="1203659" y="661477"/>
                  <a:pt x="1142879" y="593992"/>
                  <a:pt x="908025" y="646331"/>
                </a:cubicBezTo>
                <a:cubicBezTo>
                  <a:pt x="673171" y="698670"/>
                  <a:pt x="356772" y="563273"/>
                  <a:pt x="0" y="646331"/>
                </a:cubicBezTo>
                <a:cubicBezTo>
                  <a:pt x="-35090" y="504658"/>
                  <a:pt x="37440" y="447458"/>
                  <a:pt x="0" y="310239"/>
                </a:cubicBezTo>
                <a:cubicBezTo>
                  <a:pt x="-37440" y="173020"/>
                  <a:pt x="8028" y="12650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3868334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Montserrat" panose="00000500000000000000" pitchFamily="2" charset="-52"/>
              </a:rPr>
              <a:t>Окупаемость инвестиций = 2 года</a:t>
            </a:r>
          </a:p>
          <a:p>
            <a:r>
              <a:rPr lang="ru-RU" sz="1800" dirty="0">
                <a:solidFill>
                  <a:schemeClr val="tx1"/>
                </a:solidFill>
                <a:latin typeface="Montserrat" panose="00000500000000000000" pitchFamily="2" charset="-52"/>
              </a:rPr>
              <a:t>Достижение </a:t>
            </a:r>
            <a:r>
              <a:rPr lang="en-US" sz="1800" dirty="0">
                <a:solidFill>
                  <a:schemeClr val="tx1"/>
                </a:solidFill>
                <a:latin typeface="Montserrat" panose="00000500000000000000" pitchFamily="2" charset="-52"/>
              </a:rPr>
              <a:t>SOM </a:t>
            </a:r>
            <a:r>
              <a:rPr lang="ru-RU" sz="1800" dirty="0">
                <a:solidFill>
                  <a:schemeClr val="tx1"/>
                </a:solidFill>
                <a:latin typeface="Montserrat" panose="00000500000000000000" pitchFamily="2" charset="-52"/>
              </a:rPr>
              <a:t>в 2025</a:t>
            </a:r>
            <a:endParaRPr lang="ru-RU" sz="1800" dirty="0">
              <a:solidFill>
                <a:srgbClr val="00B050"/>
              </a:solidFill>
              <a:latin typeface="Montserrat" panose="00000500000000000000" pitchFamily="2" charset="-52"/>
            </a:endParaRPr>
          </a:p>
        </p:txBody>
      </p:sp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28946CE-1F7A-50BB-A2D6-8F9F3D1D0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3063" y="6400736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3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EBA6FC-DED9-7C6D-203D-93E6C3A4010A}"/>
              </a:ext>
            </a:extLst>
          </p:cNvPr>
          <p:cNvSpPr txBox="1"/>
          <p:nvPr/>
        </p:nvSpPr>
        <p:spPr>
          <a:xfrm>
            <a:off x="511383" y="3289826"/>
            <a:ext cx="220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tserrat" panose="00000500000000000000" pitchFamily="2" charset="-52"/>
              </a:rPr>
              <a:t>Ход конём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A4A431-91E1-B524-DD56-8F0F4A78F54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7142" y="1894086"/>
            <a:ext cx="1257439" cy="1534914"/>
          </a:xfrm>
          <a:prstGeom prst="rect">
            <a:avLst/>
          </a:prstGeom>
        </p:spPr>
      </p:pic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id="{E26A694A-7A39-4871-FBD8-179906F02B01}"/>
              </a:ext>
            </a:extLst>
          </p:cNvPr>
          <p:cNvSpPr/>
          <p:nvPr/>
        </p:nvSpPr>
        <p:spPr>
          <a:xfrm>
            <a:off x="11653016" y="1"/>
            <a:ext cx="538984" cy="557346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DE0969-41CE-9759-3713-8D1FE73A4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6394" y="0"/>
            <a:ext cx="438663" cy="501780"/>
          </a:xfrm>
          <a:prstGeom prst="rect">
            <a:avLst/>
          </a:prstGeom>
        </p:spPr>
      </p:pic>
      <p:pic>
        <p:nvPicPr>
          <p:cNvPr id="8" name="Рисунок 7" descr="Изображение выглядит как карт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C286807-B996-8DDA-3BFD-FE7A722D66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1560" y="-14988297"/>
            <a:ext cx="51242182" cy="31091287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5AAE86-5C2C-4DE1-54A5-853FB56036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3063" y="5895466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14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карт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8964977-BEBF-A3A6-6557-D718A7171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4" y="-209216"/>
            <a:ext cx="11992436" cy="7276432"/>
          </a:xfrm>
          <a:prstGeom prst="rect">
            <a:avLst/>
          </a:prstGeom>
        </p:spPr>
      </p:pic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EA63B8D-3C3E-BA46-11F8-29FB2D6A0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3063" y="5895466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768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5">
            <a:extLst>
              <a:ext uri="{FF2B5EF4-FFF2-40B4-BE49-F238E27FC236}">
                <a16:creationId xmlns:a16="http://schemas.microsoft.com/office/drawing/2014/main" id="{3282C413-9BD8-3F8B-F442-D2A80246F454}"/>
              </a:ext>
            </a:extLst>
          </p:cNvPr>
          <p:cNvSpPr txBox="1">
            <a:spLocks/>
          </p:cNvSpPr>
          <p:nvPr/>
        </p:nvSpPr>
        <p:spPr>
          <a:xfrm>
            <a:off x="254102" y="1305211"/>
            <a:ext cx="4697346" cy="3167922"/>
          </a:xfrm>
          <a:custGeom>
            <a:avLst/>
            <a:gdLst>
              <a:gd name="connsiteX0" fmla="*/ 0 w 4697346"/>
              <a:gd name="connsiteY0" fmla="*/ 0 h 3167922"/>
              <a:gd name="connsiteX1" fmla="*/ 624076 w 4697346"/>
              <a:gd name="connsiteY1" fmla="*/ 0 h 3167922"/>
              <a:gd name="connsiteX2" fmla="*/ 1201178 w 4697346"/>
              <a:gd name="connsiteY2" fmla="*/ 0 h 3167922"/>
              <a:gd name="connsiteX3" fmla="*/ 1778281 w 4697346"/>
              <a:gd name="connsiteY3" fmla="*/ 0 h 3167922"/>
              <a:gd name="connsiteX4" fmla="*/ 2496304 w 4697346"/>
              <a:gd name="connsiteY4" fmla="*/ 0 h 3167922"/>
              <a:gd name="connsiteX5" fmla="*/ 3073406 w 4697346"/>
              <a:gd name="connsiteY5" fmla="*/ 0 h 3167922"/>
              <a:gd name="connsiteX6" fmla="*/ 3744456 w 4697346"/>
              <a:gd name="connsiteY6" fmla="*/ 0 h 3167922"/>
              <a:gd name="connsiteX7" fmla="*/ 4697346 w 4697346"/>
              <a:gd name="connsiteY7" fmla="*/ 0 h 3167922"/>
              <a:gd name="connsiteX8" fmla="*/ 4697346 w 4697346"/>
              <a:gd name="connsiteY8" fmla="*/ 633584 h 3167922"/>
              <a:gd name="connsiteX9" fmla="*/ 4697346 w 4697346"/>
              <a:gd name="connsiteY9" fmla="*/ 1235490 h 3167922"/>
              <a:gd name="connsiteX10" fmla="*/ 4697346 w 4697346"/>
              <a:gd name="connsiteY10" fmla="*/ 1774036 h 3167922"/>
              <a:gd name="connsiteX11" fmla="*/ 4697346 w 4697346"/>
              <a:gd name="connsiteY11" fmla="*/ 2439300 h 3167922"/>
              <a:gd name="connsiteX12" fmla="*/ 4697346 w 4697346"/>
              <a:gd name="connsiteY12" fmla="*/ 3167922 h 3167922"/>
              <a:gd name="connsiteX13" fmla="*/ 4073270 w 4697346"/>
              <a:gd name="connsiteY13" fmla="*/ 3167922 h 3167922"/>
              <a:gd name="connsiteX14" fmla="*/ 3543141 w 4697346"/>
              <a:gd name="connsiteY14" fmla="*/ 3167922 h 3167922"/>
              <a:gd name="connsiteX15" fmla="*/ 2778145 w 4697346"/>
              <a:gd name="connsiteY15" fmla="*/ 3167922 h 3167922"/>
              <a:gd name="connsiteX16" fmla="*/ 2013148 w 4697346"/>
              <a:gd name="connsiteY16" fmla="*/ 3167922 h 3167922"/>
              <a:gd name="connsiteX17" fmla="*/ 1342099 w 4697346"/>
              <a:gd name="connsiteY17" fmla="*/ 3167922 h 3167922"/>
              <a:gd name="connsiteX18" fmla="*/ 811970 w 4697346"/>
              <a:gd name="connsiteY18" fmla="*/ 3167922 h 3167922"/>
              <a:gd name="connsiteX19" fmla="*/ 0 w 4697346"/>
              <a:gd name="connsiteY19" fmla="*/ 3167922 h 3167922"/>
              <a:gd name="connsiteX20" fmla="*/ 0 w 4697346"/>
              <a:gd name="connsiteY20" fmla="*/ 2534338 h 3167922"/>
              <a:gd name="connsiteX21" fmla="*/ 0 w 4697346"/>
              <a:gd name="connsiteY21" fmla="*/ 1995791 h 3167922"/>
              <a:gd name="connsiteX22" fmla="*/ 0 w 4697346"/>
              <a:gd name="connsiteY22" fmla="*/ 1298848 h 3167922"/>
              <a:gd name="connsiteX23" fmla="*/ 0 w 4697346"/>
              <a:gd name="connsiteY23" fmla="*/ 633584 h 3167922"/>
              <a:gd name="connsiteX24" fmla="*/ 0 w 4697346"/>
              <a:gd name="connsiteY24" fmla="*/ 0 h 316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697346" h="3167922" fill="none" extrusionOk="0">
                <a:moveTo>
                  <a:pt x="0" y="0"/>
                </a:moveTo>
                <a:cubicBezTo>
                  <a:pt x="135563" y="-9492"/>
                  <a:pt x="456451" y="29494"/>
                  <a:pt x="624076" y="0"/>
                </a:cubicBezTo>
                <a:cubicBezTo>
                  <a:pt x="791701" y="-29494"/>
                  <a:pt x="1028488" y="1241"/>
                  <a:pt x="1201178" y="0"/>
                </a:cubicBezTo>
                <a:cubicBezTo>
                  <a:pt x="1373868" y="-1241"/>
                  <a:pt x="1616984" y="11246"/>
                  <a:pt x="1778281" y="0"/>
                </a:cubicBezTo>
                <a:cubicBezTo>
                  <a:pt x="1939578" y="-11246"/>
                  <a:pt x="2263365" y="-11738"/>
                  <a:pt x="2496304" y="0"/>
                </a:cubicBezTo>
                <a:cubicBezTo>
                  <a:pt x="2729243" y="11738"/>
                  <a:pt x="2904430" y="14156"/>
                  <a:pt x="3073406" y="0"/>
                </a:cubicBezTo>
                <a:cubicBezTo>
                  <a:pt x="3242382" y="-14156"/>
                  <a:pt x="3434602" y="-25351"/>
                  <a:pt x="3744456" y="0"/>
                </a:cubicBezTo>
                <a:cubicBezTo>
                  <a:pt x="4054310" y="25351"/>
                  <a:pt x="4343509" y="42363"/>
                  <a:pt x="4697346" y="0"/>
                </a:cubicBezTo>
                <a:cubicBezTo>
                  <a:pt x="4713566" y="202379"/>
                  <a:pt x="4677717" y="345970"/>
                  <a:pt x="4697346" y="633584"/>
                </a:cubicBezTo>
                <a:cubicBezTo>
                  <a:pt x="4716975" y="921198"/>
                  <a:pt x="4720111" y="995181"/>
                  <a:pt x="4697346" y="1235490"/>
                </a:cubicBezTo>
                <a:cubicBezTo>
                  <a:pt x="4674581" y="1475799"/>
                  <a:pt x="4679265" y="1598718"/>
                  <a:pt x="4697346" y="1774036"/>
                </a:cubicBezTo>
                <a:cubicBezTo>
                  <a:pt x="4715427" y="1949354"/>
                  <a:pt x="4699373" y="2224525"/>
                  <a:pt x="4697346" y="2439300"/>
                </a:cubicBezTo>
                <a:cubicBezTo>
                  <a:pt x="4695319" y="2654075"/>
                  <a:pt x="4663327" y="2978504"/>
                  <a:pt x="4697346" y="3167922"/>
                </a:cubicBezTo>
                <a:cubicBezTo>
                  <a:pt x="4447988" y="3151046"/>
                  <a:pt x="4370912" y="3152858"/>
                  <a:pt x="4073270" y="3167922"/>
                </a:cubicBezTo>
                <a:cubicBezTo>
                  <a:pt x="3775628" y="3182986"/>
                  <a:pt x="3709537" y="3162429"/>
                  <a:pt x="3543141" y="3167922"/>
                </a:cubicBezTo>
                <a:cubicBezTo>
                  <a:pt x="3376745" y="3173415"/>
                  <a:pt x="3158873" y="3130136"/>
                  <a:pt x="2778145" y="3167922"/>
                </a:cubicBezTo>
                <a:cubicBezTo>
                  <a:pt x="2397417" y="3205708"/>
                  <a:pt x="2271954" y="3174461"/>
                  <a:pt x="2013148" y="3167922"/>
                </a:cubicBezTo>
                <a:cubicBezTo>
                  <a:pt x="1754342" y="3161383"/>
                  <a:pt x="1603180" y="3176238"/>
                  <a:pt x="1342099" y="3167922"/>
                </a:cubicBezTo>
                <a:cubicBezTo>
                  <a:pt x="1081018" y="3159606"/>
                  <a:pt x="1010689" y="3190195"/>
                  <a:pt x="811970" y="3167922"/>
                </a:cubicBezTo>
                <a:cubicBezTo>
                  <a:pt x="613251" y="3145649"/>
                  <a:pt x="197043" y="3153142"/>
                  <a:pt x="0" y="3167922"/>
                </a:cubicBezTo>
                <a:cubicBezTo>
                  <a:pt x="-22983" y="2882202"/>
                  <a:pt x="-26054" y="2847064"/>
                  <a:pt x="0" y="2534338"/>
                </a:cubicBezTo>
                <a:cubicBezTo>
                  <a:pt x="26054" y="2221612"/>
                  <a:pt x="-22534" y="2153431"/>
                  <a:pt x="0" y="1995791"/>
                </a:cubicBezTo>
                <a:cubicBezTo>
                  <a:pt x="22534" y="1838151"/>
                  <a:pt x="34757" y="1601565"/>
                  <a:pt x="0" y="1298848"/>
                </a:cubicBezTo>
                <a:cubicBezTo>
                  <a:pt x="-34757" y="996131"/>
                  <a:pt x="-27370" y="936014"/>
                  <a:pt x="0" y="633584"/>
                </a:cubicBezTo>
                <a:cubicBezTo>
                  <a:pt x="27370" y="331154"/>
                  <a:pt x="-29136" y="207535"/>
                  <a:pt x="0" y="0"/>
                </a:cubicBezTo>
                <a:close/>
              </a:path>
              <a:path w="4697346" h="3167922" stroke="0" extrusionOk="0">
                <a:moveTo>
                  <a:pt x="0" y="0"/>
                </a:moveTo>
                <a:cubicBezTo>
                  <a:pt x="176686" y="-18299"/>
                  <a:pt x="347200" y="-15733"/>
                  <a:pt x="577103" y="0"/>
                </a:cubicBezTo>
                <a:cubicBezTo>
                  <a:pt x="807006" y="15733"/>
                  <a:pt x="910382" y="15857"/>
                  <a:pt x="1201178" y="0"/>
                </a:cubicBezTo>
                <a:cubicBezTo>
                  <a:pt x="1491974" y="-15857"/>
                  <a:pt x="1740675" y="1192"/>
                  <a:pt x="1966175" y="0"/>
                </a:cubicBezTo>
                <a:cubicBezTo>
                  <a:pt x="2191675" y="-1192"/>
                  <a:pt x="2322596" y="-211"/>
                  <a:pt x="2496304" y="0"/>
                </a:cubicBezTo>
                <a:cubicBezTo>
                  <a:pt x="2670012" y="211"/>
                  <a:pt x="2948304" y="-30083"/>
                  <a:pt x="3214327" y="0"/>
                </a:cubicBezTo>
                <a:cubicBezTo>
                  <a:pt x="3480350" y="30083"/>
                  <a:pt x="3564000" y="-28808"/>
                  <a:pt x="3838403" y="0"/>
                </a:cubicBezTo>
                <a:cubicBezTo>
                  <a:pt x="4112806" y="28808"/>
                  <a:pt x="4435998" y="-9831"/>
                  <a:pt x="4697346" y="0"/>
                </a:cubicBezTo>
                <a:cubicBezTo>
                  <a:pt x="4723068" y="146953"/>
                  <a:pt x="4694632" y="406050"/>
                  <a:pt x="4697346" y="538547"/>
                </a:cubicBezTo>
                <a:cubicBezTo>
                  <a:pt x="4700060" y="671044"/>
                  <a:pt x="4675888" y="848566"/>
                  <a:pt x="4697346" y="1108773"/>
                </a:cubicBezTo>
                <a:cubicBezTo>
                  <a:pt x="4718804" y="1368980"/>
                  <a:pt x="4685615" y="1487833"/>
                  <a:pt x="4697346" y="1805716"/>
                </a:cubicBezTo>
                <a:cubicBezTo>
                  <a:pt x="4709077" y="2123599"/>
                  <a:pt x="4715128" y="2282731"/>
                  <a:pt x="4697346" y="2407621"/>
                </a:cubicBezTo>
                <a:cubicBezTo>
                  <a:pt x="4679564" y="2532512"/>
                  <a:pt x="4717471" y="2794515"/>
                  <a:pt x="4697346" y="3167922"/>
                </a:cubicBezTo>
                <a:cubicBezTo>
                  <a:pt x="4470110" y="3153049"/>
                  <a:pt x="4167808" y="3155888"/>
                  <a:pt x="4026297" y="3167922"/>
                </a:cubicBezTo>
                <a:cubicBezTo>
                  <a:pt x="3884786" y="3179956"/>
                  <a:pt x="3616283" y="3174811"/>
                  <a:pt x="3449194" y="3167922"/>
                </a:cubicBezTo>
                <a:cubicBezTo>
                  <a:pt x="3282105" y="3161033"/>
                  <a:pt x="3032845" y="3159275"/>
                  <a:pt x="2872092" y="3167922"/>
                </a:cubicBezTo>
                <a:cubicBezTo>
                  <a:pt x="2711339" y="3176569"/>
                  <a:pt x="2305623" y="3192849"/>
                  <a:pt x="2154069" y="3167922"/>
                </a:cubicBezTo>
                <a:cubicBezTo>
                  <a:pt x="2002515" y="3142995"/>
                  <a:pt x="1702295" y="3179971"/>
                  <a:pt x="1483019" y="3167922"/>
                </a:cubicBezTo>
                <a:cubicBezTo>
                  <a:pt x="1263743" y="3155874"/>
                  <a:pt x="1077065" y="3171795"/>
                  <a:pt x="718023" y="3167922"/>
                </a:cubicBezTo>
                <a:cubicBezTo>
                  <a:pt x="358981" y="3164049"/>
                  <a:pt x="214458" y="3191238"/>
                  <a:pt x="0" y="3167922"/>
                </a:cubicBezTo>
                <a:cubicBezTo>
                  <a:pt x="15208" y="2871078"/>
                  <a:pt x="2751" y="2769345"/>
                  <a:pt x="0" y="2566017"/>
                </a:cubicBezTo>
                <a:cubicBezTo>
                  <a:pt x="-2751" y="2362689"/>
                  <a:pt x="9711" y="2046282"/>
                  <a:pt x="0" y="1900753"/>
                </a:cubicBezTo>
                <a:cubicBezTo>
                  <a:pt x="-9711" y="1755224"/>
                  <a:pt x="-3191" y="1513302"/>
                  <a:pt x="0" y="1362206"/>
                </a:cubicBezTo>
                <a:cubicBezTo>
                  <a:pt x="3191" y="1211110"/>
                  <a:pt x="-8303" y="905653"/>
                  <a:pt x="0" y="665264"/>
                </a:cubicBezTo>
                <a:cubicBezTo>
                  <a:pt x="8303" y="424875"/>
                  <a:pt x="-22361" y="265428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7378883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Montserrat" panose="00000500000000000000" pitchFamily="2" charset="-52"/>
              </a:rPr>
              <a:t> Увеличение числа точек по России 3 </a:t>
            </a:r>
            <a:r>
              <a:rPr lang="ru-RU" dirty="0">
                <a:latin typeface="Montserrat" panose="00000500000000000000" pitchFamily="2" charset="-52"/>
                <a:sym typeface="Wingdings" panose="05000000000000000000" pitchFamily="2" charset="2"/>
              </a:rPr>
              <a:t></a:t>
            </a:r>
            <a:r>
              <a:rPr lang="en-US" dirty="0">
                <a:latin typeface="Montserrat" panose="00000500000000000000" pitchFamily="2" charset="-52"/>
                <a:sym typeface="Wingdings" panose="05000000000000000000" pitchFamily="2" charset="2"/>
              </a:rPr>
              <a:t> </a:t>
            </a:r>
            <a:r>
              <a:rPr lang="ru-RU" dirty="0">
                <a:latin typeface="Montserrat" panose="00000500000000000000" pitchFamily="2" charset="-52"/>
                <a:sym typeface="Wingdings" panose="05000000000000000000" pitchFamily="2" charset="2"/>
              </a:rPr>
              <a:t>15</a:t>
            </a:r>
            <a:endParaRPr lang="ru-RU" dirty="0">
              <a:latin typeface="Montserrat" panose="00000500000000000000" pitchFamily="2" charset="-52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Montserrat" panose="00000500000000000000" pitchFamily="2" charset="-52"/>
              </a:rPr>
              <a:t> Совершенствование продукта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Montserrat" panose="00000500000000000000" pitchFamily="2" charset="-52"/>
              </a:rPr>
              <a:t>Выход на зарубежный рынок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Montserrat" panose="00000500000000000000" pitchFamily="2" charset="-52"/>
              </a:rPr>
              <a:t>Экосистема</a:t>
            </a:r>
          </a:p>
        </p:txBody>
      </p:sp>
      <p:pic>
        <p:nvPicPr>
          <p:cNvPr id="2" name="Рисунок 1" descr="Единорог со сплошной заливкой">
            <a:extLst>
              <a:ext uri="{FF2B5EF4-FFF2-40B4-BE49-F238E27FC236}">
                <a16:creationId xmlns:a16="http://schemas.microsoft.com/office/drawing/2014/main" id="{1E7EC064-225D-EFA6-9370-F9243E159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4746" y="4029891"/>
            <a:ext cx="2188029" cy="21880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0C7E6B-E55D-50D6-2EF3-6B9CF0181979}"/>
              </a:ext>
            </a:extLst>
          </p:cNvPr>
          <p:cNvSpPr txBox="1"/>
          <p:nvPr/>
        </p:nvSpPr>
        <p:spPr>
          <a:xfrm>
            <a:off x="880291" y="5027302"/>
            <a:ext cx="12569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/>
                </a:solidFill>
                <a:latin typeface="Montserrat" panose="00000500000000000000" pitchFamily="2" charset="-52"/>
              </a:rPr>
              <a:t>1 млрд.</a:t>
            </a: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en-US" sz="1600" b="1" dirty="0">
                <a:solidFill>
                  <a:schemeClr val="bg1">
                    <a:lumMod val="10000"/>
                  </a:schemeClr>
                </a:solidFill>
                <a:latin typeface="Montserrat" panose="00000500000000000000" pitchFamily="2" charset="-52"/>
              </a:rPr>
              <a:t>$ </a:t>
            </a:r>
            <a:r>
              <a:rPr lang="ru-RU" sz="1600" b="1" dirty="0">
                <a:solidFill>
                  <a:schemeClr val="bg1">
                    <a:lumMod val="10000"/>
                  </a:schemeClr>
                </a:solidFill>
                <a:latin typeface="Montserrat" panose="00000500000000000000" pitchFamily="2" charset="-52"/>
              </a:rPr>
              <a:t> </a:t>
            </a:r>
            <a:endParaRPr lang="ru-RU" sz="16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098904DD-41A7-1934-0961-3646F494AABF}"/>
              </a:ext>
            </a:extLst>
          </p:cNvPr>
          <p:cNvSpPr/>
          <p:nvPr/>
        </p:nvSpPr>
        <p:spPr>
          <a:xfrm>
            <a:off x="11653016" y="1"/>
            <a:ext cx="538984" cy="557346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3A1790-1BE7-9AEE-C9F3-D3412D5691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6394" y="0"/>
            <a:ext cx="438663" cy="501780"/>
          </a:xfrm>
          <a:prstGeom prst="rect">
            <a:avLst/>
          </a:prstGeom>
        </p:spPr>
      </p:pic>
      <p:pic>
        <p:nvPicPr>
          <p:cNvPr id="9" name="Рисунок 8" descr="Изображение выглядит как карт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9CD9D91-ACC5-FFB1-77BC-5D62CF413A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-8639613"/>
            <a:ext cx="20880867" cy="12669504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карта, атлас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D56F6D3-9A53-B494-2AAB-BC2EEB1CB5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454" y="-1"/>
            <a:ext cx="9853546" cy="6858000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0AB887F-AE0A-FF4A-48B9-04A2FD67AC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03063" y="5895466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161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7">
            <a:extLst>
              <a:ext uri="{FF2B5EF4-FFF2-40B4-BE49-F238E27FC236}">
                <a16:creationId xmlns:a16="http://schemas.microsoft.com/office/drawing/2014/main" id="{554F95CA-744F-25EC-0385-DAD39DA41425}"/>
              </a:ext>
            </a:extLst>
          </p:cNvPr>
          <p:cNvSpPr txBox="1">
            <a:spLocks/>
          </p:cNvSpPr>
          <p:nvPr/>
        </p:nvSpPr>
        <p:spPr>
          <a:xfrm>
            <a:off x="2148959" y="116408"/>
            <a:ext cx="7479865" cy="9695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3600" dirty="0">
                <a:latin typeface="Montserrat" panose="00000500000000000000" pitchFamily="2" charset="-52"/>
              </a:rPr>
              <a:t>Достижения за акселератор</a:t>
            </a:r>
          </a:p>
        </p:txBody>
      </p:sp>
      <p:pic>
        <p:nvPicPr>
          <p:cNvPr id="12" name="Рисунок 11" descr="Голос со сплошной заливкой">
            <a:extLst>
              <a:ext uri="{FF2B5EF4-FFF2-40B4-BE49-F238E27FC236}">
                <a16:creationId xmlns:a16="http://schemas.microsoft.com/office/drawing/2014/main" id="{B75F0170-50E1-F799-4D0E-EB1F506FB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8448" y="2359713"/>
            <a:ext cx="754150" cy="754150"/>
          </a:xfrm>
          <a:prstGeom prst="rect">
            <a:avLst/>
          </a:prstGeom>
        </p:spPr>
      </p:pic>
      <p:pic>
        <p:nvPicPr>
          <p:cNvPr id="13" name="Рисунок 12" descr="Успех группы контур">
            <a:extLst>
              <a:ext uri="{FF2B5EF4-FFF2-40B4-BE49-F238E27FC236}">
                <a16:creationId xmlns:a16="http://schemas.microsoft.com/office/drawing/2014/main" id="{EF00D217-856B-24F7-945E-28DA584BD1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48529" y="1105471"/>
            <a:ext cx="642818" cy="642818"/>
          </a:xfrm>
          <a:prstGeom prst="rect">
            <a:avLst/>
          </a:prstGeom>
        </p:spPr>
      </p:pic>
      <p:pic>
        <p:nvPicPr>
          <p:cNvPr id="14" name="Рисунок 13" descr="Зал заседаний контур">
            <a:extLst>
              <a:ext uri="{FF2B5EF4-FFF2-40B4-BE49-F238E27FC236}">
                <a16:creationId xmlns:a16="http://schemas.microsoft.com/office/drawing/2014/main" id="{9106E922-6ED6-29A3-930E-7A8B04E763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24083" y="3562580"/>
            <a:ext cx="863116" cy="863116"/>
          </a:xfrm>
          <a:prstGeom prst="rect">
            <a:avLst/>
          </a:prstGeom>
        </p:spPr>
      </p:pic>
      <p:pic>
        <p:nvPicPr>
          <p:cNvPr id="18" name="Рисунок 17" descr="Стремление контур">
            <a:extLst>
              <a:ext uri="{FF2B5EF4-FFF2-40B4-BE49-F238E27FC236}">
                <a16:creationId xmlns:a16="http://schemas.microsoft.com/office/drawing/2014/main" id="{EF9DC0E1-389C-C453-DB3B-99FE3EB648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70746" y="204585"/>
            <a:ext cx="984860" cy="984860"/>
          </a:xfrm>
          <a:prstGeom prst="rect">
            <a:avLst/>
          </a:prstGeom>
        </p:spPr>
      </p:pic>
      <p:pic>
        <p:nvPicPr>
          <p:cNvPr id="21" name="Рисунок 20" descr="Контур удивленного лица контур">
            <a:extLst>
              <a:ext uri="{FF2B5EF4-FFF2-40B4-BE49-F238E27FC236}">
                <a16:creationId xmlns:a16="http://schemas.microsoft.com/office/drawing/2014/main" id="{A611A8BD-2CF1-AD0B-FEC9-ED169A2A16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66506" y="2500839"/>
            <a:ext cx="527859" cy="527859"/>
          </a:xfrm>
          <a:prstGeom prst="rect">
            <a:avLst/>
          </a:prstGeom>
        </p:spPr>
      </p:pic>
      <p:sp>
        <p:nvSpPr>
          <p:cNvPr id="31" name="Подзаголовок 5">
            <a:extLst>
              <a:ext uri="{FF2B5EF4-FFF2-40B4-BE49-F238E27FC236}">
                <a16:creationId xmlns:a16="http://schemas.microsoft.com/office/drawing/2014/main" id="{8CE1AB3B-CFC5-A36B-E778-61F502E7A8E9}"/>
              </a:ext>
            </a:extLst>
          </p:cNvPr>
          <p:cNvSpPr txBox="1">
            <a:spLocks/>
          </p:cNvSpPr>
          <p:nvPr/>
        </p:nvSpPr>
        <p:spPr>
          <a:xfrm>
            <a:off x="1386289" y="1242832"/>
            <a:ext cx="10524480" cy="5565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latin typeface="Montserrat" panose="00000500000000000000" pitchFamily="2" charset="-52"/>
              </a:rPr>
              <a:t>Усилили </a:t>
            </a:r>
            <a:r>
              <a:rPr lang="ru-RU" sz="2400" b="1" dirty="0">
                <a:latin typeface="Montserrat" panose="00000500000000000000" pitchFamily="2" charset="-52"/>
              </a:rPr>
              <a:t>команду</a:t>
            </a:r>
            <a:r>
              <a:rPr lang="ru-RU" sz="2400" dirty="0">
                <a:latin typeface="Montserrat" panose="00000500000000000000" pitchFamily="2" charset="-52"/>
              </a:rPr>
              <a:t> + 4 человека</a:t>
            </a:r>
          </a:p>
          <a:p>
            <a:pPr marL="0" indent="0">
              <a:buNone/>
            </a:pPr>
            <a:r>
              <a:rPr lang="ru-RU" sz="2400" dirty="0">
                <a:latin typeface="Montserrat" panose="00000500000000000000" pitchFamily="2" charset="-52"/>
              </a:rPr>
              <a:t>Доработали </a:t>
            </a:r>
            <a:r>
              <a:rPr lang="ru-RU" sz="2400" b="1" dirty="0">
                <a:latin typeface="Montserrat" panose="00000500000000000000" pitchFamily="2" charset="-52"/>
              </a:rPr>
              <a:t>продукт</a:t>
            </a:r>
            <a:r>
              <a:rPr lang="ru-RU" sz="2400" dirty="0">
                <a:latin typeface="Montserrat" panose="00000500000000000000" pitchFamily="2" charset="-52"/>
              </a:rPr>
              <a:t> и запустили </a:t>
            </a:r>
            <a:r>
              <a:rPr lang="ru-RU" sz="2400" b="1" dirty="0">
                <a:latin typeface="Montserrat" panose="00000500000000000000" pitchFamily="2" charset="-52"/>
              </a:rPr>
              <a:t>прототип</a:t>
            </a:r>
          </a:p>
          <a:p>
            <a:pPr marL="0" indent="0">
              <a:buNone/>
            </a:pPr>
            <a:r>
              <a:rPr lang="ru-RU" sz="2400" dirty="0">
                <a:latin typeface="Montserrat" panose="00000500000000000000" pitchFamily="2" charset="-52"/>
              </a:rPr>
              <a:t>Множество новых </a:t>
            </a:r>
            <a:r>
              <a:rPr lang="ru-RU" sz="2400" b="1" dirty="0">
                <a:latin typeface="Montserrat" panose="00000500000000000000" pitchFamily="2" charset="-52"/>
              </a:rPr>
              <a:t>инсайтов</a:t>
            </a:r>
            <a:r>
              <a:rPr lang="ru-RU" sz="2400" dirty="0">
                <a:latin typeface="Montserrat" panose="00000500000000000000" pitchFamily="2" charset="-52"/>
              </a:rPr>
              <a:t> от общения с 30 новыми экспертами, проектами</a:t>
            </a:r>
          </a:p>
          <a:p>
            <a:pPr marL="0" indent="0">
              <a:buNone/>
            </a:pPr>
            <a:r>
              <a:rPr lang="ru-RU" sz="2400" dirty="0">
                <a:latin typeface="Montserrat" panose="00000500000000000000" pitchFamily="2" charset="-52"/>
              </a:rPr>
              <a:t>Провели 15 </a:t>
            </a:r>
            <a:r>
              <a:rPr lang="ru-RU" sz="2400" b="1" dirty="0">
                <a:latin typeface="Montserrat" panose="00000500000000000000" pitchFamily="2" charset="-52"/>
              </a:rPr>
              <a:t>глубинных</a:t>
            </a:r>
            <a:r>
              <a:rPr lang="ru-RU" sz="2400" dirty="0">
                <a:latin typeface="Montserrat" panose="00000500000000000000" pitchFamily="2" charset="-52"/>
              </a:rPr>
              <a:t> интервью </a:t>
            </a:r>
            <a:r>
              <a:rPr lang="en-US" sz="2400" dirty="0">
                <a:latin typeface="Montserrat" panose="00000500000000000000" pitchFamily="2" charset="-52"/>
                <a:sym typeface="Wingdings" panose="05000000000000000000" pitchFamily="2" charset="2"/>
              </a:rPr>
              <a:t> </a:t>
            </a:r>
            <a:r>
              <a:rPr lang="ru-RU" sz="2400" dirty="0">
                <a:latin typeface="Montserrat" panose="00000500000000000000" pitchFamily="2" charset="-52"/>
                <a:sym typeface="Wingdings" panose="05000000000000000000" pitchFamily="2" charset="2"/>
              </a:rPr>
              <a:t>скорректировали продукт</a:t>
            </a:r>
          </a:p>
          <a:p>
            <a:pPr marL="0" indent="0">
              <a:buNone/>
            </a:pPr>
            <a:r>
              <a:rPr lang="ru-RU" sz="2400" dirty="0">
                <a:latin typeface="Montserrat" panose="00000500000000000000" pitchFamily="2" charset="-52"/>
              </a:rPr>
              <a:t>Колоссальный позитивный </a:t>
            </a:r>
            <a:r>
              <a:rPr lang="ru-RU" sz="2400" b="1" dirty="0">
                <a:latin typeface="Montserrat" panose="00000500000000000000" pitchFamily="2" charset="-52"/>
              </a:rPr>
              <a:t>опыт</a:t>
            </a:r>
            <a:r>
              <a:rPr lang="ru-RU" sz="2400" dirty="0">
                <a:latin typeface="Montserrat" panose="00000500000000000000" pitchFamily="2" charset="-52"/>
              </a:rPr>
              <a:t> с интересными экспертами и прекрасным </a:t>
            </a:r>
            <a:r>
              <a:rPr lang="ru-RU" sz="2400" b="1" dirty="0">
                <a:latin typeface="Montserrat" panose="00000500000000000000" pitchFamily="2" charset="-52"/>
              </a:rPr>
              <a:t>трекером</a:t>
            </a:r>
          </a:p>
          <a:p>
            <a:pPr marL="0" indent="0">
              <a:buNone/>
            </a:pPr>
            <a:r>
              <a:rPr lang="ru-RU" sz="2400" dirty="0">
                <a:latin typeface="Montserrat" panose="00000500000000000000" pitchFamily="2" charset="-52"/>
              </a:rPr>
              <a:t>		Другие наши достижения…</a:t>
            </a:r>
          </a:p>
          <a:p>
            <a:pPr marL="0" indent="0">
              <a:buNone/>
            </a:pPr>
            <a:r>
              <a:rPr lang="ru-RU" sz="2400" b="1" dirty="0">
                <a:latin typeface="Montserrat" panose="00000500000000000000" pitchFamily="2" charset="-52"/>
                <a:sym typeface="Wingdings" panose="05000000000000000000" pitchFamily="2" charset="2"/>
              </a:rPr>
              <a:t>Исследование</a:t>
            </a:r>
            <a:r>
              <a:rPr lang="ru-RU" sz="2400" dirty="0">
                <a:latin typeface="Montserrat" panose="00000500000000000000" pitchFamily="2" charset="-52"/>
                <a:sym typeface="Wingdings" panose="05000000000000000000" pitchFamily="2" charset="2"/>
              </a:rPr>
              <a:t> эффективности </a:t>
            </a:r>
            <a:r>
              <a:rPr lang="en-US" sz="2400" dirty="0">
                <a:latin typeface="Montserrat" panose="00000500000000000000" pitchFamily="2" charset="-52"/>
                <a:sym typeface="Wingdings" panose="05000000000000000000" pitchFamily="2" charset="2"/>
              </a:rPr>
              <a:t>IFEEL method</a:t>
            </a:r>
            <a:endParaRPr lang="ru-RU" sz="2400" dirty="0">
              <a:latin typeface="Montserrat" panose="00000500000000000000" pitchFamily="2" charset="-52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ru-RU" sz="2400" dirty="0">
                <a:latin typeface="Montserrat" panose="00000500000000000000" pitchFamily="2" charset="-52"/>
                <a:sym typeface="Wingdings" panose="05000000000000000000" pitchFamily="2" charset="2"/>
              </a:rPr>
              <a:t>«</a:t>
            </a:r>
            <a:r>
              <a:rPr lang="ru-RU" sz="2400" dirty="0" err="1">
                <a:latin typeface="Montserrat" panose="00000500000000000000" pitchFamily="2" charset="-52"/>
                <a:sym typeface="Wingdings" panose="05000000000000000000" pitchFamily="2" charset="2"/>
              </a:rPr>
              <a:t>БиблиоНяня</a:t>
            </a:r>
            <a:r>
              <a:rPr lang="ru-RU" sz="2400" dirty="0">
                <a:latin typeface="Montserrat" panose="00000500000000000000" pitchFamily="2" charset="-52"/>
                <a:sym typeface="Wingdings" panose="05000000000000000000" pitchFamily="2" charset="2"/>
              </a:rPr>
              <a:t>» </a:t>
            </a:r>
            <a:r>
              <a:rPr lang="ru-RU" sz="2400" b="1" dirty="0">
                <a:latin typeface="Montserrat" panose="00000500000000000000" pitchFamily="2" charset="-52"/>
                <a:sym typeface="Wingdings" panose="05000000000000000000" pitchFamily="2" charset="2"/>
              </a:rPr>
              <a:t>муниципальный</a:t>
            </a:r>
            <a:r>
              <a:rPr lang="ru-RU" sz="2400" dirty="0">
                <a:latin typeface="Montserrat" panose="00000500000000000000" pitchFamily="2" charset="-52"/>
                <a:sym typeface="Wingdings" panose="05000000000000000000" pitchFamily="2" charset="2"/>
              </a:rPr>
              <a:t> проект для детей </a:t>
            </a:r>
          </a:p>
          <a:p>
            <a:pPr marL="0" indent="0">
              <a:buNone/>
            </a:pPr>
            <a:r>
              <a:rPr lang="ru-RU" sz="2400" dirty="0">
                <a:latin typeface="Montserrat" panose="00000500000000000000" pitchFamily="2" charset="-52"/>
                <a:sym typeface="Wingdings" panose="05000000000000000000" pitchFamily="2" charset="2"/>
              </a:rPr>
              <a:t>Организация </a:t>
            </a:r>
            <a:r>
              <a:rPr lang="ru-RU" sz="2400" b="1" dirty="0">
                <a:latin typeface="Montserrat" panose="00000500000000000000" pitchFamily="2" charset="-52"/>
                <a:sym typeface="Wingdings" panose="05000000000000000000" pitchFamily="2" charset="2"/>
              </a:rPr>
              <a:t>международного</a:t>
            </a:r>
            <a:r>
              <a:rPr lang="ru-RU" sz="2400" dirty="0">
                <a:latin typeface="Montserrat" panose="00000500000000000000" pitchFamily="2" charset="-52"/>
                <a:sym typeface="Wingdings" panose="05000000000000000000" pitchFamily="2" charset="2"/>
              </a:rPr>
              <a:t> конного форума </a:t>
            </a:r>
          </a:p>
          <a:p>
            <a:pPr marL="0" indent="0">
              <a:buNone/>
            </a:pPr>
            <a:r>
              <a:rPr lang="ru-RU" sz="2400" dirty="0">
                <a:latin typeface="Montserrat" panose="00000500000000000000" pitchFamily="2" charset="-52"/>
                <a:sym typeface="Wingdings" panose="05000000000000000000" pitchFamily="2" charset="2"/>
              </a:rPr>
              <a:t>Создание </a:t>
            </a:r>
            <a:r>
              <a:rPr lang="ru-RU" sz="2400" b="1" dirty="0">
                <a:latin typeface="Montserrat" panose="00000500000000000000" pitchFamily="2" charset="-52"/>
                <a:sym typeface="Wingdings" panose="05000000000000000000" pitchFamily="2" charset="2"/>
              </a:rPr>
              <a:t>бренда</a:t>
            </a:r>
            <a:r>
              <a:rPr lang="ru-RU" sz="2400" dirty="0">
                <a:latin typeface="Montserrat" panose="00000500000000000000" pitchFamily="2" charset="-52"/>
                <a:sym typeface="Wingdings" panose="05000000000000000000" pitchFamily="2" charset="2"/>
              </a:rPr>
              <a:t> </a:t>
            </a:r>
            <a:r>
              <a:rPr lang="en-US" sz="2400" dirty="0">
                <a:latin typeface="Montserrat" panose="00000500000000000000" pitchFamily="2" charset="-52"/>
                <a:sym typeface="Wingdings" panose="05000000000000000000" pitchFamily="2" charset="2"/>
              </a:rPr>
              <a:t>Equilogy</a:t>
            </a:r>
            <a:endParaRPr lang="ru-RU" sz="2400" dirty="0">
              <a:latin typeface="Montserrat" panose="00000500000000000000" pitchFamily="2" charset="-52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ru-RU" sz="2400" dirty="0">
                <a:latin typeface="Montserrat" panose="00000500000000000000" pitchFamily="2" charset="-52"/>
                <a:sym typeface="Wingdings" panose="05000000000000000000" pitchFamily="2" charset="2"/>
              </a:rPr>
              <a:t>Участие в </a:t>
            </a:r>
            <a:r>
              <a:rPr lang="ru-RU" sz="2400" b="1" dirty="0">
                <a:latin typeface="Montserrat" panose="00000500000000000000" pitchFamily="2" charset="-52"/>
                <a:sym typeface="Wingdings" panose="05000000000000000000" pitchFamily="2" charset="2"/>
              </a:rPr>
              <a:t>Акселераторе</a:t>
            </a:r>
            <a:r>
              <a:rPr lang="ru-RU" sz="2400" dirty="0">
                <a:latin typeface="Montserrat" panose="00000500000000000000" pitchFamily="2" charset="-52"/>
                <a:sym typeface="Wingdings" panose="05000000000000000000" pitchFamily="2" charset="2"/>
              </a:rPr>
              <a:t> МГУ – 2022 и МФТИ - 2023</a:t>
            </a:r>
          </a:p>
          <a:p>
            <a:pPr marL="0" indent="0">
              <a:buNone/>
            </a:pPr>
            <a:endParaRPr lang="ru-RU" sz="2400" b="1" dirty="0"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2400" b="1" dirty="0"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2400" b="1" dirty="0">
              <a:latin typeface="Montserrat" panose="00000500000000000000" pitchFamily="2" charset="-52"/>
            </a:endParaRPr>
          </a:p>
        </p:txBody>
      </p:sp>
      <p:pic>
        <p:nvPicPr>
          <p:cNvPr id="38" name="Рисунок 37" descr="Цветок лотоса контур">
            <a:extLst>
              <a:ext uri="{FF2B5EF4-FFF2-40B4-BE49-F238E27FC236}">
                <a16:creationId xmlns:a16="http://schemas.microsoft.com/office/drawing/2014/main" id="{C947B0C0-71FF-9BA5-55AB-20AB42E256D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655777" y="1612724"/>
            <a:ext cx="642820" cy="642820"/>
          </a:xfrm>
          <a:prstGeom prst="rect">
            <a:avLst/>
          </a:prstGeom>
        </p:spPr>
      </p:pic>
      <p:pic>
        <p:nvPicPr>
          <p:cNvPr id="9" name="Рисунок 8" descr="Колба контур">
            <a:extLst>
              <a:ext uri="{FF2B5EF4-FFF2-40B4-BE49-F238E27FC236}">
                <a16:creationId xmlns:a16="http://schemas.microsoft.com/office/drawing/2014/main" id="{89629817-132A-FF43-7F95-D7080F9246D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19593" y="4280358"/>
            <a:ext cx="783150" cy="783150"/>
          </a:xfrm>
          <a:prstGeom prst="rect">
            <a:avLst/>
          </a:prstGeom>
        </p:spPr>
      </p:pic>
      <p:pic>
        <p:nvPicPr>
          <p:cNvPr id="16" name="Рисунок 15" descr="Рукопожатие контур">
            <a:extLst>
              <a:ext uri="{FF2B5EF4-FFF2-40B4-BE49-F238E27FC236}">
                <a16:creationId xmlns:a16="http://schemas.microsoft.com/office/drawing/2014/main" id="{BE81DC84-AB1C-8BFE-BB25-79772FCC09E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699878" y="5004660"/>
            <a:ext cx="561500" cy="561500"/>
          </a:xfrm>
          <a:prstGeom prst="rect">
            <a:avLst/>
          </a:prstGeom>
        </p:spPr>
      </p:pic>
      <p:pic>
        <p:nvPicPr>
          <p:cNvPr id="19" name="Рисунок 18" descr="Земной шар: Африка и Европа со сплошной заливкой">
            <a:extLst>
              <a:ext uri="{FF2B5EF4-FFF2-40B4-BE49-F238E27FC236}">
                <a16:creationId xmlns:a16="http://schemas.microsoft.com/office/drawing/2014/main" id="{62481A51-154E-8D7A-ED4B-C80694087D4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373738" y="5551345"/>
            <a:ext cx="561500" cy="561500"/>
          </a:xfrm>
          <a:prstGeom prst="rect">
            <a:avLst/>
          </a:prstGeom>
        </p:spPr>
      </p:pic>
      <p:pic>
        <p:nvPicPr>
          <p:cNvPr id="22" name="Рисунок 21" descr="Значок &quot;ТМ&quot; контур">
            <a:extLst>
              <a:ext uri="{FF2B5EF4-FFF2-40B4-BE49-F238E27FC236}">
                <a16:creationId xmlns:a16="http://schemas.microsoft.com/office/drawing/2014/main" id="{2660D524-0595-633C-7222-036AA128265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815250" y="5937507"/>
            <a:ext cx="561500" cy="561500"/>
          </a:xfrm>
          <a:prstGeom prst="rect">
            <a:avLst/>
          </a:prstGeom>
        </p:spPr>
      </p:pic>
      <p:pic>
        <p:nvPicPr>
          <p:cNvPr id="23" name="Рисунок 2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3BC9192-2D58-C385-5856-9FF013331DB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852817" y="6022055"/>
            <a:ext cx="1085412" cy="3924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DBB0D7-237F-7D58-93AA-D0ED0FE0BC4F}"/>
              </a:ext>
            </a:extLst>
          </p:cNvPr>
          <p:cNvSpPr txBox="1"/>
          <p:nvPr/>
        </p:nvSpPr>
        <p:spPr>
          <a:xfrm>
            <a:off x="8200566" y="1380832"/>
            <a:ext cx="3392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i="1" dirty="0">
                <a:latin typeface="Montserrat" panose="00000500000000000000" pitchFamily="2" charset="-52"/>
              </a:rPr>
              <a:t>+ уже получили </a:t>
            </a:r>
            <a:r>
              <a:rPr lang="en-US" sz="1800" b="1" i="1" dirty="0">
                <a:solidFill>
                  <a:srgbClr val="00B050"/>
                </a:solidFill>
                <a:latin typeface="Montserrat" panose="00000500000000000000" pitchFamily="2" charset="-52"/>
              </a:rPr>
              <a:t>feedback</a:t>
            </a:r>
            <a:endParaRPr lang="ru-RU" sz="1800" b="1" i="1" dirty="0">
              <a:solidFill>
                <a:srgbClr val="00B050"/>
              </a:solidFill>
            </a:endParaRPr>
          </a:p>
        </p:txBody>
      </p:sp>
      <p:pic>
        <p:nvPicPr>
          <p:cNvPr id="4" name="Рисунок 3" descr="Стремление контур">
            <a:extLst>
              <a:ext uri="{FF2B5EF4-FFF2-40B4-BE49-F238E27FC236}">
                <a16:creationId xmlns:a16="http://schemas.microsoft.com/office/drawing/2014/main" id="{C4813643-C60C-B4C0-DD98-DB044F1087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87548" y="3787928"/>
            <a:ext cx="984860" cy="98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31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E902CB1-F215-537B-511E-52326A3BA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5636" y="1859280"/>
            <a:ext cx="9392356" cy="528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F0F1A3-C520-E4CA-AE9A-BAA6EC9AC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90" b="92958" l="9804" r="93464">
                        <a14:foregroundMark x1="82026" y1="92958" x2="82026" y2="92958"/>
                        <a14:foregroundMark x1="93464" y1="65728" x2="93464" y2="657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272844" y="1000452"/>
            <a:ext cx="3334120" cy="2179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FD4776-39ED-25A6-5EAD-3AD3F29570CB}"/>
              </a:ext>
            </a:extLst>
          </p:cNvPr>
          <p:cNvSpPr txBox="1"/>
          <p:nvPr/>
        </p:nvSpPr>
        <p:spPr>
          <a:xfrm>
            <a:off x="5029200" y="1859280"/>
            <a:ext cx="2357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" panose="00000500000000000000" pitchFamily="2" charset="-52"/>
              </a:rPr>
              <a:t>Мы кто?</a:t>
            </a:r>
          </a:p>
        </p:txBody>
      </p:sp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D76E049-D9FA-798D-F0C4-EA7C249C9F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3063" y="5895466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97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extBox 17"/>
          <p:cNvSpPr txBox="1"/>
          <p:nvPr/>
        </p:nvSpPr>
        <p:spPr>
          <a:xfrm>
            <a:off x="10614806" y="-1110616"/>
            <a:ext cx="1317778" cy="205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graphicFrame>
        <p:nvGraphicFramePr>
          <p:cNvPr id="31" name="Таблица 30">
            <a:extLst>
              <a:ext uri="{FF2B5EF4-FFF2-40B4-BE49-F238E27FC236}">
                <a16:creationId xmlns:a16="http://schemas.microsoft.com/office/drawing/2014/main" id="{B8E924C8-8B23-48CD-D5EF-3C867E8D8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325141"/>
              </p:ext>
            </p:extLst>
          </p:nvPr>
        </p:nvGraphicFramePr>
        <p:xfrm>
          <a:off x="226997" y="2364900"/>
          <a:ext cx="11767765" cy="39979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7223">
                  <a:extLst>
                    <a:ext uri="{9D8B030D-6E8A-4147-A177-3AD203B41FA5}">
                      <a16:colId xmlns:a16="http://schemas.microsoft.com/office/drawing/2014/main" val="740216891"/>
                    </a:ext>
                  </a:extLst>
                </a:gridCol>
                <a:gridCol w="1866646">
                  <a:extLst>
                    <a:ext uri="{9D8B030D-6E8A-4147-A177-3AD203B41FA5}">
                      <a16:colId xmlns:a16="http://schemas.microsoft.com/office/drawing/2014/main" val="3708465582"/>
                    </a:ext>
                  </a:extLst>
                </a:gridCol>
                <a:gridCol w="1883691">
                  <a:extLst>
                    <a:ext uri="{9D8B030D-6E8A-4147-A177-3AD203B41FA5}">
                      <a16:colId xmlns:a16="http://schemas.microsoft.com/office/drawing/2014/main" val="2531597512"/>
                    </a:ext>
                  </a:extLst>
                </a:gridCol>
                <a:gridCol w="1704701">
                  <a:extLst>
                    <a:ext uri="{9D8B030D-6E8A-4147-A177-3AD203B41FA5}">
                      <a16:colId xmlns:a16="http://schemas.microsoft.com/office/drawing/2014/main" val="3460724083"/>
                    </a:ext>
                  </a:extLst>
                </a:gridCol>
                <a:gridCol w="1595168">
                  <a:extLst>
                    <a:ext uri="{9D8B030D-6E8A-4147-A177-3AD203B41FA5}">
                      <a16:colId xmlns:a16="http://schemas.microsoft.com/office/drawing/2014/main" val="2595954765"/>
                    </a:ext>
                  </a:extLst>
                </a:gridCol>
                <a:gridCol w="1658616">
                  <a:extLst>
                    <a:ext uri="{9D8B030D-6E8A-4147-A177-3AD203B41FA5}">
                      <a16:colId xmlns:a16="http://schemas.microsoft.com/office/drawing/2014/main" val="4158512756"/>
                    </a:ext>
                  </a:extLst>
                </a:gridCol>
                <a:gridCol w="1531720">
                  <a:extLst>
                    <a:ext uri="{9D8B030D-6E8A-4147-A177-3AD203B41FA5}">
                      <a16:colId xmlns:a16="http://schemas.microsoft.com/office/drawing/2014/main" val="2541664361"/>
                    </a:ext>
                  </a:extLst>
                </a:gridCol>
              </a:tblGrid>
              <a:tr h="75422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УПРАВЛЕНИЕ ПРОДУКТОМ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БИЗНЕС-ПРОЦЕССЫ</a:t>
                      </a:r>
                      <a:endParaRPr lang="ru-RU" sz="12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ИССЛЕДОВАНИЕ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МАРКЕТИНГ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ПРОДВИЖЕНИЕ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ЮРИСТ </a:t>
                      </a:r>
                    </a:p>
                    <a:p>
                      <a:pPr algn="ctr"/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ВЕБ-ДИЗАЙН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1932413"/>
                  </a:ext>
                </a:extLst>
              </a:tr>
              <a:tr h="8187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ДОЛМАТОВА-ЭГГЕРС</a:t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Ирина</a:t>
                      </a:r>
                      <a:endParaRPr lang="ru-RU" sz="1200" b="0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ЛЕВИНА</a:t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Анастасия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ПОЛЕВА </a:t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Александра</a:t>
                      </a:r>
                      <a:endParaRPr lang="ru-RU" sz="10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ПОЧИВАЛОВА</a:t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Александра</a:t>
                      </a:r>
                      <a:endParaRPr lang="ru-RU" sz="1200" b="0" i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ДВОРЕЦКАЯ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Алёна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ВАВИЛОВА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100" b="1" i="0" u="none" strike="noStrike" cap="none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Анна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ДОЛМАТОВА</a:t>
                      </a:r>
                    </a:p>
                    <a:p>
                      <a:pPr algn="ctr"/>
                      <a:r>
                        <a:rPr lang="ru-RU" sz="1100" b="1" i="0" u="none" strike="noStrike" cap="none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Светлана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6716587"/>
                  </a:ext>
                </a:extLst>
              </a:tr>
              <a:tr h="74759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Создатель </a:t>
                      </a:r>
                      <a:r>
                        <a:rPr lang="en-US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Equilogy</a:t>
                      </a:r>
                      <a:endParaRPr lang="ru-RU" sz="1200" b="1" i="0" u="none" strike="noStrike" cap="none" spc="0" baseline="0" dirty="0">
                        <a:solidFill>
                          <a:schemeClr val="tx2">
                            <a:lumMod val="50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Студент 6-го курса МГУ, эконом</a:t>
                      </a: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Студент 5-го курса МИП</a:t>
                      </a:r>
                      <a:r>
                        <a:rPr lang="ru-RU" sz="1200" b="1" i="1" u="none" strike="noStrike" cap="none" spc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,</a:t>
                      </a:r>
                    </a:p>
                    <a:p>
                      <a:pPr algn="ctr"/>
                      <a:r>
                        <a:rPr lang="ru-RU" sz="1200" b="1" i="0" u="none" strike="noStrike" cap="none" spc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МГУ журфак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Аспирант МГУ, геофак</a:t>
                      </a:r>
                      <a:endParaRPr lang="ru-RU" sz="1200" b="1" i="1" u="none" strike="noStrike" cap="none" spc="0" baseline="0" dirty="0">
                        <a:solidFill>
                          <a:schemeClr val="tx2">
                            <a:lumMod val="50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Студент 4-го курса МГУ, глобальные процессы</a:t>
                      </a:r>
                      <a:endParaRPr lang="ru-RU" sz="1200" b="1" i="1" u="none" strike="noStrike" cap="none" spc="0" baseline="0" dirty="0">
                        <a:solidFill>
                          <a:schemeClr val="tx2">
                            <a:lumMod val="50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Аналитик </a:t>
                      </a:r>
                      <a:endParaRPr lang="ru-RU" sz="1200" b="1" i="1" u="none" strike="noStrike" cap="none" spc="0" baseline="0" dirty="0">
                        <a:solidFill>
                          <a:schemeClr val="tx2">
                            <a:lumMod val="50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Со-</a:t>
                      </a:r>
                      <a:r>
                        <a:rPr lang="en-US" sz="1200" b="1" i="0" u="none" strike="noStrike" cap="none" spc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founder</a:t>
                      </a:r>
                      <a:endParaRPr lang="ru-RU" sz="1200" b="1" i="0" u="none" strike="noStrike" cap="none" spc="0" baseline="0" dirty="0">
                        <a:solidFill>
                          <a:schemeClr val="tx2">
                            <a:lumMod val="50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6287035"/>
                  </a:ext>
                </a:extLst>
              </a:tr>
              <a:tr h="1601992">
                <a:tc>
                  <a:txBody>
                    <a:bodyPr/>
                    <a:lstStyle/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Программный директор по Европе (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IFEEL)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Единственный в России фасилитатор по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Ifeel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 методу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Запуск стартапа программ  перезагрузок для людей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Участник Акселератора МГУ 2022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Python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Журналист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Хозяйка зооцентра «Святополе»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Копирайтер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Нейробиолог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Диссертация экотуризм в России 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Doing Business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2022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Активист турклуба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Python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Дизайнер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Художественная школа с отличием 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Глава информацион. отдела факультета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Аналитик 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Специалист по «счастливым» лошадям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Инновационные проекты 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в образовании РФ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Организация международного конного форума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2791511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3D70E3-F7F9-F462-58DE-F5BA896DFCF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7979" y="810455"/>
            <a:ext cx="1599595" cy="1554445"/>
          </a:xfrm>
          <a:custGeom>
            <a:avLst/>
            <a:gdLst>
              <a:gd name="connsiteX0" fmla="*/ 0 w 1599595"/>
              <a:gd name="connsiteY0" fmla="*/ 777223 h 1554445"/>
              <a:gd name="connsiteX1" fmla="*/ 799798 w 1599595"/>
              <a:gd name="connsiteY1" fmla="*/ 0 h 1554445"/>
              <a:gd name="connsiteX2" fmla="*/ 1599596 w 1599595"/>
              <a:gd name="connsiteY2" fmla="*/ 777223 h 1554445"/>
              <a:gd name="connsiteX3" fmla="*/ 799798 w 1599595"/>
              <a:gd name="connsiteY3" fmla="*/ 1554446 h 1554445"/>
              <a:gd name="connsiteX4" fmla="*/ 0 w 1599595"/>
              <a:gd name="connsiteY4" fmla="*/ 777223 h 1554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9595" h="1554445" fill="none" extrusionOk="0">
                <a:moveTo>
                  <a:pt x="0" y="777223"/>
                </a:moveTo>
                <a:cubicBezTo>
                  <a:pt x="88419" y="363920"/>
                  <a:pt x="293244" y="-78293"/>
                  <a:pt x="799798" y="0"/>
                </a:cubicBezTo>
                <a:cubicBezTo>
                  <a:pt x="1271849" y="29311"/>
                  <a:pt x="1587900" y="336796"/>
                  <a:pt x="1599596" y="777223"/>
                </a:cubicBezTo>
                <a:cubicBezTo>
                  <a:pt x="1685322" y="1166207"/>
                  <a:pt x="1259530" y="1498605"/>
                  <a:pt x="799798" y="1554446"/>
                </a:cubicBezTo>
                <a:cubicBezTo>
                  <a:pt x="280838" y="1529963"/>
                  <a:pt x="-81914" y="1214839"/>
                  <a:pt x="0" y="777223"/>
                </a:cubicBezTo>
                <a:close/>
              </a:path>
              <a:path w="1599595" h="1554445" stroke="0" extrusionOk="0">
                <a:moveTo>
                  <a:pt x="0" y="777223"/>
                </a:moveTo>
                <a:cubicBezTo>
                  <a:pt x="-81109" y="352968"/>
                  <a:pt x="375986" y="46279"/>
                  <a:pt x="799798" y="0"/>
                </a:cubicBezTo>
                <a:cubicBezTo>
                  <a:pt x="1325882" y="65589"/>
                  <a:pt x="1517612" y="411408"/>
                  <a:pt x="1599596" y="777223"/>
                </a:cubicBezTo>
                <a:cubicBezTo>
                  <a:pt x="1515653" y="1143395"/>
                  <a:pt x="1206455" y="1559078"/>
                  <a:pt x="799798" y="1554446"/>
                </a:cubicBezTo>
                <a:cubicBezTo>
                  <a:pt x="413627" y="1518311"/>
                  <a:pt x="79543" y="1291609"/>
                  <a:pt x="0" y="777223"/>
                </a:cubicBezTo>
                <a:close/>
              </a:path>
            </a:pathLst>
          </a:custGeom>
          <a:ln w="127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739132287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E957EFD-B792-5086-9F10-F9D19908A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35" y="928653"/>
            <a:ext cx="1482792" cy="1436247"/>
          </a:xfrm>
          <a:custGeom>
            <a:avLst/>
            <a:gdLst>
              <a:gd name="connsiteX0" fmla="*/ 0 w 1482792"/>
              <a:gd name="connsiteY0" fmla="*/ 718124 h 1436247"/>
              <a:gd name="connsiteX1" fmla="*/ 741396 w 1482792"/>
              <a:gd name="connsiteY1" fmla="*/ 0 h 1436247"/>
              <a:gd name="connsiteX2" fmla="*/ 1482792 w 1482792"/>
              <a:gd name="connsiteY2" fmla="*/ 718124 h 1436247"/>
              <a:gd name="connsiteX3" fmla="*/ 741396 w 1482792"/>
              <a:gd name="connsiteY3" fmla="*/ 1436248 h 1436247"/>
              <a:gd name="connsiteX4" fmla="*/ 0 w 1482792"/>
              <a:gd name="connsiteY4" fmla="*/ 718124 h 1436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2792" h="1436247" fill="none" extrusionOk="0">
                <a:moveTo>
                  <a:pt x="0" y="718124"/>
                </a:moveTo>
                <a:cubicBezTo>
                  <a:pt x="-43464" y="319014"/>
                  <a:pt x="371924" y="-48170"/>
                  <a:pt x="741396" y="0"/>
                </a:cubicBezTo>
                <a:cubicBezTo>
                  <a:pt x="1089794" y="-47011"/>
                  <a:pt x="1528236" y="357488"/>
                  <a:pt x="1482792" y="718124"/>
                </a:cubicBezTo>
                <a:cubicBezTo>
                  <a:pt x="1444775" y="1158395"/>
                  <a:pt x="1225511" y="1462484"/>
                  <a:pt x="741396" y="1436248"/>
                </a:cubicBezTo>
                <a:cubicBezTo>
                  <a:pt x="330877" y="1462385"/>
                  <a:pt x="-89260" y="1175212"/>
                  <a:pt x="0" y="718124"/>
                </a:cubicBezTo>
                <a:close/>
              </a:path>
              <a:path w="1482792" h="1436247" stroke="0" extrusionOk="0">
                <a:moveTo>
                  <a:pt x="0" y="718124"/>
                </a:moveTo>
                <a:cubicBezTo>
                  <a:pt x="1520" y="363309"/>
                  <a:pt x="258658" y="70757"/>
                  <a:pt x="741396" y="0"/>
                </a:cubicBezTo>
                <a:cubicBezTo>
                  <a:pt x="1238372" y="33391"/>
                  <a:pt x="1494009" y="333138"/>
                  <a:pt x="1482792" y="718124"/>
                </a:cubicBezTo>
                <a:cubicBezTo>
                  <a:pt x="1428110" y="1062360"/>
                  <a:pt x="1119282" y="1470483"/>
                  <a:pt x="741396" y="1436248"/>
                </a:cubicBezTo>
                <a:cubicBezTo>
                  <a:pt x="343648" y="1480007"/>
                  <a:pt x="-3384" y="1103603"/>
                  <a:pt x="0" y="718124"/>
                </a:cubicBezTo>
                <a:close/>
              </a:path>
            </a:pathLst>
          </a:custGeom>
          <a:ln w="127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42362690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6" name="Connector 14">
            <a:extLst>
              <a:ext uri="{FF2B5EF4-FFF2-40B4-BE49-F238E27FC236}">
                <a16:creationId xmlns:a16="http://schemas.microsoft.com/office/drawing/2014/main" id="{D87BCFC5-53C2-B690-AC05-2DC5697616B6}"/>
              </a:ext>
            </a:extLst>
          </p:cNvPr>
          <p:cNvSpPr/>
          <p:nvPr/>
        </p:nvSpPr>
        <p:spPr>
          <a:xfrm>
            <a:off x="3760033" y="928652"/>
            <a:ext cx="1482792" cy="1436247"/>
          </a:xfrm>
          <a:custGeom>
            <a:avLst/>
            <a:gdLst>
              <a:gd name="connsiteX0" fmla="*/ 0 w 1482792"/>
              <a:gd name="connsiteY0" fmla="*/ 718124 h 1436247"/>
              <a:gd name="connsiteX1" fmla="*/ 741396 w 1482792"/>
              <a:gd name="connsiteY1" fmla="*/ 0 h 1436247"/>
              <a:gd name="connsiteX2" fmla="*/ 1482792 w 1482792"/>
              <a:gd name="connsiteY2" fmla="*/ 718124 h 1436247"/>
              <a:gd name="connsiteX3" fmla="*/ 741396 w 1482792"/>
              <a:gd name="connsiteY3" fmla="*/ 1436248 h 1436247"/>
              <a:gd name="connsiteX4" fmla="*/ 0 w 1482792"/>
              <a:gd name="connsiteY4" fmla="*/ 718124 h 1436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2792" h="1436247" fill="none" extrusionOk="0">
                <a:moveTo>
                  <a:pt x="0" y="718124"/>
                </a:moveTo>
                <a:cubicBezTo>
                  <a:pt x="10096" y="243894"/>
                  <a:pt x="308403" y="-16916"/>
                  <a:pt x="741396" y="0"/>
                </a:cubicBezTo>
                <a:cubicBezTo>
                  <a:pt x="1161729" y="-4199"/>
                  <a:pt x="1494933" y="352956"/>
                  <a:pt x="1482792" y="718124"/>
                </a:cubicBezTo>
                <a:cubicBezTo>
                  <a:pt x="1513756" y="1219932"/>
                  <a:pt x="1205957" y="1366621"/>
                  <a:pt x="741396" y="1436248"/>
                </a:cubicBezTo>
                <a:cubicBezTo>
                  <a:pt x="431675" y="1443099"/>
                  <a:pt x="19846" y="1063799"/>
                  <a:pt x="0" y="718124"/>
                </a:cubicBezTo>
                <a:close/>
              </a:path>
              <a:path w="1482792" h="1436247" stroke="0" extrusionOk="0">
                <a:moveTo>
                  <a:pt x="0" y="718124"/>
                </a:moveTo>
                <a:cubicBezTo>
                  <a:pt x="2980" y="331168"/>
                  <a:pt x="328546" y="-15099"/>
                  <a:pt x="741396" y="0"/>
                </a:cubicBezTo>
                <a:cubicBezTo>
                  <a:pt x="1131329" y="-15869"/>
                  <a:pt x="1492492" y="318878"/>
                  <a:pt x="1482792" y="718124"/>
                </a:cubicBezTo>
                <a:cubicBezTo>
                  <a:pt x="1495879" y="1232801"/>
                  <a:pt x="1144577" y="1518209"/>
                  <a:pt x="741396" y="1436248"/>
                </a:cubicBezTo>
                <a:cubicBezTo>
                  <a:pt x="412527" y="1421011"/>
                  <a:pt x="17787" y="1081710"/>
                  <a:pt x="0" y="718124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 l="-18000" r="-42000"/>
            </a:stretch>
          </a:blipFill>
          <a:ln w="127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7421932">
                  <a:prstGeom prst="flowChartConnector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17" name="Connector 14">
            <a:extLst>
              <a:ext uri="{FF2B5EF4-FFF2-40B4-BE49-F238E27FC236}">
                <a16:creationId xmlns:a16="http://schemas.microsoft.com/office/drawing/2014/main" id="{FCD4EA99-DF49-6962-E62E-E174D1250E5A}"/>
              </a:ext>
            </a:extLst>
          </p:cNvPr>
          <p:cNvSpPr/>
          <p:nvPr/>
        </p:nvSpPr>
        <p:spPr>
          <a:xfrm>
            <a:off x="9057281" y="961608"/>
            <a:ext cx="1358680" cy="1403291"/>
          </a:xfrm>
          <a:custGeom>
            <a:avLst/>
            <a:gdLst>
              <a:gd name="connsiteX0" fmla="*/ 0 w 1358680"/>
              <a:gd name="connsiteY0" fmla="*/ 701646 h 1403291"/>
              <a:gd name="connsiteX1" fmla="*/ 679340 w 1358680"/>
              <a:gd name="connsiteY1" fmla="*/ 0 h 1403291"/>
              <a:gd name="connsiteX2" fmla="*/ 1358680 w 1358680"/>
              <a:gd name="connsiteY2" fmla="*/ 701646 h 1403291"/>
              <a:gd name="connsiteX3" fmla="*/ 679340 w 1358680"/>
              <a:gd name="connsiteY3" fmla="*/ 1403292 h 1403291"/>
              <a:gd name="connsiteX4" fmla="*/ 0 w 1358680"/>
              <a:gd name="connsiteY4" fmla="*/ 701646 h 140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8680" h="1403291" fill="none" extrusionOk="0">
                <a:moveTo>
                  <a:pt x="0" y="701646"/>
                </a:moveTo>
                <a:cubicBezTo>
                  <a:pt x="-24160" y="388911"/>
                  <a:pt x="253836" y="-100641"/>
                  <a:pt x="679340" y="0"/>
                </a:cubicBezTo>
                <a:cubicBezTo>
                  <a:pt x="1045345" y="-2289"/>
                  <a:pt x="1345315" y="403204"/>
                  <a:pt x="1358680" y="701646"/>
                </a:cubicBezTo>
                <a:cubicBezTo>
                  <a:pt x="1370560" y="1113987"/>
                  <a:pt x="984912" y="1392540"/>
                  <a:pt x="679340" y="1403292"/>
                </a:cubicBezTo>
                <a:cubicBezTo>
                  <a:pt x="337815" y="1379898"/>
                  <a:pt x="-85037" y="1100547"/>
                  <a:pt x="0" y="701646"/>
                </a:cubicBezTo>
                <a:close/>
              </a:path>
              <a:path w="1358680" h="1403291" stroke="0" extrusionOk="0">
                <a:moveTo>
                  <a:pt x="0" y="701646"/>
                </a:moveTo>
                <a:cubicBezTo>
                  <a:pt x="2717" y="240659"/>
                  <a:pt x="320851" y="3410"/>
                  <a:pt x="679340" y="0"/>
                </a:cubicBezTo>
                <a:cubicBezTo>
                  <a:pt x="1067825" y="-16235"/>
                  <a:pt x="1278895" y="237345"/>
                  <a:pt x="1358680" y="701646"/>
                </a:cubicBezTo>
                <a:cubicBezTo>
                  <a:pt x="1313932" y="1079711"/>
                  <a:pt x="970873" y="1405575"/>
                  <a:pt x="679340" y="1403292"/>
                </a:cubicBezTo>
                <a:cubicBezTo>
                  <a:pt x="278794" y="1326805"/>
                  <a:pt x="-57310" y="1074421"/>
                  <a:pt x="0" y="701646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127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2616967469">
                  <a:prstGeom prst="flowChartConnector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CAD228A-1F2E-92B9-AE82-4E29AD97B6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8160" y="884052"/>
            <a:ext cx="1411612" cy="1459536"/>
          </a:xfrm>
          <a:custGeom>
            <a:avLst/>
            <a:gdLst>
              <a:gd name="connsiteX0" fmla="*/ 0 w 1411612"/>
              <a:gd name="connsiteY0" fmla="*/ 729768 h 1459536"/>
              <a:gd name="connsiteX1" fmla="*/ 705806 w 1411612"/>
              <a:gd name="connsiteY1" fmla="*/ 0 h 1459536"/>
              <a:gd name="connsiteX2" fmla="*/ 1411612 w 1411612"/>
              <a:gd name="connsiteY2" fmla="*/ 729768 h 1459536"/>
              <a:gd name="connsiteX3" fmla="*/ 705806 w 1411612"/>
              <a:gd name="connsiteY3" fmla="*/ 1459536 h 1459536"/>
              <a:gd name="connsiteX4" fmla="*/ 0 w 1411612"/>
              <a:gd name="connsiteY4" fmla="*/ 729768 h 14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1612" h="1459536" fill="none" extrusionOk="0">
                <a:moveTo>
                  <a:pt x="0" y="729768"/>
                </a:moveTo>
                <a:cubicBezTo>
                  <a:pt x="95481" y="279594"/>
                  <a:pt x="366907" y="-54675"/>
                  <a:pt x="705806" y="0"/>
                </a:cubicBezTo>
                <a:cubicBezTo>
                  <a:pt x="1060927" y="-55694"/>
                  <a:pt x="1401862" y="318747"/>
                  <a:pt x="1411612" y="729768"/>
                </a:cubicBezTo>
                <a:cubicBezTo>
                  <a:pt x="1401112" y="1060073"/>
                  <a:pt x="1107402" y="1531060"/>
                  <a:pt x="705806" y="1459536"/>
                </a:cubicBezTo>
                <a:cubicBezTo>
                  <a:pt x="390965" y="1381579"/>
                  <a:pt x="-45807" y="1217649"/>
                  <a:pt x="0" y="729768"/>
                </a:cubicBezTo>
                <a:close/>
              </a:path>
              <a:path w="1411612" h="1459536" stroke="0" extrusionOk="0">
                <a:moveTo>
                  <a:pt x="0" y="729768"/>
                </a:moveTo>
                <a:cubicBezTo>
                  <a:pt x="56139" y="350560"/>
                  <a:pt x="214068" y="-6873"/>
                  <a:pt x="705806" y="0"/>
                </a:cubicBezTo>
                <a:cubicBezTo>
                  <a:pt x="1092050" y="-73566"/>
                  <a:pt x="1310838" y="343152"/>
                  <a:pt x="1411612" y="729768"/>
                </a:cubicBezTo>
                <a:cubicBezTo>
                  <a:pt x="1516209" y="1161657"/>
                  <a:pt x="1085131" y="1468489"/>
                  <a:pt x="705806" y="1459536"/>
                </a:cubicBezTo>
                <a:cubicBezTo>
                  <a:pt x="220723" y="1473875"/>
                  <a:pt x="-28485" y="1122623"/>
                  <a:pt x="0" y="729768"/>
                </a:cubicBezTo>
                <a:close/>
              </a:path>
            </a:pathLst>
          </a:custGeom>
          <a:ln w="127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806932996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3CE9EDA-222E-B92E-739B-ADD427BDFA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5107" y="928652"/>
            <a:ext cx="1336839" cy="1414936"/>
          </a:xfrm>
          <a:custGeom>
            <a:avLst/>
            <a:gdLst>
              <a:gd name="connsiteX0" fmla="*/ 0 w 1336839"/>
              <a:gd name="connsiteY0" fmla="*/ 707468 h 1414936"/>
              <a:gd name="connsiteX1" fmla="*/ 668420 w 1336839"/>
              <a:gd name="connsiteY1" fmla="*/ 0 h 1414936"/>
              <a:gd name="connsiteX2" fmla="*/ 1336840 w 1336839"/>
              <a:gd name="connsiteY2" fmla="*/ 707468 h 1414936"/>
              <a:gd name="connsiteX3" fmla="*/ 668420 w 1336839"/>
              <a:gd name="connsiteY3" fmla="*/ 1414936 h 1414936"/>
              <a:gd name="connsiteX4" fmla="*/ 0 w 1336839"/>
              <a:gd name="connsiteY4" fmla="*/ 707468 h 1414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6839" h="1414936" fill="none" extrusionOk="0">
                <a:moveTo>
                  <a:pt x="0" y="707468"/>
                </a:moveTo>
                <a:cubicBezTo>
                  <a:pt x="44801" y="350689"/>
                  <a:pt x="297995" y="-32302"/>
                  <a:pt x="668420" y="0"/>
                </a:cubicBezTo>
                <a:cubicBezTo>
                  <a:pt x="1086954" y="-18512"/>
                  <a:pt x="1281127" y="388752"/>
                  <a:pt x="1336840" y="707468"/>
                </a:cubicBezTo>
                <a:cubicBezTo>
                  <a:pt x="1416729" y="1143122"/>
                  <a:pt x="1116996" y="1346842"/>
                  <a:pt x="668420" y="1414936"/>
                </a:cubicBezTo>
                <a:cubicBezTo>
                  <a:pt x="271363" y="1459789"/>
                  <a:pt x="76626" y="1108738"/>
                  <a:pt x="0" y="707468"/>
                </a:cubicBezTo>
                <a:close/>
              </a:path>
              <a:path w="1336839" h="1414936" stroke="0" extrusionOk="0">
                <a:moveTo>
                  <a:pt x="0" y="707468"/>
                </a:moveTo>
                <a:cubicBezTo>
                  <a:pt x="-91122" y="277548"/>
                  <a:pt x="377317" y="34180"/>
                  <a:pt x="668420" y="0"/>
                </a:cubicBezTo>
                <a:cubicBezTo>
                  <a:pt x="1125551" y="32056"/>
                  <a:pt x="1280172" y="229556"/>
                  <a:pt x="1336840" y="707468"/>
                </a:cubicBezTo>
                <a:cubicBezTo>
                  <a:pt x="1379318" y="999433"/>
                  <a:pt x="995811" y="1340861"/>
                  <a:pt x="668420" y="1414936"/>
                </a:cubicBezTo>
                <a:cubicBezTo>
                  <a:pt x="231026" y="1423195"/>
                  <a:pt x="-10719" y="1106867"/>
                  <a:pt x="0" y="707468"/>
                </a:cubicBezTo>
                <a:close/>
              </a:path>
            </a:pathLst>
          </a:custGeom>
          <a:ln w="127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552649581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AF20A52-48E9-213C-0669-553AB29D89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69197" y="950952"/>
            <a:ext cx="1363387" cy="1403291"/>
          </a:xfrm>
          <a:custGeom>
            <a:avLst/>
            <a:gdLst>
              <a:gd name="connsiteX0" fmla="*/ 0 w 1363387"/>
              <a:gd name="connsiteY0" fmla="*/ 701646 h 1403291"/>
              <a:gd name="connsiteX1" fmla="*/ 681694 w 1363387"/>
              <a:gd name="connsiteY1" fmla="*/ 0 h 1403291"/>
              <a:gd name="connsiteX2" fmla="*/ 1363388 w 1363387"/>
              <a:gd name="connsiteY2" fmla="*/ 701646 h 1403291"/>
              <a:gd name="connsiteX3" fmla="*/ 681694 w 1363387"/>
              <a:gd name="connsiteY3" fmla="*/ 1403292 h 1403291"/>
              <a:gd name="connsiteX4" fmla="*/ 0 w 1363387"/>
              <a:gd name="connsiteY4" fmla="*/ 701646 h 140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3387" h="1403291" fill="none" extrusionOk="0">
                <a:moveTo>
                  <a:pt x="0" y="701646"/>
                </a:moveTo>
                <a:cubicBezTo>
                  <a:pt x="-36262" y="355595"/>
                  <a:pt x="230261" y="8777"/>
                  <a:pt x="681694" y="0"/>
                </a:cubicBezTo>
                <a:cubicBezTo>
                  <a:pt x="1094954" y="-27752"/>
                  <a:pt x="1390964" y="339358"/>
                  <a:pt x="1363388" y="701646"/>
                </a:cubicBezTo>
                <a:cubicBezTo>
                  <a:pt x="1289455" y="1096730"/>
                  <a:pt x="1092488" y="1450317"/>
                  <a:pt x="681694" y="1403292"/>
                </a:cubicBezTo>
                <a:cubicBezTo>
                  <a:pt x="296514" y="1366455"/>
                  <a:pt x="14260" y="1075920"/>
                  <a:pt x="0" y="701646"/>
                </a:cubicBezTo>
                <a:close/>
              </a:path>
              <a:path w="1363387" h="1403291" stroke="0" extrusionOk="0">
                <a:moveTo>
                  <a:pt x="0" y="701646"/>
                </a:moveTo>
                <a:cubicBezTo>
                  <a:pt x="67547" y="389414"/>
                  <a:pt x="342865" y="17018"/>
                  <a:pt x="681694" y="0"/>
                </a:cubicBezTo>
                <a:cubicBezTo>
                  <a:pt x="1000475" y="21590"/>
                  <a:pt x="1346324" y="257638"/>
                  <a:pt x="1363388" y="701646"/>
                </a:cubicBezTo>
                <a:cubicBezTo>
                  <a:pt x="1362068" y="1023356"/>
                  <a:pt x="1095121" y="1424443"/>
                  <a:pt x="681694" y="1403292"/>
                </a:cubicBezTo>
                <a:cubicBezTo>
                  <a:pt x="319164" y="1403295"/>
                  <a:pt x="16626" y="1125866"/>
                  <a:pt x="0" y="701646"/>
                </a:cubicBezTo>
                <a:close/>
              </a:path>
            </a:pathLst>
          </a:custGeom>
          <a:ln w="127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78810538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2" name="Заголовок 7">
            <a:extLst>
              <a:ext uri="{FF2B5EF4-FFF2-40B4-BE49-F238E27FC236}">
                <a16:creationId xmlns:a16="http://schemas.microsoft.com/office/drawing/2014/main" id="{6A4A58A3-9396-816A-BD22-B5B973736924}"/>
              </a:ext>
            </a:extLst>
          </p:cNvPr>
          <p:cNvSpPr txBox="1">
            <a:spLocks/>
          </p:cNvSpPr>
          <p:nvPr/>
        </p:nvSpPr>
        <p:spPr>
          <a:xfrm>
            <a:off x="4178412" y="-333361"/>
            <a:ext cx="3870960" cy="9695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>
                <a:latin typeface="Montserrat" panose="00000500000000000000" pitchFamily="2" charset="-52"/>
              </a:rPr>
              <a:t>Наша команда</a:t>
            </a:r>
          </a:p>
        </p:txBody>
      </p:sp>
      <p:sp>
        <p:nvSpPr>
          <p:cNvPr id="23" name="Заголовок 7">
            <a:extLst>
              <a:ext uri="{FF2B5EF4-FFF2-40B4-BE49-F238E27FC236}">
                <a16:creationId xmlns:a16="http://schemas.microsoft.com/office/drawing/2014/main" id="{2209D3F8-225D-282B-107D-AE1110587622}"/>
              </a:ext>
            </a:extLst>
          </p:cNvPr>
          <p:cNvSpPr txBox="1">
            <a:spLocks/>
          </p:cNvSpPr>
          <p:nvPr/>
        </p:nvSpPr>
        <p:spPr>
          <a:xfrm>
            <a:off x="4178412" y="-312049"/>
            <a:ext cx="3870960" cy="9695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strike="sngStrike" dirty="0">
                <a:latin typeface="Montserrat" panose="00000500000000000000" pitchFamily="2" charset="-52"/>
              </a:rPr>
              <a:t>Конь в пальто</a:t>
            </a:r>
          </a:p>
        </p:txBody>
      </p:sp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02708B9-ED06-431B-D4E7-1C166A800D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03063" y="5895466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80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 tmFilter="0,0; .5, 0; 1, 1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allAtOnce"/>
      <p:bldP spid="23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333C41CA-DC79-028C-EFBC-1D01E80E7149}"/>
              </a:ext>
            </a:extLst>
          </p:cNvPr>
          <p:cNvSpPr txBox="1">
            <a:spLocks/>
          </p:cNvSpPr>
          <p:nvPr/>
        </p:nvSpPr>
        <p:spPr>
          <a:xfrm>
            <a:off x="-160014" y="2722913"/>
            <a:ext cx="4143084" cy="9695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3200" dirty="0">
                <a:latin typeface="Montserrat" panose="00000500000000000000" pitchFamily="2" charset="-52"/>
              </a:rPr>
              <a:t>Что нам нужно? 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456FEC9E-3900-F1C3-8279-5596D1490D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1272573"/>
              </p:ext>
            </p:extLst>
          </p:nvPr>
        </p:nvGraphicFramePr>
        <p:xfrm>
          <a:off x="398307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8F51E34-CFC6-3A8E-76E8-1DCC763BE0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03063" y="5895466"/>
            <a:ext cx="1085412" cy="39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6EF9F787-DBA4-4779-B1C5-019989971C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3416" y="5373233"/>
            <a:ext cx="6863752" cy="1044466"/>
          </a:xfrm>
          <a:custGeom>
            <a:avLst/>
            <a:gdLst>
              <a:gd name="connsiteX0" fmla="*/ 0 w 6863752"/>
              <a:gd name="connsiteY0" fmla="*/ 0 h 1044466"/>
              <a:gd name="connsiteX1" fmla="*/ 503342 w 6863752"/>
              <a:gd name="connsiteY1" fmla="*/ 0 h 1044466"/>
              <a:gd name="connsiteX2" fmla="*/ 1143959 w 6863752"/>
              <a:gd name="connsiteY2" fmla="*/ 0 h 1044466"/>
              <a:gd name="connsiteX3" fmla="*/ 1647300 w 6863752"/>
              <a:gd name="connsiteY3" fmla="*/ 0 h 1044466"/>
              <a:gd name="connsiteX4" fmla="*/ 2150642 w 6863752"/>
              <a:gd name="connsiteY4" fmla="*/ 0 h 1044466"/>
              <a:gd name="connsiteX5" fmla="*/ 2722622 w 6863752"/>
              <a:gd name="connsiteY5" fmla="*/ 0 h 1044466"/>
              <a:gd name="connsiteX6" fmla="*/ 3225963 w 6863752"/>
              <a:gd name="connsiteY6" fmla="*/ 0 h 1044466"/>
              <a:gd name="connsiteX7" fmla="*/ 3729305 w 6863752"/>
              <a:gd name="connsiteY7" fmla="*/ 0 h 1044466"/>
              <a:gd name="connsiteX8" fmla="*/ 4232647 w 6863752"/>
              <a:gd name="connsiteY8" fmla="*/ 0 h 1044466"/>
              <a:gd name="connsiteX9" fmla="*/ 4598714 w 6863752"/>
              <a:gd name="connsiteY9" fmla="*/ 0 h 1044466"/>
              <a:gd name="connsiteX10" fmla="*/ 5170693 w 6863752"/>
              <a:gd name="connsiteY10" fmla="*/ 0 h 1044466"/>
              <a:gd name="connsiteX11" fmla="*/ 5605397 w 6863752"/>
              <a:gd name="connsiteY11" fmla="*/ 0 h 1044466"/>
              <a:gd name="connsiteX12" fmla="*/ 6040102 w 6863752"/>
              <a:gd name="connsiteY12" fmla="*/ 0 h 1044466"/>
              <a:gd name="connsiteX13" fmla="*/ 6863752 w 6863752"/>
              <a:gd name="connsiteY13" fmla="*/ 0 h 1044466"/>
              <a:gd name="connsiteX14" fmla="*/ 6863752 w 6863752"/>
              <a:gd name="connsiteY14" fmla="*/ 511788 h 1044466"/>
              <a:gd name="connsiteX15" fmla="*/ 6863752 w 6863752"/>
              <a:gd name="connsiteY15" fmla="*/ 1044466 h 1044466"/>
              <a:gd name="connsiteX16" fmla="*/ 6497685 w 6863752"/>
              <a:gd name="connsiteY16" fmla="*/ 1044466 h 1044466"/>
              <a:gd name="connsiteX17" fmla="*/ 6062981 w 6863752"/>
              <a:gd name="connsiteY17" fmla="*/ 1044466 h 1044466"/>
              <a:gd name="connsiteX18" fmla="*/ 5696914 w 6863752"/>
              <a:gd name="connsiteY18" fmla="*/ 1044466 h 1044466"/>
              <a:gd name="connsiteX19" fmla="*/ 5193572 w 6863752"/>
              <a:gd name="connsiteY19" fmla="*/ 1044466 h 1044466"/>
              <a:gd name="connsiteX20" fmla="*/ 4621593 w 6863752"/>
              <a:gd name="connsiteY20" fmla="*/ 1044466 h 1044466"/>
              <a:gd name="connsiteX21" fmla="*/ 3912339 w 6863752"/>
              <a:gd name="connsiteY21" fmla="*/ 1044466 h 1044466"/>
              <a:gd name="connsiteX22" fmla="*/ 3271722 w 6863752"/>
              <a:gd name="connsiteY22" fmla="*/ 1044466 h 1044466"/>
              <a:gd name="connsiteX23" fmla="*/ 2768380 w 6863752"/>
              <a:gd name="connsiteY23" fmla="*/ 1044466 h 1044466"/>
              <a:gd name="connsiteX24" fmla="*/ 2059126 w 6863752"/>
              <a:gd name="connsiteY24" fmla="*/ 1044466 h 1044466"/>
              <a:gd name="connsiteX25" fmla="*/ 1487146 w 6863752"/>
              <a:gd name="connsiteY25" fmla="*/ 1044466 h 1044466"/>
              <a:gd name="connsiteX26" fmla="*/ 983804 w 6863752"/>
              <a:gd name="connsiteY26" fmla="*/ 1044466 h 1044466"/>
              <a:gd name="connsiteX27" fmla="*/ 0 w 6863752"/>
              <a:gd name="connsiteY27" fmla="*/ 1044466 h 1044466"/>
              <a:gd name="connsiteX28" fmla="*/ 0 w 6863752"/>
              <a:gd name="connsiteY28" fmla="*/ 511788 h 1044466"/>
              <a:gd name="connsiteX29" fmla="*/ 0 w 6863752"/>
              <a:gd name="connsiteY29" fmla="*/ 0 h 1044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863752" h="1044466" extrusionOk="0">
                <a:moveTo>
                  <a:pt x="0" y="0"/>
                </a:moveTo>
                <a:cubicBezTo>
                  <a:pt x="239672" y="-8063"/>
                  <a:pt x="347327" y="42089"/>
                  <a:pt x="503342" y="0"/>
                </a:cubicBezTo>
                <a:cubicBezTo>
                  <a:pt x="659357" y="-42089"/>
                  <a:pt x="1011625" y="50071"/>
                  <a:pt x="1143959" y="0"/>
                </a:cubicBezTo>
                <a:cubicBezTo>
                  <a:pt x="1276293" y="-50071"/>
                  <a:pt x="1416755" y="23812"/>
                  <a:pt x="1647300" y="0"/>
                </a:cubicBezTo>
                <a:cubicBezTo>
                  <a:pt x="1877845" y="-23812"/>
                  <a:pt x="1963325" y="9048"/>
                  <a:pt x="2150642" y="0"/>
                </a:cubicBezTo>
                <a:cubicBezTo>
                  <a:pt x="2337959" y="-9048"/>
                  <a:pt x="2600072" y="12010"/>
                  <a:pt x="2722622" y="0"/>
                </a:cubicBezTo>
                <a:cubicBezTo>
                  <a:pt x="2845172" y="-12010"/>
                  <a:pt x="3108689" y="39561"/>
                  <a:pt x="3225963" y="0"/>
                </a:cubicBezTo>
                <a:cubicBezTo>
                  <a:pt x="3343237" y="-39561"/>
                  <a:pt x="3607529" y="16166"/>
                  <a:pt x="3729305" y="0"/>
                </a:cubicBezTo>
                <a:cubicBezTo>
                  <a:pt x="3851081" y="-16166"/>
                  <a:pt x="4045727" y="15801"/>
                  <a:pt x="4232647" y="0"/>
                </a:cubicBezTo>
                <a:cubicBezTo>
                  <a:pt x="4419567" y="-15801"/>
                  <a:pt x="4463511" y="16787"/>
                  <a:pt x="4598714" y="0"/>
                </a:cubicBezTo>
                <a:cubicBezTo>
                  <a:pt x="4733917" y="-16787"/>
                  <a:pt x="4997952" y="28984"/>
                  <a:pt x="5170693" y="0"/>
                </a:cubicBezTo>
                <a:cubicBezTo>
                  <a:pt x="5343434" y="-28984"/>
                  <a:pt x="5471452" y="6117"/>
                  <a:pt x="5605397" y="0"/>
                </a:cubicBezTo>
                <a:cubicBezTo>
                  <a:pt x="5739342" y="-6117"/>
                  <a:pt x="5928772" y="43275"/>
                  <a:pt x="6040102" y="0"/>
                </a:cubicBezTo>
                <a:cubicBezTo>
                  <a:pt x="6151433" y="-43275"/>
                  <a:pt x="6643030" y="4032"/>
                  <a:pt x="6863752" y="0"/>
                </a:cubicBezTo>
                <a:cubicBezTo>
                  <a:pt x="6866578" y="205442"/>
                  <a:pt x="6814660" y="289061"/>
                  <a:pt x="6863752" y="511788"/>
                </a:cubicBezTo>
                <a:cubicBezTo>
                  <a:pt x="6912844" y="734515"/>
                  <a:pt x="6821204" y="821648"/>
                  <a:pt x="6863752" y="1044466"/>
                </a:cubicBezTo>
                <a:cubicBezTo>
                  <a:pt x="6778667" y="1067990"/>
                  <a:pt x="6623706" y="1020425"/>
                  <a:pt x="6497685" y="1044466"/>
                </a:cubicBezTo>
                <a:cubicBezTo>
                  <a:pt x="6371664" y="1068507"/>
                  <a:pt x="6275704" y="1027413"/>
                  <a:pt x="6062981" y="1044466"/>
                </a:cubicBezTo>
                <a:cubicBezTo>
                  <a:pt x="5850258" y="1061519"/>
                  <a:pt x="5863448" y="1015527"/>
                  <a:pt x="5696914" y="1044466"/>
                </a:cubicBezTo>
                <a:cubicBezTo>
                  <a:pt x="5530380" y="1073405"/>
                  <a:pt x="5317677" y="990215"/>
                  <a:pt x="5193572" y="1044466"/>
                </a:cubicBezTo>
                <a:cubicBezTo>
                  <a:pt x="5069467" y="1098717"/>
                  <a:pt x="4788532" y="1040846"/>
                  <a:pt x="4621593" y="1044466"/>
                </a:cubicBezTo>
                <a:cubicBezTo>
                  <a:pt x="4454654" y="1048086"/>
                  <a:pt x="4264186" y="1006803"/>
                  <a:pt x="3912339" y="1044466"/>
                </a:cubicBezTo>
                <a:cubicBezTo>
                  <a:pt x="3560492" y="1082129"/>
                  <a:pt x="3421244" y="1032997"/>
                  <a:pt x="3271722" y="1044466"/>
                </a:cubicBezTo>
                <a:cubicBezTo>
                  <a:pt x="3122200" y="1055935"/>
                  <a:pt x="2999162" y="1007096"/>
                  <a:pt x="2768380" y="1044466"/>
                </a:cubicBezTo>
                <a:cubicBezTo>
                  <a:pt x="2537598" y="1081836"/>
                  <a:pt x="2360485" y="996860"/>
                  <a:pt x="2059126" y="1044466"/>
                </a:cubicBezTo>
                <a:cubicBezTo>
                  <a:pt x="1757767" y="1092072"/>
                  <a:pt x="1744750" y="1037193"/>
                  <a:pt x="1487146" y="1044466"/>
                </a:cubicBezTo>
                <a:cubicBezTo>
                  <a:pt x="1229542" y="1051739"/>
                  <a:pt x="1205651" y="992457"/>
                  <a:pt x="983804" y="1044466"/>
                </a:cubicBezTo>
                <a:cubicBezTo>
                  <a:pt x="761957" y="1096475"/>
                  <a:pt x="228108" y="963617"/>
                  <a:pt x="0" y="1044466"/>
                </a:cubicBezTo>
                <a:cubicBezTo>
                  <a:pt x="-4277" y="859426"/>
                  <a:pt x="52245" y="712503"/>
                  <a:pt x="0" y="511788"/>
                </a:cubicBezTo>
                <a:cubicBezTo>
                  <a:pt x="-52245" y="311073"/>
                  <a:pt x="15522" y="201631"/>
                  <a:pt x="0" y="0"/>
                </a:cubicBezTo>
                <a:close/>
              </a:path>
            </a:pathLst>
          </a:custGeom>
          <a:ln w="28575">
            <a:solidFill>
              <a:schemeClr val="bg1">
                <a:lumMod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2342242437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pPr marL="114300" indent="0" algn="ctr">
              <a:buNone/>
            </a:pPr>
            <a:r>
              <a:rPr lang="ru-RU" sz="2400" dirty="0"/>
              <a:t>Делаем счастливых людей с помощью счастливых лошадей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112019FF-B4AF-4E98-869B-C3C1B1B55E44}"/>
              </a:ext>
            </a:extLst>
          </p:cNvPr>
          <p:cNvSpPr txBox="1">
            <a:spLocks/>
          </p:cNvSpPr>
          <p:nvPr/>
        </p:nvSpPr>
        <p:spPr>
          <a:xfrm>
            <a:off x="2356747" y="1374411"/>
            <a:ext cx="3805607" cy="78487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200" dirty="0">
                <a:latin typeface="Montserrat" panose="00000500000000000000" pitchFamily="2" charset="-52"/>
              </a:rPr>
              <a:t>Мы в соц. сетях</a:t>
            </a:r>
          </a:p>
        </p:txBody>
      </p:sp>
      <p:pic>
        <p:nvPicPr>
          <p:cNvPr id="14" name="Рисунок 13" descr="Интернет контур">
            <a:hlinkClick r:id="rId3"/>
            <a:extLst>
              <a:ext uri="{FF2B5EF4-FFF2-40B4-BE49-F238E27FC236}">
                <a16:creationId xmlns:a16="http://schemas.microsoft.com/office/drawing/2014/main" id="{64DC8CD4-0037-4EF7-A248-0C85C8E41B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2040" y="1085694"/>
            <a:ext cx="1729550" cy="1729550"/>
          </a:xfrm>
          <a:prstGeom prst="rect">
            <a:avLst/>
          </a:prstGeom>
        </p:spPr>
      </p:pic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8D83273F-DA3F-40D7-863E-C8F5E3A5535E}"/>
              </a:ext>
            </a:extLst>
          </p:cNvPr>
          <p:cNvSpPr txBox="1">
            <a:spLocks/>
          </p:cNvSpPr>
          <p:nvPr/>
        </p:nvSpPr>
        <p:spPr>
          <a:xfrm>
            <a:off x="2352707" y="2984031"/>
            <a:ext cx="3611234" cy="73238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3200" dirty="0">
                <a:latin typeface="Montserrat" panose="00000500000000000000" pitchFamily="2" charset="-52"/>
              </a:rPr>
              <a:t>Наша почта</a:t>
            </a:r>
          </a:p>
        </p:txBody>
      </p:sp>
      <p:pic>
        <p:nvPicPr>
          <p:cNvPr id="17" name="Рисунок 16" descr="Конверт контур">
            <a:extLst>
              <a:ext uri="{FF2B5EF4-FFF2-40B4-BE49-F238E27FC236}">
                <a16:creationId xmlns:a16="http://schemas.microsoft.com/office/drawing/2014/main" id="{3B608326-776D-4CA6-BD35-7D388C773F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7292" y="2832589"/>
            <a:ext cx="1219045" cy="121904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A46D5AA-8FB7-4D00-8F87-1291EA704026}"/>
              </a:ext>
            </a:extLst>
          </p:cNvPr>
          <p:cNvSpPr txBox="1"/>
          <p:nvPr/>
        </p:nvSpPr>
        <p:spPr>
          <a:xfrm>
            <a:off x="10686793" y="3626378"/>
            <a:ext cx="942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i="1" dirty="0">
                <a:solidFill>
                  <a:schemeClr val="bg1">
                    <a:lumMod val="25000"/>
                  </a:schemeClr>
                </a:solidFill>
                <a:latin typeface="Montserrat" panose="00000500000000000000" pitchFamily="2" charset="-52"/>
              </a:rPr>
              <a:t>Сайт</a:t>
            </a:r>
          </a:p>
        </p:txBody>
      </p:sp>
      <p:pic>
        <p:nvPicPr>
          <p:cNvPr id="9" name="Рисунок 8" descr="Стрелка: небольшой изгиб контур">
            <a:extLst>
              <a:ext uri="{FF2B5EF4-FFF2-40B4-BE49-F238E27FC236}">
                <a16:creationId xmlns:a16="http://schemas.microsoft.com/office/drawing/2014/main" id="{3D136174-24EB-44A9-9670-A0AAB753FE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3606621" flipH="1" flipV="1">
            <a:off x="10665376" y="2928666"/>
            <a:ext cx="675374" cy="6985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A539F1-F09C-F765-FDCD-0811836DC7ED}"/>
              </a:ext>
            </a:extLst>
          </p:cNvPr>
          <p:cNvSpPr txBox="1"/>
          <p:nvPr/>
        </p:nvSpPr>
        <p:spPr>
          <a:xfrm>
            <a:off x="2817688" y="1976086"/>
            <a:ext cx="5263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chemeClr val="bg1">
                    <a:lumMod val="25000"/>
                  </a:schemeClr>
                </a:solidFill>
                <a:effectLst/>
                <a:latin typeface="Montserrat" panose="00000500000000000000" pitchFamily="2" charset="-52"/>
              </a:rPr>
              <a:t>Telegram: </a:t>
            </a:r>
            <a:endParaRPr lang="ru-RU" sz="1800" b="0" i="0" dirty="0">
              <a:solidFill>
                <a:schemeClr val="bg1">
                  <a:lumMod val="25000"/>
                </a:schemeClr>
              </a:solidFill>
              <a:effectLst/>
              <a:latin typeface="Montserrat" panose="00000500000000000000" pitchFamily="2" charset="-52"/>
            </a:endParaRPr>
          </a:p>
          <a:p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Montserrat" panose="00000500000000000000" pitchFamily="2" charset="-52"/>
              </a:rPr>
              <a:t>@nastyaef</a:t>
            </a:r>
            <a:r>
              <a:rPr lang="ru-RU" sz="1800" dirty="0">
                <a:solidFill>
                  <a:schemeClr val="bg1">
                    <a:lumMod val="25000"/>
                  </a:schemeClr>
                </a:solidFill>
                <a:latin typeface="Montserrat" panose="00000500000000000000" pitchFamily="2" charset="-52"/>
              </a:rPr>
              <a:t>597</a:t>
            </a:r>
            <a:r>
              <a:rPr lang="en-US" sz="1800" b="0" i="0" dirty="0">
                <a:solidFill>
                  <a:schemeClr val="bg1">
                    <a:lumMod val="25000"/>
                  </a:schemeClr>
                </a:solidFill>
                <a:effectLst/>
                <a:latin typeface="Montserrat" panose="00000500000000000000" pitchFamily="2" charset="-52"/>
              </a:rPr>
              <a:t> </a:t>
            </a:r>
          </a:p>
        </p:txBody>
      </p:sp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01F0CEB-9877-93C1-15E6-498EB81F23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03063" y="5895466"/>
            <a:ext cx="1085412" cy="39240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123A199-0AEC-7191-E5DA-4C176F9DCADA}"/>
              </a:ext>
            </a:extLst>
          </p:cNvPr>
          <p:cNvSpPr txBox="1"/>
          <p:nvPr/>
        </p:nvSpPr>
        <p:spPr>
          <a:xfrm>
            <a:off x="149231" y="4172904"/>
            <a:ext cx="35083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b="1" i="0" cap="all" dirty="0">
                <a:solidFill>
                  <a:schemeClr val="bg1">
                    <a:lumMod val="25000"/>
                  </a:schemeClr>
                </a:solidFill>
                <a:effectLst/>
                <a:latin typeface="Roboto" panose="02000000000000000000" pitchFamily="2" charset="0"/>
              </a:rPr>
              <a:t>ECONET</a:t>
            </a:r>
            <a:endParaRPr lang="ru-RU" sz="1800" b="1" i="0" cap="all" dirty="0">
              <a:solidFill>
                <a:schemeClr val="bg1">
                  <a:lumMod val="25000"/>
                </a:schemeClr>
              </a:solidFill>
              <a:effectLst/>
              <a:latin typeface="Roboto" panose="02000000000000000000" pitchFamily="2" charset="0"/>
            </a:endParaRP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b="1" i="0" cap="all" dirty="0">
                <a:solidFill>
                  <a:schemeClr val="bg1">
                    <a:lumMod val="25000"/>
                  </a:schemeClr>
                </a:solidFill>
                <a:effectLst/>
                <a:latin typeface="Roboto" panose="02000000000000000000" pitchFamily="2" charset="0"/>
              </a:rPr>
              <a:t>HEALTHNET</a:t>
            </a:r>
            <a:endParaRPr lang="ru-RU" sz="1800" b="1" i="0" cap="all" dirty="0">
              <a:solidFill>
                <a:schemeClr val="bg1">
                  <a:lumMod val="25000"/>
                </a:schemeClr>
              </a:solidFill>
              <a:effectLst/>
              <a:latin typeface="Roboto" panose="02000000000000000000" pitchFamily="2" charset="0"/>
            </a:endParaRP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1" cap="all" dirty="0">
                <a:solidFill>
                  <a:schemeClr val="bg1">
                    <a:lumMod val="25000"/>
                  </a:schemeClr>
                </a:solidFill>
                <a:latin typeface="Roboto" panose="02000000000000000000" pitchFamily="2" charset="0"/>
              </a:rPr>
              <a:t>Персонифицированная медицина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1995F6-25D7-37BC-D1D7-D293CDC31A0E}"/>
              </a:ext>
            </a:extLst>
          </p:cNvPr>
          <p:cNvSpPr txBox="1"/>
          <p:nvPr/>
        </p:nvSpPr>
        <p:spPr>
          <a:xfrm>
            <a:off x="380874" y="76293"/>
            <a:ext cx="3354983" cy="1200329"/>
          </a:xfrm>
          <a:custGeom>
            <a:avLst/>
            <a:gdLst>
              <a:gd name="connsiteX0" fmla="*/ 0 w 3354983"/>
              <a:gd name="connsiteY0" fmla="*/ 0 h 1200329"/>
              <a:gd name="connsiteX1" fmla="*/ 570347 w 3354983"/>
              <a:gd name="connsiteY1" fmla="*/ 0 h 1200329"/>
              <a:gd name="connsiteX2" fmla="*/ 1274894 w 3354983"/>
              <a:gd name="connsiteY2" fmla="*/ 0 h 1200329"/>
              <a:gd name="connsiteX3" fmla="*/ 1878790 w 3354983"/>
              <a:gd name="connsiteY3" fmla="*/ 0 h 1200329"/>
              <a:gd name="connsiteX4" fmla="*/ 2449138 w 3354983"/>
              <a:gd name="connsiteY4" fmla="*/ 0 h 1200329"/>
              <a:gd name="connsiteX5" fmla="*/ 3354983 w 3354983"/>
              <a:gd name="connsiteY5" fmla="*/ 0 h 1200329"/>
              <a:gd name="connsiteX6" fmla="*/ 3354983 w 3354983"/>
              <a:gd name="connsiteY6" fmla="*/ 588161 h 1200329"/>
              <a:gd name="connsiteX7" fmla="*/ 3354983 w 3354983"/>
              <a:gd name="connsiteY7" fmla="*/ 1200329 h 1200329"/>
              <a:gd name="connsiteX8" fmla="*/ 2751086 w 3354983"/>
              <a:gd name="connsiteY8" fmla="*/ 1200329 h 1200329"/>
              <a:gd name="connsiteX9" fmla="*/ 2180739 w 3354983"/>
              <a:gd name="connsiteY9" fmla="*/ 1200329 h 1200329"/>
              <a:gd name="connsiteX10" fmla="*/ 1543292 w 3354983"/>
              <a:gd name="connsiteY10" fmla="*/ 1200329 h 1200329"/>
              <a:gd name="connsiteX11" fmla="*/ 805196 w 3354983"/>
              <a:gd name="connsiteY11" fmla="*/ 1200329 h 1200329"/>
              <a:gd name="connsiteX12" fmla="*/ 0 w 3354983"/>
              <a:gd name="connsiteY12" fmla="*/ 1200329 h 1200329"/>
              <a:gd name="connsiteX13" fmla="*/ 0 w 3354983"/>
              <a:gd name="connsiteY13" fmla="*/ 576158 h 1200329"/>
              <a:gd name="connsiteX14" fmla="*/ 0 w 3354983"/>
              <a:gd name="connsiteY14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54983" h="1200329" fill="none" extrusionOk="0">
                <a:moveTo>
                  <a:pt x="0" y="0"/>
                </a:moveTo>
                <a:cubicBezTo>
                  <a:pt x="277930" y="-16159"/>
                  <a:pt x="402513" y="-24368"/>
                  <a:pt x="570347" y="0"/>
                </a:cubicBezTo>
                <a:cubicBezTo>
                  <a:pt x="738181" y="24368"/>
                  <a:pt x="1007515" y="19602"/>
                  <a:pt x="1274894" y="0"/>
                </a:cubicBezTo>
                <a:cubicBezTo>
                  <a:pt x="1542273" y="-19602"/>
                  <a:pt x="1739786" y="-28198"/>
                  <a:pt x="1878790" y="0"/>
                </a:cubicBezTo>
                <a:cubicBezTo>
                  <a:pt x="2017794" y="28198"/>
                  <a:pt x="2267972" y="1744"/>
                  <a:pt x="2449138" y="0"/>
                </a:cubicBezTo>
                <a:cubicBezTo>
                  <a:pt x="2630304" y="-1744"/>
                  <a:pt x="3145358" y="38404"/>
                  <a:pt x="3354983" y="0"/>
                </a:cubicBezTo>
                <a:cubicBezTo>
                  <a:pt x="3337277" y="171747"/>
                  <a:pt x="3372369" y="413810"/>
                  <a:pt x="3354983" y="588161"/>
                </a:cubicBezTo>
                <a:cubicBezTo>
                  <a:pt x="3337597" y="762512"/>
                  <a:pt x="3331456" y="999674"/>
                  <a:pt x="3354983" y="1200329"/>
                </a:cubicBezTo>
                <a:cubicBezTo>
                  <a:pt x="3154678" y="1229063"/>
                  <a:pt x="2884761" y="1194963"/>
                  <a:pt x="2751086" y="1200329"/>
                </a:cubicBezTo>
                <a:cubicBezTo>
                  <a:pt x="2617411" y="1205695"/>
                  <a:pt x="2452439" y="1217395"/>
                  <a:pt x="2180739" y="1200329"/>
                </a:cubicBezTo>
                <a:cubicBezTo>
                  <a:pt x="1909039" y="1183263"/>
                  <a:pt x="1835361" y="1228442"/>
                  <a:pt x="1543292" y="1200329"/>
                </a:cubicBezTo>
                <a:cubicBezTo>
                  <a:pt x="1251223" y="1172216"/>
                  <a:pt x="1165346" y="1208788"/>
                  <a:pt x="805196" y="1200329"/>
                </a:cubicBezTo>
                <a:cubicBezTo>
                  <a:pt x="445046" y="1191870"/>
                  <a:pt x="323501" y="1235786"/>
                  <a:pt x="0" y="1200329"/>
                </a:cubicBezTo>
                <a:cubicBezTo>
                  <a:pt x="-30893" y="991608"/>
                  <a:pt x="29386" y="795741"/>
                  <a:pt x="0" y="576158"/>
                </a:cubicBezTo>
                <a:cubicBezTo>
                  <a:pt x="-29386" y="356575"/>
                  <a:pt x="27144" y="248747"/>
                  <a:pt x="0" y="0"/>
                </a:cubicBezTo>
                <a:close/>
              </a:path>
              <a:path w="3354983" h="1200329" stroke="0" extrusionOk="0">
                <a:moveTo>
                  <a:pt x="0" y="0"/>
                </a:moveTo>
                <a:cubicBezTo>
                  <a:pt x="181581" y="12765"/>
                  <a:pt x="381933" y="-17369"/>
                  <a:pt x="637447" y="0"/>
                </a:cubicBezTo>
                <a:cubicBezTo>
                  <a:pt x="892961" y="17369"/>
                  <a:pt x="1000469" y="-34144"/>
                  <a:pt x="1341993" y="0"/>
                </a:cubicBezTo>
                <a:cubicBezTo>
                  <a:pt x="1683517" y="34144"/>
                  <a:pt x="1834586" y="-663"/>
                  <a:pt x="1979440" y="0"/>
                </a:cubicBezTo>
                <a:cubicBezTo>
                  <a:pt x="2124294" y="663"/>
                  <a:pt x="2372958" y="25886"/>
                  <a:pt x="2683986" y="0"/>
                </a:cubicBezTo>
                <a:cubicBezTo>
                  <a:pt x="2995014" y="-25886"/>
                  <a:pt x="3088462" y="-31947"/>
                  <a:pt x="3354983" y="0"/>
                </a:cubicBezTo>
                <a:cubicBezTo>
                  <a:pt x="3372062" y="237426"/>
                  <a:pt x="3367252" y="416794"/>
                  <a:pt x="3354983" y="564155"/>
                </a:cubicBezTo>
                <a:cubicBezTo>
                  <a:pt x="3342714" y="711517"/>
                  <a:pt x="3344086" y="917900"/>
                  <a:pt x="3354983" y="1200329"/>
                </a:cubicBezTo>
                <a:cubicBezTo>
                  <a:pt x="3127145" y="1209954"/>
                  <a:pt x="2936712" y="1216659"/>
                  <a:pt x="2751086" y="1200329"/>
                </a:cubicBezTo>
                <a:cubicBezTo>
                  <a:pt x="2565460" y="1183999"/>
                  <a:pt x="2345814" y="1222945"/>
                  <a:pt x="2180739" y="1200329"/>
                </a:cubicBezTo>
                <a:cubicBezTo>
                  <a:pt x="2015664" y="1177713"/>
                  <a:pt x="1797992" y="1228842"/>
                  <a:pt x="1610392" y="1200329"/>
                </a:cubicBezTo>
                <a:cubicBezTo>
                  <a:pt x="1422792" y="1171816"/>
                  <a:pt x="1261048" y="1184508"/>
                  <a:pt x="972945" y="1200329"/>
                </a:cubicBezTo>
                <a:cubicBezTo>
                  <a:pt x="684842" y="1216150"/>
                  <a:pt x="412455" y="1215235"/>
                  <a:pt x="0" y="1200329"/>
                </a:cubicBezTo>
                <a:cubicBezTo>
                  <a:pt x="-8984" y="1025610"/>
                  <a:pt x="18462" y="771800"/>
                  <a:pt x="0" y="576158"/>
                </a:cubicBezTo>
                <a:cubicBezTo>
                  <a:pt x="-18462" y="380516"/>
                  <a:pt x="-17117" y="124814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84068634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800" b="1" dirty="0">
                <a:latin typeface="Montserrat" panose="00000500000000000000" pitchFamily="2" charset="-52"/>
              </a:rPr>
              <a:t>Ищем</a:t>
            </a:r>
            <a:r>
              <a:rPr lang="ru-RU" sz="1800" dirty="0">
                <a:latin typeface="Montserrat" panose="00000500000000000000" pitchFamily="2" charset="-52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" panose="00000500000000000000" pitchFamily="2" charset="-52"/>
              </a:rPr>
              <a:t>Пилотную компанию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" panose="00000500000000000000" pitchFamily="2" charset="-52"/>
              </a:rPr>
              <a:t>5,5 млн. 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Montserrat" panose="00000500000000000000" pitchFamily="2" charset="-52"/>
              </a:rPr>
              <a:t>Технаря в команду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63ED07-42AF-B2AA-87C4-BE62B5012E33}"/>
              </a:ext>
            </a:extLst>
          </p:cNvPr>
          <p:cNvSpPr txBox="1"/>
          <p:nvPr/>
        </p:nvSpPr>
        <p:spPr>
          <a:xfrm>
            <a:off x="3735857" y="4187453"/>
            <a:ext cx="22869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b="1" i="0" cap="all" dirty="0">
                <a:solidFill>
                  <a:schemeClr val="bg1">
                    <a:lumMod val="25000"/>
                  </a:schemeClr>
                </a:solidFill>
                <a:effectLst/>
                <a:latin typeface="Roboto" panose="02000000000000000000" pitchFamily="2" charset="0"/>
              </a:rPr>
              <a:t>EDUNET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b="1" cap="all" dirty="0">
                <a:solidFill>
                  <a:schemeClr val="bg1">
                    <a:lumMod val="25000"/>
                  </a:schemeClr>
                </a:solidFill>
                <a:latin typeface="Roboto" panose="02000000000000000000" pitchFamily="2" charset="0"/>
              </a:rPr>
              <a:t>TECHNET</a:t>
            </a:r>
          </a:p>
        </p:txBody>
      </p:sp>
      <p:pic>
        <p:nvPicPr>
          <p:cNvPr id="13" name="Рисунок 12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6302F6B8-B0DC-3FAD-CDBB-2822D83BF4B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21" y="522364"/>
            <a:ext cx="3354983" cy="33549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55A25E-8D7B-EFA1-D28F-DCE48B5372CD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94087" y="2077218"/>
            <a:ext cx="451227" cy="4133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E49AE1-B123-73B5-8247-DFF40E0253C2}"/>
              </a:ext>
            </a:extLst>
          </p:cNvPr>
          <p:cNvSpPr txBox="1"/>
          <p:nvPr/>
        </p:nvSpPr>
        <p:spPr>
          <a:xfrm>
            <a:off x="2317355" y="3527897"/>
            <a:ext cx="52635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Montserrat" panose="00000500000000000000" pitchFamily="2" charset="-52"/>
              </a:rPr>
              <a:t>info@equilogy.org</a:t>
            </a:r>
            <a:endParaRPr lang="ru-RU" sz="1800" dirty="0">
              <a:solidFill>
                <a:schemeClr val="bg1">
                  <a:lumMod val="25000"/>
                </a:schemeClr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8570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155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0FEDAE-2191-2439-7A5B-C7314655C0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283" y="1766000"/>
            <a:ext cx="10805433" cy="2736800"/>
          </a:xfrm>
        </p:spPr>
        <p:txBody>
          <a:bodyPr/>
          <a:lstStyle/>
          <a:p>
            <a:r>
              <a:rPr lang="ru-RU" dirty="0">
                <a:latin typeface="Montserrat" panose="00000500000000000000" pitchFamily="2" charset="-52"/>
              </a:rPr>
              <a:t>Дополнительные слайды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AD65A71-5F9E-7190-280F-DB70884495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Equilogy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43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101;p7">
            <a:extLst>
              <a:ext uri="{FF2B5EF4-FFF2-40B4-BE49-F238E27FC236}">
                <a16:creationId xmlns:a16="http://schemas.microsoft.com/office/drawing/2014/main" id="{11CF4ACD-D982-7C64-CFBF-B9EED2CD2FE4}"/>
              </a:ext>
            </a:extLst>
          </p:cNvPr>
          <p:cNvGraphicFramePr/>
          <p:nvPr/>
        </p:nvGraphicFramePr>
        <p:xfrm>
          <a:off x="192266" y="194752"/>
          <a:ext cx="11807467" cy="643084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3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6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0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02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05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партнеры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виды деятельности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Ценностное предложение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Взаимоотношения с клиентом</a:t>
                      </a: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Потребительские сегменты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9662">
                <a:tc rowSpan="3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5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Ключевые ресурсы 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Каналы сбыта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5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521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Структура затрат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Потоки поступления дохода</a:t>
                      </a:r>
                      <a:endParaRPr sz="12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59093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50BC28E-6983-4191-A8A9-7A27ADF947AC}"/>
              </a:ext>
            </a:extLst>
          </p:cNvPr>
          <p:cNvSpPr txBox="1"/>
          <p:nvPr/>
        </p:nvSpPr>
        <p:spPr>
          <a:xfrm>
            <a:off x="5623763" y="781539"/>
            <a:ext cx="2153454" cy="28930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В</a:t>
            </a: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ea typeface="+mn-ea"/>
                <a:cs typeface="+mn-cs"/>
                <a:sym typeface="Helvetica"/>
              </a:rPr>
              <a:t>овлечение в общение с </a:t>
            </a:r>
            <a:r>
              <a:rPr kumimoji="0" lang="ru-RU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ea typeface="+mn-ea"/>
                <a:cs typeface="+mn-cs"/>
                <a:sym typeface="Helvetica"/>
              </a:rPr>
              <a:t>природой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Развитие </a:t>
            </a:r>
            <a:r>
              <a:rPr lang="en-US" dirty="0">
                <a:latin typeface="Montserrat" panose="00000500000000000000" pitchFamily="2" charset="-52"/>
              </a:rPr>
              <a:t>soft-skills </a:t>
            </a:r>
            <a:r>
              <a:rPr lang="ru-RU" dirty="0">
                <a:latin typeface="Montserrat" panose="00000500000000000000" pitchFamily="2" charset="-52"/>
              </a:rPr>
              <a:t>через </a:t>
            </a:r>
            <a:r>
              <a:rPr lang="ru-RU" b="1" dirty="0">
                <a:latin typeface="Montserrat" panose="00000500000000000000" pitchFamily="2" charset="-52"/>
              </a:rPr>
              <a:t>опыт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ea typeface="+mn-ea"/>
                <a:cs typeface="+mn-cs"/>
                <a:sym typeface="Helvetica"/>
              </a:rPr>
              <a:t>Управление </a:t>
            </a:r>
            <a:r>
              <a:rPr kumimoji="0" lang="ru-RU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ea typeface="+mn-ea"/>
                <a:cs typeface="+mn-cs"/>
                <a:sym typeface="Helvetica"/>
              </a:rPr>
              <a:t>стрессом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Отслеживание </a:t>
            </a:r>
            <a:r>
              <a:rPr lang="ru-RU" b="1" dirty="0">
                <a:latin typeface="Montserrat" panose="00000500000000000000" pitchFamily="2" charset="-52"/>
              </a:rPr>
              <a:t>прогресса</a:t>
            </a:r>
            <a:endParaRPr lang="ru-RU" dirty="0">
              <a:latin typeface="Montserrat" panose="00000500000000000000" pitchFamily="2" charset="-52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b="1" dirty="0">
                <a:latin typeface="Montserrat" panose="00000500000000000000" pitchFamily="2" charset="-52"/>
              </a:rPr>
              <a:t>Индивидуальная</a:t>
            </a:r>
            <a:r>
              <a:rPr lang="ru-RU" dirty="0">
                <a:latin typeface="Montserrat" panose="00000500000000000000" pitchFamily="2" charset="-52"/>
              </a:rPr>
              <a:t>  программа от </a:t>
            </a:r>
            <a:r>
              <a:rPr lang="ru-RU" b="1" dirty="0">
                <a:latin typeface="Montserrat" panose="00000500000000000000" pitchFamily="2" charset="-52"/>
              </a:rPr>
              <a:t>ИИ</a:t>
            </a:r>
            <a:r>
              <a:rPr lang="ru-RU" dirty="0">
                <a:latin typeface="Montserrat" panose="00000500000000000000" pitchFamily="2" charset="-52"/>
              </a:rPr>
              <a:t> и поддержка 24/7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ea typeface="+mn-ea"/>
                <a:cs typeface="+mn-cs"/>
                <a:sym typeface="Helvetica"/>
              </a:rPr>
              <a:t>Вклад в </a:t>
            </a:r>
            <a:r>
              <a:rPr kumimoji="0" lang="ru-RU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ea typeface="+mn-ea"/>
                <a:cs typeface="+mn-cs"/>
                <a:sym typeface="Helvetica"/>
              </a:rPr>
              <a:t>будущее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8D2049-F841-3AC6-8147-730EA15C76BD}"/>
              </a:ext>
            </a:extLst>
          </p:cNvPr>
          <p:cNvSpPr txBox="1"/>
          <p:nvPr/>
        </p:nvSpPr>
        <p:spPr>
          <a:xfrm>
            <a:off x="10102677" y="956812"/>
            <a:ext cx="1889108" cy="33239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ea typeface="+mn-ea"/>
                <a:cs typeface="+mn-cs"/>
                <a:sym typeface="Helvetica"/>
              </a:rPr>
              <a:t>HR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ea typeface="+mn-ea"/>
                <a:cs typeface="+mn-cs"/>
                <a:sym typeface="Helvetica"/>
              </a:rPr>
              <a:t> </a:t>
            </a: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ea typeface="+mn-ea"/>
                <a:cs typeface="+mn-cs"/>
                <a:sym typeface="Helvetica"/>
              </a:rPr>
              <a:t>и </a:t>
            </a: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ea typeface="+mn-ea"/>
                <a:cs typeface="+mn-cs"/>
                <a:sym typeface="Helvetica"/>
              </a:rPr>
              <a:t>руководители</a:t>
            </a: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ea typeface="+mn-ea"/>
                <a:cs typeface="+mn-cs"/>
                <a:sym typeface="Helvetica"/>
              </a:rPr>
              <a:t> среднего и крупного бизнеса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400" dirty="0">
                <a:latin typeface="Montserrat" panose="00000500000000000000" pitchFamily="2" charset="-52"/>
              </a:rPr>
              <a:t>Помогающие специалисты, психологи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ru-RU" sz="1400" dirty="0">
              <a:latin typeface="Montserrat" panose="00000500000000000000" pitchFamily="2" charset="-52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ea typeface="+mn-ea"/>
                <a:cs typeface="+mn-cs"/>
                <a:sym typeface="Helvetica"/>
              </a:rPr>
              <a:t>Конные площадки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400" dirty="0">
                <a:latin typeface="Montserrat" panose="00000500000000000000" pitchFamily="2" charset="-52"/>
              </a:rPr>
              <a:t>Люди с ПТСР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400" dirty="0">
                <a:latin typeface="Montserrat" panose="00000500000000000000" pitchFamily="2" charset="-52"/>
              </a:rPr>
              <a:t>Туристы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С</a:t>
            </a:r>
            <a:r>
              <a:rPr lang="ru-RU" sz="1400" dirty="0">
                <a:latin typeface="Montserrat" panose="00000500000000000000" pitchFamily="2" charset="-52"/>
              </a:rPr>
              <a:t>емьи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ru-RU" sz="1400" dirty="0">
              <a:highlight>
                <a:srgbClr val="FFFF00"/>
              </a:highlight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58233E-B6FF-988E-5F33-EBD32293AFAA}"/>
              </a:ext>
            </a:extLst>
          </p:cNvPr>
          <p:cNvSpPr txBox="1"/>
          <p:nvPr/>
        </p:nvSpPr>
        <p:spPr>
          <a:xfrm>
            <a:off x="7754631" y="878140"/>
            <a:ext cx="2259821" cy="2031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100" b="1" dirty="0">
                <a:latin typeface="Montserrat" panose="00000500000000000000" pitchFamily="2" charset="-52"/>
              </a:rPr>
              <a:t>Персонифицированный</a:t>
            </a:r>
            <a:r>
              <a:rPr lang="ru-RU" sz="1200" dirty="0">
                <a:latin typeface="Montserrat" panose="00000500000000000000" pitchFamily="2" charset="-52"/>
              </a:rPr>
              <a:t> </a:t>
            </a:r>
            <a:r>
              <a:rPr lang="ru-RU" dirty="0">
                <a:latin typeface="Montserrat" panose="00000500000000000000" pitchFamily="2" charset="-52"/>
              </a:rPr>
              <a:t>продукт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Участие в </a:t>
            </a:r>
            <a:r>
              <a:rPr lang="ru-RU" b="1" dirty="0">
                <a:latin typeface="Montserrat" panose="00000500000000000000" pitchFamily="2" charset="-52"/>
              </a:rPr>
              <a:t>жизни клиента</a:t>
            </a:r>
            <a:endParaRPr lang="ru-RU" dirty="0">
              <a:latin typeface="Montserrat" panose="00000500000000000000" pitchFamily="2" charset="-52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Персональная </a:t>
            </a:r>
            <a:r>
              <a:rPr lang="ru-RU" b="1" dirty="0">
                <a:latin typeface="Montserrat" panose="00000500000000000000" pitchFamily="2" charset="-52"/>
              </a:rPr>
              <a:t>поддержка</a:t>
            </a:r>
            <a:endParaRPr lang="en-US" b="1" dirty="0"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Montserrat" panose="00000500000000000000" pitchFamily="2" charset="-52"/>
              </a:rPr>
              <a:t>Бонусы</a:t>
            </a:r>
            <a:r>
              <a:rPr lang="ru-RU" dirty="0">
                <a:latin typeface="Montserrat" panose="00000500000000000000" pitchFamily="2" charset="-52"/>
              </a:rPr>
              <a:t> в приложении</a:t>
            </a: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ontserrat" panose="00000500000000000000" pitchFamily="2" charset="-52"/>
              <a:ea typeface="+mn-ea"/>
              <a:cs typeface="+mn-cs"/>
              <a:sym typeface="Helvetica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ru-RU" b="1" dirty="0">
              <a:latin typeface="Montserrat" panose="00000500000000000000" pitchFamily="2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DFC81B-9F27-367E-AB20-60760FA9BE5C}"/>
              </a:ext>
            </a:extLst>
          </p:cNvPr>
          <p:cNvSpPr txBox="1"/>
          <p:nvPr/>
        </p:nvSpPr>
        <p:spPr>
          <a:xfrm>
            <a:off x="2642249" y="820779"/>
            <a:ext cx="2773518" cy="1384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400" b="1" dirty="0">
                <a:latin typeface="Montserrat" panose="00000500000000000000" pitchFamily="2" charset="-52"/>
              </a:rPr>
              <a:t>Исследование</a:t>
            </a:r>
            <a:endParaRPr lang="ru-RU" b="1" dirty="0">
              <a:latin typeface="Montserrat" panose="00000500000000000000" pitchFamily="2" charset="-52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400" b="1" dirty="0">
                <a:latin typeface="Montserrat" panose="00000500000000000000" pitchFamily="2" charset="-52"/>
              </a:rPr>
              <a:t>Обучение</a:t>
            </a:r>
            <a:r>
              <a:rPr lang="ru-RU" sz="1400" dirty="0">
                <a:latin typeface="Montserrat" panose="00000500000000000000" pitchFamily="2" charset="-52"/>
              </a:rPr>
              <a:t> через </a:t>
            </a:r>
            <a:r>
              <a:rPr lang="ru-RU" dirty="0">
                <a:latin typeface="Montserrat" panose="00000500000000000000" pitchFamily="2" charset="-52"/>
              </a:rPr>
              <a:t>приложение</a:t>
            </a:r>
            <a:endParaRPr lang="ru-RU" sz="1400" dirty="0">
              <a:latin typeface="Montserrat" panose="00000500000000000000" pitchFamily="2" charset="-52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400" dirty="0">
                <a:latin typeface="Montserrat" panose="00000500000000000000" pitchFamily="2" charset="-52"/>
              </a:rPr>
              <a:t>Еженедельный </a:t>
            </a:r>
            <a:r>
              <a:rPr lang="ru-RU" sz="1400" b="1" dirty="0">
                <a:latin typeface="Montserrat" panose="00000500000000000000" pitchFamily="2" charset="-52"/>
              </a:rPr>
              <a:t>коучинг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400" b="1" dirty="0">
                <a:latin typeface="Montserrat" panose="00000500000000000000" pitchFamily="2" charset="-52"/>
              </a:rPr>
              <a:t>Воркшоп</a:t>
            </a:r>
            <a:r>
              <a:rPr lang="ru-RU" sz="1400" dirty="0">
                <a:latin typeface="Montserrat" panose="00000500000000000000" pitchFamily="2" charset="-52"/>
              </a:rPr>
              <a:t> на природе с участием </a:t>
            </a:r>
            <a:r>
              <a:rPr lang="ru-RU" sz="1400" b="1" dirty="0">
                <a:latin typeface="Montserrat" panose="00000500000000000000" pitchFamily="2" charset="-52"/>
              </a:rPr>
              <a:t>лошадей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7DC5F1-57D5-FA0C-3DE5-01A57CA45D03}"/>
              </a:ext>
            </a:extLst>
          </p:cNvPr>
          <p:cNvSpPr txBox="1"/>
          <p:nvPr/>
        </p:nvSpPr>
        <p:spPr>
          <a:xfrm>
            <a:off x="2528429" y="3303537"/>
            <a:ext cx="2943200" cy="11695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3 </a:t>
            </a:r>
            <a:r>
              <a:rPr lang="ru-RU" b="1" dirty="0">
                <a:latin typeface="Montserrat" panose="00000500000000000000" pitchFamily="2" charset="-52"/>
              </a:rPr>
              <a:t>площадки</a:t>
            </a:r>
            <a:r>
              <a:rPr lang="ru-RU" dirty="0">
                <a:latin typeface="Montserrat" panose="00000500000000000000" pitchFamily="2" charset="-52"/>
              </a:rPr>
              <a:t>: проживание, кейтеринг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8 </a:t>
            </a:r>
            <a:r>
              <a:rPr lang="ru-RU" b="1" dirty="0">
                <a:latin typeface="Montserrat" panose="00000500000000000000" pitchFamily="2" charset="-52"/>
              </a:rPr>
              <a:t>лошадей</a:t>
            </a:r>
            <a:endParaRPr lang="ru-RU" dirty="0">
              <a:latin typeface="Montserrat" panose="00000500000000000000" pitchFamily="2" charset="-52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b="1" dirty="0">
                <a:latin typeface="Montserrat" panose="00000500000000000000" pitchFamily="2" charset="-52"/>
              </a:rPr>
              <a:t>Бренд</a:t>
            </a:r>
            <a:r>
              <a:rPr lang="ru-RU" dirty="0">
                <a:latin typeface="Montserrat" panose="00000500000000000000" pitchFamily="2" charset="-52"/>
              </a:rPr>
              <a:t> - </a:t>
            </a:r>
            <a:r>
              <a:rPr lang="en-US" dirty="0">
                <a:latin typeface="Montserrat" panose="00000500000000000000" pitchFamily="2" charset="-52"/>
              </a:rPr>
              <a:t>Equilogy</a:t>
            </a:r>
            <a:r>
              <a:rPr lang="ru-RU" dirty="0">
                <a:latin typeface="Montserrat" panose="00000500000000000000" pitchFamily="2" charset="-52"/>
              </a:rPr>
              <a:t>, авторские методики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D9DBFE-BDA3-2990-2BA1-12719B37F213}"/>
              </a:ext>
            </a:extLst>
          </p:cNvPr>
          <p:cNvSpPr txBox="1"/>
          <p:nvPr/>
        </p:nvSpPr>
        <p:spPr>
          <a:xfrm>
            <a:off x="7797089" y="3280476"/>
            <a:ext cx="2360770" cy="11695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Конференции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 err="1">
                <a:latin typeface="Montserrat" panose="00000500000000000000" pitchFamily="2" charset="-52"/>
              </a:rPr>
              <a:t>Соц.сети</a:t>
            </a:r>
            <a:endParaRPr lang="ru-RU" dirty="0">
              <a:latin typeface="Montserrat" panose="00000500000000000000" pitchFamily="2" charset="-52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Нетворкинг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Открытые мероприятия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34F09B-2768-90E0-4213-F14FE7C2AE1C}"/>
              </a:ext>
            </a:extLst>
          </p:cNvPr>
          <p:cNvSpPr txBox="1"/>
          <p:nvPr/>
        </p:nvSpPr>
        <p:spPr>
          <a:xfrm>
            <a:off x="6294293" y="5298469"/>
            <a:ext cx="5793665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Продажи комплексных программ</a:t>
            </a:r>
            <a:endParaRPr lang="ru-RU" b="1" dirty="0">
              <a:latin typeface="Montserrat" panose="00000500000000000000" pitchFamily="2" charset="-52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b="1" dirty="0">
                <a:latin typeface="Montserrat" panose="00000500000000000000" pitchFamily="2" charset="-52"/>
              </a:rPr>
              <a:t>Подписка</a:t>
            </a:r>
            <a:r>
              <a:rPr lang="ru-RU" dirty="0">
                <a:latin typeface="Montserrat" panose="00000500000000000000" pitchFamily="2" charset="-52"/>
              </a:rPr>
              <a:t> в приложении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Лицензированное </a:t>
            </a:r>
            <a:r>
              <a:rPr lang="ru-RU" b="1" dirty="0">
                <a:latin typeface="Montserrat" panose="00000500000000000000" pitchFamily="2" charset="-52"/>
              </a:rPr>
              <a:t>обучение</a:t>
            </a:r>
            <a:r>
              <a:rPr lang="ru-RU" dirty="0">
                <a:latin typeface="Montserrat" panose="00000500000000000000" pitchFamily="2" charset="-52"/>
              </a:rPr>
              <a:t> специалистов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Франшиза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12C0DC-DEC4-042C-3677-4405456CA363}"/>
              </a:ext>
            </a:extLst>
          </p:cNvPr>
          <p:cNvSpPr txBox="1"/>
          <p:nvPr/>
        </p:nvSpPr>
        <p:spPr>
          <a:xfrm>
            <a:off x="347966" y="5238823"/>
            <a:ext cx="6013802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Оплата </a:t>
            </a:r>
            <a:r>
              <a:rPr lang="ru-RU" b="1" dirty="0">
                <a:latin typeface="Montserrat" panose="00000500000000000000" pitchFamily="2" charset="-52"/>
              </a:rPr>
              <a:t>сотрудникам</a:t>
            </a:r>
            <a:endParaRPr lang="ru-RU" dirty="0">
              <a:latin typeface="Montserrat" panose="00000500000000000000" pitchFamily="2" charset="-52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b="1" dirty="0">
                <a:latin typeface="Montserrat" panose="00000500000000000000" pitchFamily="2" charset="-52"/>
              </a:rPr>
              <a:t>Аренда</a:t>
            </a:r>
            <a:r>
              <a:rPr lang="ru-RU" dirty="0">
                <a:latin typeface="Montserrat" panose="00000500000000000000" pitchFamily="2" charset="-52"/>
              </a:rPr>
              <a:t> коттеджа, питание, трансфер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Аренда </a:t>
            </a:r>
            <a:r>
              <a:rPr lang="ru-RU" b="1" dirty="0">
                <a:latin typeface="Montserrat" panose="00000500000000000000" pitchFamily="2" charset="-52"/>
              </a:rPr>
              <a:t>серверов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>
                <a:latin typeface="Montserrat" panose="00000500000000000000" pitchFamily="2" charset="-52"/>
              </a:rPr>
              <a:t>Участие в отраслевых выставках</a:t>
            </a:r>
            <a:endParaRPr lang="ru-RU" dirty="0">
              <a:highlight>
                <a:srgbClr val="FFFF00"/>
              </a:highlight>
              <a:latin typeface="Montserrat" panose="00000500000000000000" pitchFamily="2" charset="-5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B3B5CF-BEEB-9ECF-6A84-D36C435D4F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4" t="15238" r="26154" b="36277"/>
          <a:stretch/>
        </p:blipFill>
        <p:spPr bwMode="auto">
          <a:xfrm>
            <a:off x="285365" y="1093896"/>
            <a:ext cx="926546" cy="73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188FAFF-37D6-F776-D1B3-69C335EB70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98" b="38421"/>
          <a:stretch/>
        </p:blipFill>
        <p:spPr bwMode="auto">
          <a:xfrm>
            <a:off x="708035" y="694621"/>
            <a:ext cx="1798731" cy="59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FEEL Method">
            <a:extLst>
              <a:ext uri="{FF2B5EF4-FFF2-40B4-BE49-F238E27FC236}">
                <a16:creationId xmlns:a16="http://schemas.microsoft.com/office/drawing/2014/main" id="{994FC0C8-53F8-CA0F-06A9-C569F2764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238" y="1296757"/>
            <a:ext cx="1232336" cy="36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12F12E2-FFDC-AD17-18C8-497305B05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17" y="1902566"/>
            <a:ext cx="1016165" cy="78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3113921-FB99-B8DF-D8A0-89C62A79FEB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232" y="1789357"/>
            <a:ext cx="1235022" cy="46867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0900E07-8202-DA77-4E4C-1814F9DB4A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217" b="91244" l="3704" r="90236">
                        <a14:foregroundMark x1="49832" y1="38249" x2="49832" y2="38249"/>
                        <a14:foregroundMark x1="30303" y1="23502" x2="30303" y2="23502"/>
                        <a14:foregroundMark x1="9428" y1="65438" x2="9428" y2="65438"/>
                        <a14:foregroundMark x1="4040" y1="65438" x2="4040" y2="65438"/>
                        <a14:foregroundMark x1="13805" y1="70507" x2="13805" y2="70507"/>
                        <a14:foregroundMark x1="24579" y1="70968" x2="24579" y2="70968"/>
                        <a14:foregroundMark x1="33333" y1="71889" x2="33333" y2="71889"/>
                        <a14:foregroundMark x1="42088" y1="73272" x2="42088" y2="73272"/>
                        <a14:foregroundMark x1="52525" y1="70968" x2="52525" y2="70968"/>
                        <a14:foregroundMark x1="61616" y1="71889" x2="61616" y2="71889"/>
                        <a14:foregroundMark x1="70707" y1="70968" x2="70707" y2="70968"/>
                        <a14:foregroundMark x1="79461" y1="74654" x2="79461" y2="74654"/>
                        <a14:foregroundMark x1="90236" y1="71429" x2="90236" y2="71429"/>
                        <a14:foregroundMark x1="82828" y1="86175" x2="82828" y2="86175"/>
                        <a14:foregroundMark x1="65657" y1="88940" x2="65657" y2="88940"/>
                        <a14:foregroundMark x1="59596" y1="86636" x2="59596" y2="86636"/>
                        <a14:foregroundMark x1="54882" y1="87558" x2="54882" y2="87558"/>
                        <a14:foregroundMark x1="48822" y1="86636" x2="48822" y2="86636"/>
                        <a14:foregroundMark x1="42424" y1="88479" x2="42424" y2="88479"/>
                        <a14:foregroundMark x1="34680" y1="89401" x2="34680" y2="89401"/>
                        <a14:foregroundMark x1="18519" y1="86636" x2="18519" y2="86636"/>
                        <a14:foregroundMark x1="32997" y1="89401" x2="32997" y2="89401"/>
                        <a14:foregroundMark x1="32997" y1="86175" x2="32997" y2="86175"/>
                        <a14:foregroundMark x1="59596" y1="91244" x2="59596" y2="91244"/>
                        <a14:foregroundMark x1="65657" y1="90783" x2="65657" y2="90783"/>
                        <a14:backgroundMark x1="34343" y1="91244" x2="34343" y2="91244"/>
                        <a14:backgroundMark x1="34343" y1="87558" x2="34343" y2="87558"/>
                        <a14:backgroundMark x1="53199" y1="90323" x2="53199" y2="90323"/>
                        <a14:backgroundMark x1="47138" y1="87558" x2="47138" y2="87558"/>
                        <a14:backgroundMark x1="65320" y1="89862" x2="65320" y2="898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4708" y="2297257"/>
            <a:ext cx="1030218" cy="75271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1C0792E-0E81-90F1-2ED4-54189609D28E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695" y="3109044"/>
            <a:ext cx="2360770" cy="1609616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42DDEA0-6CC9-802E-AEF2-1C9B1D11A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17" y="2801920"/>
            <a:ext cx="1313972" cy="98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4C660ACF-47CC-4CD1-C2D4-25BD295196D3}"/>
              </a:ext>
            </a:extLst>
          </p:cNvPr>
          <p:cNvSpPr/>
          <p:nvPr/>
        </p:nvSpPr>
        <p:spPr>
          <a:xfrm>
            <a:off x="5385386" y="5983338"/>
            <a:ext cx="908907" cy="87466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Montserrat" panose="00000500000000000000" pitchFamily="2" charset="-52"/>
              </a:rPr>
              <a:t>29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4B5C1D4C-F65B-8CC5-664F-A21869DE2D26}"/>
              </a:ext>
            </a:extLst>
          </p:cNvPr>
          <p:cNvSpPr/>
          <p:nvPr/>
        </p:nvSpPr>
        <p:spPr>
          <a:xfrm>
            <a:off x="11081657" y="5897159"/>
            <a:ext cx="1119451" cy="92077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Montserrat" panose="00000500000000000000" pitchFamily="2" charset="-52"/>
              </a:rPr>
              <a:t>100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BFC51D-AE53-EDC9-AA44-2E40FDA71347}"/>
              </a:ext>
            </a:extLst>
          </p:cNvPr>
          <p:cNvSpPr txBox="1"/>
          <p:nvPr/>
        </p:nvSpPr>
        <p:spPr>
          <a:xfrm>
            <a:off x="5476501" y="6519719"/>
            <a:ext cx="8177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anose="00000500000000000000" pitchFamily="2" charset="-52"/>
              </a:rPr>
              <a:t>млн. ₽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8F13A4-2A60-0DF6-9D00-E6C24EF5C16A}"/>
              </a:ext>
            </a:extLst>
          </p:cNvPr>
          <p:cNvSpPr txBox="1"/>
          <p:nvPr/>
        </p:nvSpPr>
        <p:spPr>
          <a:xfrm>
            <a:off x="11282629" y="6471706"/>
            <a:ext cx="8177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anose="00000500000000000000" pitchFamily="2" charset="-52"/>
              </a:rPr>
              <a:t>млн. ₽</a:t>
            </a:r>
            <a:endParaRPr lang="ru-RU" dirty="0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A046C894-51C4-4EBE-44C0-088DC0E4B0C7}"/>
              </a:ext>
            </a:extLst>
          </p:cNvPr>
          <p:cNvSpPr/>
          <p:nvPr/>
        </p:nvSpPr>
        <p:spPr>
          <a:xfrm>
            <a:off x="5270657" y="5954612"/>
            <a:ext cx="1119451" cy="92077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Montserrat" panose="00000500000000000000" pitchFamily="2" charset="-52"/>
              </a:rPr>
              <a:t>59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2B8E36-4A29-E48C-93A4-1344DC81D284}"/>
              </a:ext>
            </a:extLst>
          </p:cNvPr>
          <p:cNvSpPr txBox="1"/>
          <p:nvPr/>
        </p:nvSpPr>
        <p:spPr>
          <a:xfrm>
            <a:off x="5471629" y="6529159"/>
            <a:ext cx="8177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anose="00000500000000000000" pitchFamily="2" charset="-52"/>
              </a:rPr>
              <a:t>млн. 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108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D2A91F-3E9F-E712-14C9-6C09BCCE9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Инвестиции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75CC5AE-B0FE-57E2-7184-155989D87CAA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6608133" y="1869767"/>
            <a:ext cx="4114296" cy="1304400"/>
          </a:xfrm>
        </p:spPr>
        <p:txBody>
          <a:bodyPr/>
          <a:lstStyle/>
          <a:p>
            <a:r>
              <a:rPr lang="ru-RU" dirty="0"/>
              <a:t>5,5 </a:t>
            </a:r>
            <a:r>
              <a:rPr lang="ru-RU" sz="4800" dirty="0"/>
              <a:t>млн. ₽</a:t>
            </a:r>
            <a:endParaRPr lang="ru-RU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085D7622-86C9-35D8-00A5-DC0EFBD87D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8131" y="4155033"/>
            <a:ext cx="5224639" cy="833200"/>
          </a:xfrm>
        </p:spPr>
        <p:txBody>
          <a:bodyPr/>
          <a:lstStyle/>
          <a:p>
            <a:r>
              <a:rPr lang="ru-RU" b="1" dirty="0"/>
              <a:t>Возврат</a:t>
            </a:r>
            <a:r>
              <a:rPr lang="ru-RU" dirty="0"/>
              <a:t> через 2 года = 7,7 млн</a:t>
            </a:r>
            <a:r>
              <a:rPr lang="ru-RU" sz="2000" dirty="0">
                <a:solidFill>
                  <a:schemeClr val="tx1"/>
                </a:solidFill>
                <a:latin typeface="Montserrat" panose="00000500000000000000" pitchFamily="2" charset="-52"/>
              </a:rPr>
              <a:t>. ₽ </a:t>
            </a:r>
            <a:r>
              <a:rPr lang="ru-RU" sz="1400" dirty="0">
                <a:solidFill>
                  <a:schemeClr val="tx1"/>
                </a:solidFill>
                <a:latin typeface="Montserrat" panose="00000500000000000000" pitchFamily="2" charset="-52"/>
              </a:rPr>
              <a:t>(140%)</a:t>
            </a:r>
            <a:endParaRPr lang="ru-RU" sz="1800" dirty="0">
              <a:solidFill>
                <a:schemeClr val="tx1"/>
              </a:solidFill>
              <a:latin typeface="Montserrat" panose="00000500000000000000" pitchFamily="2" charset="-52"/>
            </a:endParaRPr>
          </a:p>
          <a:p>
            <a:r>
              <a:rPr lang="en-US" sz="2000" dirty="0">
                <a:solidFill>
                  <a:schemeClr val="tx1"/>
                </a:solidFill>
                <a:latin typeface="Montserrat" panose="00000500000000000000" pitchFamily="2" charset="-52"/>
              </a:rPr>
              <a:t>ROI = </a:t>
            </a:r>
            <a:r>
              <a:rPr lang="ru-RU" sz="2000" dirty="0">
                <a:solidFill>
                  <a:schemeClr val="tx1"/>
                </a:solidFill>
                <a:latin typeface="Montserrat" panose="00000500000000000000" pitchFamily="2" charset="-52"/>
              </a:rPr>
              <a:t>230%</a:t>
            </a:r>
            <a:endParaRPr lang="ru-RU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9FD4AB50-E0E6-9CF1-06C1-56D9E4436352}"/>
              </a:ext>
            </a:extLst>
          </p:cNvPr>
          <p:cNvGraphicFramePr>
            <a:graphicFrameLocks/>
          </p:cNvGraphicFramePr>
          <p:nvPr/>
        </p:nvGraphicFramePr>
        <p:xfrm>
          <a:off x="272144" y="1036720"/>
          <a:ext cx="6161314" cy="3951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506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D2A91F-3E9F-E712-14C9-6C09BCCE9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3789" y="3513166"/>
            <a:ext cx="3300400" cy="865200"/>
          </a:xfrm>
        </p:spPr>
        <p:txBody>
          <a:bodyPr/>
          <a:lstStyle/>
          <a:p>
            <a:r>
              <a:rPr lang="ru-RU" sz="4000" dirty="0"/>
              <a:t>Инвестиции</a:t>
            </a: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75CC5AE-B0FE-57E2-7184-155989D87CAA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7783791" y="2410033"/>
            <a:ext cx="4114296" cy="1304400"/>
          </a:xfrm>
        </p:spPr>
        <p:txBody>
          <a:bodyPr/>
          <a:lstStyle/>
          <a:p>
            <a:r>
              <a:rPr lang="ru-RU" dirty="0"/>
              <a:t>5,5 </a:t>
            </a:r>
            <a:r>
              <a:rPr lang="ru-RU" sz="4800" dirty="0"/>
              <a:t>млн. ₽</a:t>
            </a:r>
            <a:endParaRPr lang="ru-RU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085D7622-86C9-35D8-00A5-DC0EFBD87D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03771" y="862857"/>
            <a:ext cx="3300400" cy="833200"/>
          </a:xfrm>
        </p:spPr>
        <p:txBody>
          <a:bodyPr/>
          <a:lstStyle/>
          <a:p>
            <a:r>
              <a:rPr lang="ru-RU" b="1" dirty="0"/>
              <a:t>Возврат</a:t>
            </a:r>
            <a:r>
              <a:rPr lang="ru-RU" dirty="0"/>
              <a:t> через 2 года = 7,7 млн</a:t>
            </a:r>
            <a:r>
              <a:rPr lang="ru-RU" sz="2000" dirty="0">
                <a:solidFill>
                  <a:schemeClr val="tx1"/>
                </a:solidFill>
                <a:latin typeface="Montserrat" panose="00000500000000000000" pitchFamily="2" charset="-52"/>
              </a:rPr>
              <a:t>. ₽ </a:t>
            </a:r>
            <a:r>
              <a:rPr lang="ru-RU" sz="1400" dirty="0">
                <a:solidFill>
                  <a:schemeClr val="tx1"/>
                </a:solidFill>
                <a:latin typeface="Montserrat" panose="00000500000000000000" pitchFamily="2" charset="-52"/>
              </a:rPr>
              <a:t>(140%)</a:t>
            </a:r>
            <a:endParaRPr lang="ru-RU" sz="1800" dirty="0">
              <a:solidFill>
                <a:schemeClr val="tx1"/>
              </a:solidFill>
              <a:latin typeface="Montserrat" panose="00000500000000000000" pitchFamily="2" charset="-52"/>
            </a:endParaRPr>
          </a:p>
          <a:p>
            <a:r>
              <a:rPr lang="en-US" sz="2000" dirty="0">
                <a:solidFill>
                  <a:schemeClr val="tx1"/>
                </a:solidFill>
                <a:latin typeface="Montserrat" panose="00000500000000000000" pitchFamily="2" charset="-52"/>
              </a:rPr>
              <a:t>ROI = </a:t>
            </a:r>
            <a:r>
              <a:rPr lang="ru-RU" sz="2000" dirty="0">
                <a:solidFill>
                  <a:schemeClr val="tx1"/>
                </a:solidFill>
                <a:latin typeface="Montserrat" panose="00000500000000000000" pitchFamily="2" charset="-52"/>
              </a:rPr>
              <a:t>230%</a:t>
            </a:r>
            <a:endParaRPr lang="ru-RU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F0E8B350-9209-FC4B-F743-E5D7CC8C5FBD}"/>
              </a:ext>
            </a:extLst>
          </p:cNvPr>
          <p:cNvGraphicFramePr>
            <a:graphicFrameLocks/>
          </p:cNvGraphicFramePr>
          <p:nvPr/>
        </p:nvGraphicFramePr>
        <p:xfrm>
          <a:off x="587829" y="0"/>
          <a:ext cx="6161314" cy="3951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3726CE15-9EE1-C7A0-B922-756CD9D514D6}"/>
              </a:ext>
            </a:extLst>
          </p:cNvPr>
          <p:cNvGraphicFramePr>
            <a:graphicFrameLocks noGrp="1"/>
          </p:cNvGraphicFramePr>
          <p:nvPr/>
        </p:nvGraphicFramePr>
        <p:xfrm>
          <a:off x="59258" y="4416467"/>
          <a:ext cx="7218455" cy="16764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40329">
                  <a:extLst>
                    <a:ext uri="{9D8B030D-6E8A-4147-A177-3AD203B41FA5}">
                      <a16:colId xmlns:a16="http://schemas.microsoft.com/office/drawing/2014/main" val="3063813069"/>
                    </a:ext>
                  </a:extLst>
                </a:gridCol>
                <a:gridCol w="2302328">
                  <a:extLst>
                    <a:ext uri="{9D8B030D-6E8A-4147-A177-3AD203B41FA5}">
                      <a16:colId xmlns:a16="http://schemas.microsoft.com/office/drawing/2014/main" val="2545229848"/>
                    </a:ext>
                  </a:extLst>
                </a:gridCol>
                <a:gridCol w="1943714">
                  <a:extLst>
                    <a:ext uri="{9D8B030D-6E8A-4147-A177-3AD203B41FA5}">
                      <a16:colId xmlns:a16="http://schemas.microsoft.com/office/drawing/2014/main" val="1735354232"/>
                    </a:ext>
                  </a:extLst>
                </a:gridCol>
                <a:gridCol w="1432084">
                  <a:extLst>
                    <a:ext uri="{9D8B030D-6E8A-4147-A177-3AD203B41FA5}">
                      <a16:colId xmlns:a16="http://schemas.microsoft.com/office/drawing/2014/main" val="467750745"/>
                    </a:ext>
                  </a:extLst>
                </a:gridCol>
              </a:tblGrid>
              <a:tr h="354616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Montserrat" panose="00000500000000000000" pitchFamily="2" charset="-52"/>
                        </a:rPr>
                        <a:t>Площадки воркшопов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latin typeface="Montserrat" panose="00000500000000000000" pitchFamily="2" charset="-52"/>
                        </a:rPr>
                        <a:t>Личный инструментарий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dirty="0">
                          <a:latin typeface="Montserrat" panose="00000500000000000000" pitchFamily="2" charset="-52"/>
                        </a:rPr>
                        <a:t>ИИ для масштабирования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latin typeface="Montserrat" panose="00000500000000000000" pitchFamily="2" charset="-52"/>
                        </a:rPr>
                        <a:t>Развитие бренда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latin typeface="Montserrat" panose="00000500000000000000" pitchFamily="2" charset="-52"/>
                        </a:rPr>
                        <a:t>Участие в конференциях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Montserrat" panose="00000500000000000000" pitchFamily="2" charset="-52"/>
                        </a:rPr>
                        <a:t>IFEEL</a:t>
                      </a:r>
                      <a:r>
                        <a:rPr lang="ru-RU" sz="1400" b="0" dirty="0">
                          <a:latin typeface="Montserrat" panose="00000500000000000000" pitchFamily="2" charset="-52"/>
                        </a:rPr>
                        <a:t> расширение штата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274535"/>
                  </a:ext>
                </a:extLst>
              </a:tr>
              <a:tr h="354616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Montserrat" panose="00000500000000000000" pitchFamily="2" charset="-52"/>
                        </a:rPr>
                        <a:t>Размещение людей </a:t>
                      </a:r>
                      <a:r>
                        <a:rPr lang="ru-RU" sz="1200" dirty="0">
                          <a:latin typeface="Montserrat" panose="00000500000000000000" pitchFamily="2" charset="-52"/>
                        </a:rPr>
                        <a:t>(собств.)</a:t>
                      </a:r>
                      <a:endParaRPr lang="ru-RU" sz="1400" dirty="0"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Montserrat" panose="00000500000000000000" pitchFamily="2" charset="-52"/>
                        </a:rPr>
                        <a:t>Конфиденц. данных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Montserrat" panose="00000500000000000000" pitchFamily="2" charset="-52"/>
                        </a:rPr>
                        <a:t>Юридические аспекты регистрации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Montserrat" panose="00000500000000000000" pitchFamily="2" charset="-52"/>
                        </a:rPr>
                        <a:t>Увеличение числа точек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56577"/>
                  </a:ext>
                </a:extLst>
              </a:tr>
            </a:tbl>
          </a:graphicData>
        </a:graphic>
      </p:graphicFrame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BA225ADE-FA21-C2F3-F476-6962175A0DAE}"/>
              </a:ext>
            </a:extLst>
          </p:cNvPr>
          <p:cNvCxnSpPr>
            <a:cxnSpLocks/>
          </p:cNvCxnSpPr>
          <p:nvPr/>
        </p:nvCxnSpPr>
        <p:spPr>
          <a:xfrm flipH="1">
            <a:off x="892629" y="3714433"/>
            <a:ext cx="435428" cy="702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8B4BB639-0197-3B63-8326-7FEE7B53F0EB}"/>
              </a:ext>
            </a:extLst>
          </p:cNvPr>
          <p:cNvCxnSpPr>
            <a:cxnSpLocks/>
          </p:cNvCxnSpPr>
          <p:nvPr/>
        </p:nvCxnSpPr>
        <p:spPr>
          <a:xfrm>
            <a:off x="2917371" y="3757150"/>
            <a:ext cx="0" cy="659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FA40637E-5AFB-BADD-A212-9ACF7F0FD166}"/>
              </a:ext>
            </a:extLst>
          </p:cNvPr>
          <p:cNvCxnSpPr>
            <a:cxnSpLocks/>
          </p:cNvCxnSpPr>
          <p:nvPr/>
        </p:nvCxnSpPr>
        <p:spPr>
          <a:xfrm>
            <a:off x="4484913" y="3757150"/>
            <a:ext cx="176199" cy="621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A4471718-E377-444D-FF0C-054EA8CDF73C}"/>
              </a:ext>
            </a:extLst>
          </p:cNvPr>
          <p:cNvCxnSpPr>
            <a:cxnSpLocks/>
          </p:cNvCxnSpPr>
          <p:nvPr/>
        </p:nvCxnSpPr>
        <p:spPr>
          <a:xfrm>
            <a:off x="6215740" y="3720618"/>
            <a:ext cx="413660" cy="657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174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D5BE9D11-47BD-9B29-112D-09DF3F9C764A}"/>
              </a:ext>
            </a:extLst>
          </p:cNvPr>
          <p:cNvGraphicFramePr/>
          <p:nvPr/>
        </p:nvGraphicFramePr>
        <p:xfrm>
          <a:off x="1041400" y="365760"/>
          <a:ext cx="10109200" cy="6065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Рисунок 11" descr="Лошадь контур">
            <a:extLst>
              <a:ext uri="{FF2B5EF4-FFF2-40B4-BE49-F238E27FC236}">
                <a16:creationId xmlns:a16="http://schemas.microsoft.com/office/drawing/2014/main" id="{A35BDA4C-2A12-E80C-454C-8DEA58F9D7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14521" y="1536560"/>
            <a:ext cx="914400" cy="914400"/>
          </a:xfrm>
          <a:prstGeom prst="rect">
            <a:avLst/>
          </a:prstGeom>
        </p:spPr>
      </p:pic>
      <p:pic>
        <p:nvPicPr>
          <p:cNvPr id="14" name="Рисунок 13" descr="Смартфон контур">
            <a:extLst>
              <a:ext uri="{FF2B5EF4-FFF2-40B4-BE49-F238E27FC236}">
                <a16:creationId xmlns:a16="http://schemas.microsoft.com/office/drawing/2014/main" id="{0F979DA3-EA03-EC77-9083-B34358E768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41400" y="2103400"/>
            <a:ext cx="914400" cy="914400"/>
          </a:xfrm>
          <a:prstGeom prst="rect">
            <a:avLst/>
          </a:prstGeom>
        </p:spPr>
      </p:pic>
      <p:pic>
        <p:nvPicPr>
          <p:cNvPr id="16" name="Рисунок 15" descr="Удаленное обучение наука контур">
            <a:extLst>
              <a:ext uri="{FF2B5EF4-FFF2-40B4-BE49-F238E27FC236}">
                <a16:creationId xmlns:a16="http://schemas.microsoft.com/office/drawing/2014/main" id="{A2DDF681-3561-E2D5-A2FF-8295FD7A89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530080" y="294640"/>
            <a:ext cx="914400" cy="914400"/>
          </a:xfrm>
          <a:prstGeom prst="rect">
            <a:avLst/>
          </a:prstGeom>
        </p:spPr>
      </p:pic>
      <p:pic>
        <p:nvPicPr>
          <p:cNvPr id="18" name="Рисунок 17" descr="Открытая ладонь с растением контур">
            <a:extLst>
              <a:ext uri="{FF2B5EF4-FFF2-40B4-BE49-F238E27FC236}">
                <a16:creationId xmlns:a16="http://schemas.microsoft.com/office/drawing/2014/main" id="{4ED28841-4738-7827-9A5F-311FB93FE87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73240" y="965200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5474BD3-9D73-402E-3FFF-EB896977EDA3}"/>
              </a:ext>
            </a:extLst>
          </p:cNvPr>
          <p:cNvSpPr txBox="1"/>
          <p:nvPr/>
        </p:nvSpPr>
        <p:spPr>
          <a:xfrm>
            <a:off x="363220" y="449750"/>
            <a:ext cx="31470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 w="0"/>
                <a:solidFill>
                  <a:schemeClr val="tx1"/>
                </a:solidFill>
                <a:latin typeface="Montserrat" panose="00000500000000000000" pitchFamily="2" charset="-52"/>
              </a:rPr>
              <a:t>Экосистема</a:t>
            </a:r>
            <a:endParaRPr lang="ru-RU" sz="2800" b="1" dirty="0">
              <a:ln w="0"/>
              <a:solidFill>
                <a:schemeClr val="tx1"/>
              </a:solidFill>
              <a:latin typeface="Montserrat" panose="00000500000000000000" pitchFamily="2" charset="-52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78E7C2A-6E6C-2C2B-BF24-CC6D413784CA}"/>
              </a:ext>
            </a:extLst>
          </p:cNvPr>
          <p:cNvGraphicFramePr/>
          <p:nvPr/>
        </p:nvGraphicFramePr>
        <p:xfrm>
          <a:off x="7336971" y="3712028"/>
          <a:ext cx="3048001" cy="2272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F0BDA234-CBF2-248D-EE57-3385B5A60594}"/>
              </a:ext>
            </a:extLst>
          </p:cNvPr>
          <p:cNvGraphicFramePr/>
          <p:nvPr/>
        </p:nvGraphicFramePr>
        <p:xfrm>
          <a:off x="8933605" y="4016811"/>
          <a:ext cx="3792563" cy="2664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806168-9F2C-7EBD-E5EC-2540CC414409}"/>
              </a:ext>
            </a:extLst>
          </p:cNvPr>
          <p:cNvPicPr>
            <a:picLocks noChangeAspect="1"/>
          </p:cNvPicPr>
          <p:nvPr/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86310" y="4270249"/>
            <a:ext cx="1294589" cy="1179684"/>
          </a:xfrm>
          <a:prstGeom prst="rect">
            <a:avLst/>
          </a:prstGeom>
        </p:spPr>
      </p:pic>
      <p:pic>
        <p:nvPicPr>
          <p:cNvPr id="8" name="Рисунок 7" descr="Рукопожатие контур">
            <a:extLst>
              <a:ext uri="{FF2B5EF4-FFF2-40B4-BE49-F238E27FC236}">
                <a16:creationId xmlns:a16="http://schemas.microsoft.com/office/drawing/2014/main" id="{A74264D4-B495-0044-23D1-2470CB274A1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400937" y="484849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7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C019DD9-1E40-083A-0F36-6F4C7089D9CA}"/>
              </a:ext>
            </a:extLst>
          </p:cNvPr>
          <p:cNvGraphicFramePr>
            <a:graphicFrameLocks noGrp="1"/>
          </p:cNvGraphicFramePr>
          <p:nvPr/>
        </p:nvGraphicFramePr>
        <p:xfrm>
          <a:off x="1099457" y="1195614"/>
          <a:ext cx="9720943" cy="4991100"/>
        </p:xfrm>
        <a:graphic>
          <a:graphicData uri="http://schemas.openxmlformats.org/drawingml/2006/table">
            <a:tbl>
              <a:tblPr>
                <a:tableStyleId>{EB344D84-9AFB-497E-A393-DC336BA19D2E}</a:tableStyleId>
              </a:tblPr>
              <a:tblGrid>
                <a:gridCol w="2634343">
                  <a:extLst>
                    <a:ext uri="{9D8B030D-6E8A-4147-A177-3AD203B41FA5}">
                      <a16:colId xmlns:a16="http://schemas.microsoft.com/office/drawing/2014/main" val="185866544"/>
                    </a:ext>
                  </a:extLst>
                </a:gridCol>
                <a:gridCol w="3239687">
                  <a:extLst>
                    <a:ext uri="{9D8B030D-6E8A-4147-A177-3AD203B41FA5}">
                      <a16:colId xmlns:a16="http://schemas.microsoft.com/office/drawing/2014/main" val="1179018943"/>
                    </a:ext>
                  </a:extLst>
                </a:gridCol>
                <a:gridCol w="1911938">
                  <a:extLst>
                    <a:ext uri="{9D8B030D-6E8A-4147-A177-3AD203B41FA5}">
                      <a16:colId xmlns:a16="http://schemas.microsoft.com/office/drawing/2014/main" val="2694396967"/>
                    </a:ext>
                  </a:extLst>
                </a:gridCol>
                <a:gridCol w="1934975">
                  <a:extLst>
                    <a:ext uri="{9D8B030D-6E8A-4147-A177-3AD203B41FA5}">
                      <a16:colId xmlns:a16="http://schemas.microsoft.com/office/drawing/2014/main" val="2826230822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Параметры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2024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2025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2026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9231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Выручка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522543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Montserrat" panose="00000500000000000000" pitchFamily="2" charset="-52"/>
                        </a:rPr>
                        <a:t>Dev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   12 960 000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       39 312 000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        62 899 200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435401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Montserrat" panose="00000500000000000000" pitchFamily="2" charset="-52"/>
                        </a:rPr>
                        <a:t>Collab/Mind/Soft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   10 260 000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       23 920 000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        38 272 000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25251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Обучение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     1 200 000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          3 120 000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          4 992 000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171506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Франшиза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                   -  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          2 600 000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          4 160 000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487659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Подписка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         342 000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          1 522 535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          2 436 056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04343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Итого выручка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   24 762 000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70 474 535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112 759 256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3572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868137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Расходы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791807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ФОТ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     2 256 000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   4 024 800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          6 037 200 ₽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483499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Себестоиомсть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   17 184 000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39 312 000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        58 968 000 ₽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59047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Хозяйственные расходы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                250 000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             923 000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          1 384 500 ₽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070783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Всего операционные расходы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   19 690 000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44 259 800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        66 389 700 ₽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04850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Операционная прибыль (</a:t>
                      </a:r>
                      <a:r>
                        <a:rPr lang="en-US" sz="1600" u="none" strike="noStrike">
                          <a:effectLst/>
                          <a:latin typeface="Montserrat" panose="00000500000000000000" pitchFamily="2" charset="-52"/>
                        </a:rPr>
                        <a:t>EBITDA)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            5 072 000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26 214 735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        46 369 556 ₽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679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Налог на прибыль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            1 014 400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   5 242 947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          9 273 911 ₽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25675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Чистая прибыль (</a:t>
                      </a:r>
                      <a:r>
                        <a:rPr lang="en-US" sz="1600" u="none" strike="noStrike" dirty="0">
                          <a:effectLst/>
                          <a:latin typeface="Montserrat" panose="00000500000000000000" pitchFamily="2" charset="-52"/>
                        </a:rPr>
                        <a:t>NOP)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     4 057 600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       20 971 788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        37 095 645 ₽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9851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Рентабельность продаж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16%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30%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33%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412488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462DA79-9E70-E790-7B08-B29303B859B3}"/>
              </a:ext>
            </a:extLst>
          </p:cNvPr>
          <p:cNvSpPr txBox="1"/>
          <p:nvPr/>
        </p:nvSpPr>
        <p:spPr>
          <a:xfrm>
            <a:off x="0" y="409676"/>
            <a:ext cx="46006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 w="0"/>
                <a:solidFill>
                  <a:schemeClr val="tx1"/>
                </a:solidFill>
                <a:latin typeface="Montserrat" panose="00000500000000000000" pitchFamily="2" charset="-52"/>
              </a:rPr>
              <a:t>Финансовая модель</a:t>
            </a:r>
            <a:endParaRPr lang="ru-RU" sz="2800" b="1" dirty="0">
              <a:ln w="0"/>
              <a:solidFill>
                <a:schemeClr val="tx1"/>
              </a:solidFill>
              <a:latin typeface="Montserrat" panose="00000500000000000000" pitchFamily="2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AFE8E0-03BB-1DAE-06AE-AD229025E091}"/>
              </a:ext>
            </a:extLst>
          </p:cNvPr>
          <p:cNvSpPr txBox="1"/>
          <p:nvPr/>
        </p:nvSpPr>
        <p:spPr>
          <a:xfrm>
            <a:off x="730125" y="1534885"/>
            <a:ext cx="369332" cy="1600200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/>
            <a:r>
              <a:rPr lang="ru-RU" sz="1200" dirty="0">
                <a:ln w="0"/>
                <a:solidFill>
                  <a:schemeClr val="tx1"/>
                </a:solidFill>
                <a:latin typeface="Montserrat" panose="00000500000000000000" pitchFamily="2" charset="-52"/>
              </a:rPr>
              <a:t>Виды программ</a:t>
            </a:r>
            <a:endParaRPr lang="ru-RU" sz="1200" b="1" dirty="0">
              <a:ln w="0"/>
              <a:solidFill>
                <a:schemeClr val="tx1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8837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F4883F8-021E-5C68-CE41-502DDA4B06B1}"/>
              </a:ext>
            </a:extLst>
          </p:cNvPr>
          <p:cNvSpPr/>
          <p:nvPr/>
        </p:nvSpPr>
        <p:spPr>
          <a:xfrm>
            <a:off x="422910" y="251460"/>
            <a:ext cx="2343150" cy="13830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Чек Ап</a:t>
            </a:r>
          </a:p>
          <a:p>
            <a:pPr algn="ctr"/>
            <a:r>
              <a:rPr lang="ru-RU" sz="2000" dirty="0">
                <a:latin typeface="Montserrat" panose="00000500000000000000" pitchFamily="2" charset="-52"/>
              </a:rPr>
              <a:t>+ Кастомизация</a:t>
            </a:r>
          </a:p>
          <a:p>
            <a:pPr algn="ctr"/>
            <a:r>
              <a:rPr lang="ru-RU" sz="2000" u="sng" dirty="0">
                <a:latin typeface="Montserrat" panose="00000500000000000000" pitchFamily="2" charset="-52"/>
              </a:rPr>
              <a:t>1 неделя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602B3DC-CC35-D983-09D7-E0196512F159}"/>
              </a:ext>
            </a:extLst>
          </p:cNvPr>
          <p:cNvSpPr/>
          <p:nvPr/>
        </p:nvSpPr>
        <p:spPr>
          <a:xfrm>
            <a:off x="3752850" y="643889"/>
            <a:ext cx="2343150" cy="13830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Мастер майнд</a:t>
            </a:r>
          </a:p>
          <a:p>
            <a:pPr algn="ctr"/>
            <a:r>
              <a:rPr lang="ru-RU" sz="1600" dirty="0">
                <a:latin typeface="Montserrat" panose="00000500000000000000" pitchFamily="2" charset="-52"/>
              </a:rPr>
              <a:t>(Введение, канва)</a:t>
            </a:r>
          </a:p>
          <a:p>
            <a:pPr algn="ctr"/>
            <a:r>
              <a:rPr lang="ru-RU" sz="2000" u="sng" dirty="0">
                <a:latin typeface="Montserrat" panose="00000500000000000000" pitchFamily="2" charset="-52"/>
              </a:rPr>
              <a:t>2 неделя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38E79EA-C825-2FD8-2520-17BCFB2312D5}"/>
              </a:ext>
            </a:extLst>
          </p:cNvPr>
          <p:cNvSpPr/>
          <p:nvPr/>
        </p:nvSpPr>
        <p:spPr>
          <a:xfrm>
            <a:off x="6865620" y="251460"/>
            <a:ext cx="2343150" cy="13830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Воркшоп 2 дня</a:t>
            </a:r>
          </a:p>
          <a:p>
            <a:pPr algn="ctr"/>
            <a:r>
              <a:rPr lang="ru-RU" sz="2000" u="sng" dirty="0">
                <a:latin typeface="Montserrat" panose="00000500000000000000" pitchFamily="2" charset="-52"/>
              </a:rPr>
              <a:t>3 неделя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E310033-498F-B318-D52F-3A65C64EA89C}"/>
              </a:ext>
            </a:extLst>
          </p:cNvPr>
          <p:cNvSpPr/>
          <p:nvPr/>
        </p:nvSpPr>
        <p:spPr>
          <a:xfrm>
            <a:off x="9572625" y="1588772"/>
            <a:ext cx="2343150" cy="13830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Приложение + </a:t>
            </a:r>
            <a:r>
              <a:rPr lang="en-US" sz="2000" dirty="0">
                <a:latin typeface="Montserrat" panose="00000500000000000000" pitchFamily="2" charset="-52"/>
              </a:rPr>
              <a:t>zoom</a:t>
            </a:r>
            <a:endParaRPr lang="ru-RU" sz="2000" dirty="0">
              <a:latin typeface="Montserrat" panose="00000500000000000000" pitchFamily="2" charset="-52"/>
            </a:endParaRPr>
          </a:p>
          <a:p>
            <a:pPr algn="ctr"/>
            <a:r>
              <a:rPr lang="ru-RU" sz="2000" u="sng" dirty="0">
                <a:latin typeface="Montserrat" panose="00000500000000000000" pitchFamily="2" charset="-52"/>
              </a:rPr>
              <a:t>4,5,6 неделя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EF7C27D-BA75-7CEA-15D2-5FC23B3E783D}"/>
              </a:ext>
            </a:extLst>
          </p:cNvPr>
          <p:cNvSpPr/>
          <p:nvPr/>
        </p:nvSpPr>
        <p:spPr>
          <a:xfrm>
            <a:off x="3732503" y="4894470"/>
            <a:ext cx="3183393" cy="130772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Чествование героев</a:t>
            </a:r>
          </a:p>
          <a:p>
            <a:pPr algn="ctr"/>
            <a:r>
              <a:rPr lang="ru-RU" sz="2000" dirty="0">
                <a:latin typeface="Montserrat" panose="00000500000000000000" pitchFamily="2" charset="-52"/>
              </a:rPr>
              <a:t>Подведение  итогов проекта</a:t>
            </a:r>
          </a:p>
          <a:p>
            <a:pPr algn="ctr"/>
            <a:r>
              <a:rPr lang="ru-RU" sz="2000" u="sng" dirty="0">
                <a:latin typeface="Montserrat" panose="00000500000000000000" pitchFamily="2" charset="-52"/>
              </a:rPr>
              <a:t>12 неделя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1573058-9F9B-49F8-4069-57CB106C7EC4}"/>
              </a:ext>
            </a:extLst>
          </p:cNvPr>
          <p:cNvSpPr/>
          <p:nvPr/>
        </p:nvSpPr>
        <p:spPr>
          <a:xfrm>
            <a:off x="9572625" y="4892042"/>
            <a:ext cx="2343150" cy="13830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Пост-исследование</a:t>
            </a:r>
          </a:p>
          <a:p>
            <a:pPr algn="ctr"/>
            <a:r>
              <a:rPr lang="ru-RU" sz="2000" dirty="0">
                <a:latin typeface="Montserrat" panose="00000500000000000000" pitchFamily="2" charset="-52"/>
              </a:rPr>
              <a:t>Консультация</a:t>
            </a:r>
          </a:p>
          <a:p>
            <a:pPr algn="ctr"/>
            <a:r>
              <a:rPr lang="ru-RU" sz="2000" u="sng" dirty="0">
                <a:latin typeface="Montserrat" panose="00000500000000000000" pitchFamily="2" charset="-52"/>
              </a:rPr>
              <a:t>*14-16 неделя</a:t>
            </a:r>
          </a:p>
        </p:txBody>
      </p:sp>
      <p:pic>
        <p:nvPicPr>
          <p:cNvPr id="29" name="Рисунок 28" descr="Назад контур">
            <a:extLst>
              <a:ext uri="{FF2B5EF4-FFF2-40B4-BE49-F238E27FC236}">
                <a16:creationId xmlns:a16="http://schemas.microsoft.com/office/drawing/2014/main" id="{163C5867-51AB-14F4-15E2-2C15BA1DE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47403">
            <a:off x="2803346" y="336161"/>
            <a:ext cx="914400" cy="914400"/>
          </a:xfrm>
          <a:prstGeom prst="rect">
            <a:avLst/>
          </a:prstGeom>
        </p:spPr>
      </p:pic>
      <p:pic>
        <p:nvPicPr>
          <p:cNvPr id="33" name="Рисунок 32" descr="Назад контур">
            <a:extLst>
              <a:ext uri="{FF2B5EF4-FFF2-40B4-BE49-F238E27FC236}">
                <a16:creationId xmlns:a16="http://schemas.microsoft.com/office/drawing/2014/main" id="{B314B1D0-5C0B-6BB2-ACC1-95A7ACCAC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051233" flipV="1">
            <a:off x="6121939" y="1479909"/>
            <a:ext cx="1123508" cy="909234"/>
          </a:xfrm>
          <a:prstGeom prst="rect">
            <a:avLst/>
          </a:prstGeom>
        </p:spPr>
      </p:pic>
      <p:pic>
        <p:nvPicPr>
          <p:cNvPr id="35" name="Рисунок 34" descr="Назад контур">
            <a:extLst>
              <a:ext uri="{FF2B5EF4-FFF2-40B4-BE49-F238E27FC236}">
                <a16:creationId xmlns:a16="http://schemas.microsoft.com/office/drawing/2014/main" id="{76A104A9-6EC3-E92A-3887-ED64CD6A1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3506597">
            <a:off x="9284448" y="722523"/>
            <a:ext cx="914400" cy="914400"/>
          </a:xfrm>
          <a:prstGeom prst="rect">
            <a:avLst/>
          </a:prstGeom>
        </p:spPr>
      </p:pic>
      <p:pic>
        <p:nvPicPr>
          <p:cNvPr id="36" name="Рисунок 35" descr="Назад контур">
            <a:extLst>
              <a:ext uri="{FF2B5EF4-FFF2-40B4-BE49-F238E27FC236}">
                <a16:creationId xmlns:a16="http://schemas.microsoft.com/office/drawing/2014/main" id="{43FDCC95-064D-FCD6-01B6-40F8AEC27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044350">
            <a:off x="9277921" y="3040980"/>
            <a:ext cx="914400" cy="914400"/>
          </a:xfrm>
          <a:prstGeom prst="rect">
            <a:avLst/>
          </a:prstGeom>
        </p:spPr>
      </p:pic>
      <p:pic>
        <p:nvPicPr>
          <p:cNvPr id="37" name="Рисунок 36" descr="Назад контур">
            <a:extLst>
              <a:ext uri="{FF2B5EF4-FFF2-40B4-BE49-F238E27FC236}">
                <a16:creationId xmlns:a16="http://schemas.microsoft.com/office/drawing/2014/main" id="{73DBE1B6-0EB9-75A2-89E4-E3EE2AAEF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331894" flipH="1">
            <a:off x="6061891" y="2392916"/>
            <a:ext cx="1090233" cy="979864"/>
          </a:xfrm>
          <a:prstGeom prst="rect">
            <a:avLst/>
          </a:prstGeom>
        </p:spPr>
      </p:pic>
      <p:pic>
        <p:nvPicPr>
          <p:cNvPr id="38" name="Рисунок 37" descr="Назад контур">
            <a:extLst>
              <a:ext uri="{FF2B5EF4-FFF2-40B4-BE49-F238E27FC236}">
                <a16:creationId xmlns:a16="http://schemas.microsoft.com/office/drawing/2014/main" id="{24D62826-36D1-776D-01BA-3008CFAFB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995479" flipH="1">
            <a:off x="2660185" y="3116436"/>
            <a:ext cx="1090233" cy="979864"/>
          </a:xfrm>
          <a:prstGeom prst="rect">
            <a:avLst/>
          </a:prstGeom>
        </p:spPr>
      </p:pic>
      <p:pic>
        <p:nvPicPr>
          <p:cNvPr id="39" name="Рисунок 38" descr="Назад контур">
            <a:extLst>
              <a:ext uri="{FF2B5EF4-FFF2-40B4-BE49-F238E27FC236}">
                <a16:creationId xmlns:a16="http://schemas.microsoft.com/office/drawing/2014/main" id="{A54D1204-6A86-BA80-BFD2-70A1FA2ED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1140428" flipH="1">
            <a:off x="2518376" y="4848285"/>
            <a:ext cx="1090233" cy="979864"/>
          </a:xfrm>
          <a:prstGeom prst="rect">
            <a:avLst/>
          </a:prstGeom>
        </p:spPr>
      </p:pic>
      <p:pic>
        <p:nvPicPr>
          <p:cNvPr id="40" name="Рисунок 39" descr="Назад контур">
            <a:extLst>
              <a:ext uri="{FF2B5EF4-FFF2-40B4-BE49-F238E27FC236}">
                <a16:creationId xmlns:a16="http://schemas.microsoft.com/office/drawing/2014/main" id="{A93B7FF4-E800-D6D7-91AB-A18FD5DD0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1901010" flipH="1" flipV="1">
            <a:off x="8307583" y="4850156"/>
            <a:ext cx="1127741" cy="1054390"/>
          </a:xfrm>
          <a:prstGeom prst="rect">
            <a:avLst/>
          </a:prstGeom>
        </p:spPr>
      </p:pic>
      <p:pic>
        <p:nvPicPr>
          <p:cNvPr id="44" name="Рисунок 43" descr="Назад контур">
            <a:extLst>
              <a:ext uri="{FF2B5EF4-FFF2-40B4-BE49-F238E27FC236}">
                <a16:creationId xmlns:a16="http://schemas.microsoft.com/office/drawing/2014/main" id="{F2D86134-A9D0-0513-E28F-305EA8A96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051233" flipV="1">
            <a:off x="7175646" y="5208110"/>
            <a:ext cx="1123508" cy="909234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0ADCE9D-1EBE-B609-DB25-F4E20B08F9F6}"/>
              </a:ext>
            </a:extLst>
          </p:cNvPr>
          <p:cNvSpPr/>
          <p:nvPr/>
        </p:nvSpPr>
        <p:spPr>
          <a:xfrm>
            <a:off x="7109699" y="2989941"/>
            <a:ext cx="2343150" cy="13830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Мастер майнд</a:t>
            </a:r>
          </a:p>
          <a:p>
            <a:pPr algn="ctr"/>
            <a:r>
              <a:rPr lang="ru-RU" sz="1600" dirty="0">
                <a:latin typeface="Montserrat" panose="00000500000000000000" pitchFamily="2" charset="-52"/>
              </a:rPr>
              <a:t>(эмоц. интел, команд влияние)</a:t>
            </a:r>
          </a:p>
          <a:p>
            <a:pPr algn="ctr"/>
            <a:r>
              <a:rPr lang="ru-RU" sz="2000" u="sng" dirty="0">
                <a:latin typeface="Montserrat" panose="00000500000000000000" pitchFamily="2" charset="-52"/>
              </a:rPr>
              <a:t>7 неделя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9369577-2DA1-E11E-EC40-1252FD8F306A}"/>
              </a:ext>
            </a:extLst>
          </p:cNvPr>
          <p:cNvSpPr/>
          <p:nvPr/>
        </p:nvSpPr>
        <p:spPr>
          <a:xfrm>
            <a:off x="3732503" y="2623819"/>
            <a:ext cx="2343150" cy="13830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Воркшоп 2 дня</a:t>
            </a:r>
          </a:p>
          <a:p>
            <a:pPr algn="ctr"/>
            <a:r>
              <a:rPr lang="ru-RU" sz="2000" u="sng" dirty="0">
                <a:latin typeface="Montserrat" panose="00000500000000000000" pitchFamily="2" charset="-52"/>
              </a:rPr>
              <a:t>8 неделя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6547515-82E9-CEF8-7AFA-915C20FAA879}"/>
              </a:ext>
            </a:extLst>
          </p:cNvPr>
          <p:cNvSpPr/>
          <p:nvPr/>
        </p:nvSpPr>
        <p:spPr>
          <a:xfrm>
            <a:off x="330711" y="3509012"/>
            <a:ext cx="2343150" cy="13830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" panose="00000500000000000000" pitchFamily="2" charset="-52"/>
              </a:rPr>
              <a:t>Приложение + </a:t>
            </a:r>
            <a:r>
              <a:rPr lang="en-US" sz="2000" dirty="0">
                <a:latin typeface="Montserrat" panose="00000500000000000000" pitchFamily="2" charset="-52"/>
              </a:rPr>
              <a:t>zoom</a:t>
            </a:r>
            <a:endParaRPr lang="ru-RU" sz="2000" dirty="0">
              <a:latin typeface="Montserrat" panose="00000500000000000000" pitchFamily="2" charset="-52"/>
            </a:endParaRPr>
          </a:p>
          <a:p>
            <a:pPr algn="ctr"/>
            <a:r>
              <a:rPr lang="ru-RU" sz="2000" u="sng" dirty="0">
                <a:latin typeface="Montserrat" panose="00000500000000000000" pitchFamily="2" charset="-52"/>
              </a:rPr>
              <a:t>9,10,11 неделя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978F98-3FD8-A836-1EDC-DCFC3CF695B7}"/>
              </a:ext>
            </a:extLst>
          </p:cNvPr>
          <p:cNvSpPr txBox="1"/>
          <p:nvPr/>
        </p:nvSpPr>
        <p:spPr>
          <a:xfrm>
            <a:off x="-988668" y="5918212"/>
            <a:ext cx="46006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 w="0"/>
                <a:solidFill>
                  <a:schemeClr val="tx1"/>
                </a:solidFill>
                <a:latin typeface="Montserrat" panose="00000500000000000000" pitchFamily="2" charset="-52"/>
              </a:rPr>
              <a:t>Расписание</a:t>
            </a:r>
          </a:p>
        </p:txBody>
      </p:sp>
    </p:spTree>
    <p:extLst>
      <p:ext uri="{BB962C8B-B14F-4D97-AF65-F5344CB8AC3E}">
        <p14:creationId xmlns:p14="http://schemas.microsoft.com/office/powerpoint/2010/main" val="99058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69A1BA-A223-50F0-9848-2EAA910D48E8}"/>
              </a:ext>
            </a:extLst>
          </p:cNvPr>
          <p:cNvSpPr txBox="1"/>
          <p:nvPr/>
        </p:nvSpPr>
        <p:spPr>
          <a:xfrm>
            <a:off x="0" y="409676"/>
            <a:ext cx="46006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 w="0"/>
                <a:solidFill>
                  <a:schemeClr val="tx1"/>
                </a:solidFill>
                <a:latin typeface="Montserrat" panose="00000500000000000000" pitchFamily="2" charset="-52"/>
              </a:rPr>
              <a:t>Исследование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1E86EA-723D-9EBC-516D-A9ACA2A46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9504"/>
            <a:ext cx="5762028" cy="644832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E6597B-562D-DF3F-BFAF-0436CD1D5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972" y="1454351"/>
            <a:ext cx="4791647" cy="310676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Рисунок 10" descr="Значок &quot;Галочка&quot; со сплошной заливкой">
            <a:extLst>
              <a:ext uri="{FF2B5EF4-FFF2-40B4-BE49-F238E27FC236}">
                <a16:creationId xmlns:a16="http://schemas.microsoft.com/office/drawing/2014/main" id="{A09975DE-C217-586B-C332-BBE141E23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6409" y="416816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25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C1931364-87DF-8321-430D-DD3FD0A46127}"/>
              </a:ext>
            </a:extLst>
          </p:cNvPr>
          <p:cNvSpPr/>
          <p:nvPr/>
        </p:nvSpPr>
        <p:spPr>
          <a:xfrm>
            <a:off x="6868885" y="865213"/>
            <a:ext cx="4996543" cy="5173551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tx1"/>
            </a:solidFill>
            <a:prstDash val="lg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A63102D1-3040-3735-13C3-B1E460F6576A}"/>
              </a:ext>
            </a:extLst>
          </p:cNvPr>
          <p:cNvSpPr/>
          <p:nvPr/>
        </p:nvSpPr>
        <p:spPr>
          <a:xfrm>
            <a:off x="7151914" y="1676399"/>
            <a:ext cx="4397828" cy="4362365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tx1"/>
            </a:solidFill>
            <a:prstDash val="lg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431D0FE-A1A7-6227-A664-3796E2E26E0C}"/>
              </a:ext>
            </a:extLst>
          </p:cNvPr>
          <p:cNvSpPr/>
          <p:nvPr/>
        </p:nvSpPr>
        <p:spPr>
          <a:xfrm>
            <a:off x="7532914" y="2601685"/>
            <a:ext cx="3635828" cy="3437079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tx1"/>
            </a:solidFill>
            <a:prstDash val="lg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A0F4F41-7FF0-855C-01A9-F12256E07B61}"/>
              </a:ext>
            </a:extLst>
          </p:cNvPr>
          <p:cNvSpPr/>
          <p:nvPr/>
        </p:nvSpPr>
        <p:spPr>
          <a:xfrm>
            <a:off x="7995557" y="3483428"/>
            <a:ext cx="2710542" cy="255533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tx1"/>
            </a:solidFill>
            <a:prstDash val="lg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2F53A-7543-00CD-A6AB-C3BF72B13CB8}"/>
              </a:ext>
            </a:extLst>
          </p:cNvPr>
          <p:cNvSpPr txBox="1"/>
          <p:nvPr/>
        </p:nvSpPr>
        <p:spPr>
          <a:xfrm>
            <a:off x="8440031" y="4320224"/>
            <a:ext cx="1741714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SOM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100 млн. ₽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Montserrat" panose="00000500000000000000" pitchFamily="2" charset="-52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A98928-31B7-6E43-1510-090386FAE410}"/>
              </a:ext>
            </a:extLst>
          </p:cNvPr>
          <p:cNvSpPr txBox="1"/>
          <p:nvPr/>
        </p:nvSpPr>
        <p:spPr>
          <a:xfrm>
            <a:off x="8353193" y="2723894"/>
            <a:ext cx="1915391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SAM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27 млрд. ₽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Montserrat" panose="00000500000000000000" pitchFamily="2" charset="-52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06FDD2-1737-BCE8-5CC4-24D28FCCA4AA}"/>
              </a:ext>
            </a:extLst>
          </p:cNvPr>
          <p:cNvSpPr txBox="1"/>
          <p:nvPr/>
        </p:nvSpPr>
        <p:spPr>
          <a:xfrm>
            <a:off x="8162314" y="1863388"/>
            <a:ext cx="2297151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TAM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1,1 трлн. ₽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Montserrat" panose="00000500000000000000" pitchFamily="2" charset="-52"/>
              <a:ea typeface="+mn-ea"/>
              <a:cs typeface="+mn-cs"/>
              <a:sym typeface="Helvetic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472E26-E6A7-074D-7DED-5859458922AB}"/>
              </a:ext>
            </a:extLst>
          </p:cNvPr>
          <p:cNvSpPr txBox="1"/>
          <p:nvPr/>
        </p:nvSpPr>
        <p:spPr>
          <a:xfrm>
            <a:off x="8187284" y="968517"/>
            <a:ext cx="2334985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PAM</a:t>
            </a:r>
            <a:endParaRPr lang="ru-RU" sz="20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38 трлн. ₽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Montserrat" panose="00000500000000000000" pitchFamily="2" charset="-52"/>
              <a:ea typeface="+mn-ea"/>
              <a:cs typeface="+mn-cs"/>
              <a:sym typeface="Helvetic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A6F502-F443-583C-C052-9D72139C3C32}"/>
              </a:ext>
            </a:extLst>
          </p:cNvPr>
          <p:cNvSpPr txBox="1"/>
          <p:nvPr/>
        </p:nvSpPr>
        <p:spPr>
          <a:xfrm>
            <a:off x="2446297" y="931815"/>
            <a:ext cx="4397828" cy="646331"/>
          </a:xfrm>
          <a:custGeom>
            <a:avLst/>
            <a:gdLst>
              <a:gd name="connsiteX0" fmla="*/ 0 w 4397828"/>
              <a:gd name="connsiteY0" fmla="*/ 0 h 646331"/>
              <a:gd name="connsiteX1" fmla="*/ 461772 w 4397828"/>
              <a:gd name="connsiteY1" fmla="*/ 0 h 646331"/>
              <a:gd name="connsiteX2" fmla="*/ 967522 w 4397828"/>
              <a:gd name="connsiteY2" fmla="*/ 0 h 646331"/>
              <a:gd name="connsiteX3" fmla="*/ 1429294 w 4397828"/>
              <a:gd name="connsiteY3" fmla="*/ 0 h 646331"/>
              <a:gd name="connsiteX4" fmla="*/ 2023001 w 4397828"/>
              <a:gd name="connsiteY4" fmla="*/ 0 h 646331"/>
              <a:gd name="connsiteX5" fmla="*/ 2660686 w 4397828"/>
              <a:gd name="connsiteY5" fmla="*/ 0 h 646331"/>
              <a:gd name="connsiteX6" fmla="*/ 3078480 w 4397828"/>
              <a:gd name="connsiteY6" fmla="*/ 0 h 646331"/>
              <a:gd name="connsiteX7" fmla="*/ 3496273 w 4397828"/>
              <a:gd name="connsiteY7" fmla="*/ 0 h 646331"/>
              <a:gd name="connsiteX8" fmla="*/ 4397828 w 4397828"/>
              <a:gd name="connsiteY8" fmla="*/ 0 h 646331"/>
              <a:gd name="connsiteX9" fmla="*/ 4397828 w 4397828"/>
              <a:gd name="connsiteY9" fmla="*/ 310239 h 646331"/>
              <a:gd name="connsiteX10" fmla="*/ 4397828 w 4397828"/>
              <a:gd name="connsiteY10" fmla="*/ 646331 h 646331"/>
              <a:gd name="connsiteX11" fmla="*/ 3936056 w 4397828"/>
              <a:gd name="connsiteY11" fmla="*/ 646331 h 646331"/>
              <a:gd name="connsiteX12" fmla="*/ 3386328 w 4397828"/>
              <a:gd name="connsiteY12" fmla="*/ 646331 h 646331"/>
              <a:gd name="connsiteX13" fmla="*/ 2924556 w 4397828"/>
              <a:gd name="connsiteY13" fmla="*/ 646331 h 646331"/>
              <a:gd name="connsiteX14" fmla="*/ 2330849 w 4397828"/>
              <a:gd name="connsiteY14" fmla="*/ 646331 h 646331"/>
              <a:gd name="connsiteX15" fmla="*/ 1693164 w 4397828"/>
              <a:gd name="connsiteY15" fmla="*/ 646331 h 646331"/>
              <a:gd name="connsiteX16" fmla="*/ 1275370 w 4397828"/>
              <a:gd name="connsiteY16" fmla="*/ 646331 h 646331"/>
              <a:gd name="connsiteX17" fmla="*/ 769620 w 4397828"/>
              <a:gd name="connsiteY17" fmla="*/ 646331 h 646331"/>
              <a:gd name="connsiteX18" fmla="*/ 0 w 4397828"/>
              <a:gd name="connsiteY18" fmla="*/ 646331 h 646331"/>
              <a:gd name="connsiteX19" fmla="*/ 0 w 4397828"/>
              <a:gd name="connsiteY19" fmla="*/ 323166 h 646331"/>
              <a:gd name="connsiteX20" fmla="*/ 0 w 4397828"/>
              <a:gd name="connsiteY20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397828" h="646331" fill="none" extrusionOk="0">
                <a:moveTo>
                  <a:pt x="0" y="0"/>
                </a:moveTo>
                <a:cubicBezTo>
                  <a:pt x="178213" y="-23401"/>
                  <a:pt x="286945" y="44863"/>
                  <a:pt x="461772" y="0"/>
                </a:cubicBezTo>
                <a:cubicBezTo>
                  <a:pt x="636599" y="-44863"/>
                  <a:pt x="814998" y="41114"/>
                  <a:pt x="967522" y="0"/>
                </a:cubicBezTo>
                <a:cubicBezTo>
                  <a:pt x="1120046" y="-41114"/>
                  <a:pt x="1268576" y="22822"/>
                  <a:pt x="1429294" y="0"/>
                </a:cubicBezTo>
                <a:cubicBezTo>
                  <a:pt x="1590012" y="-22822"/>
                  <a:pt x="1894105" y="2217"/>
                  <a:pt x="2023001" y="0"/>
                </a:cubicBezTo>
                <a:cubicBezTo>
                  <a:pt x="2151897" y="-2217"/>
                  <a:pt x="2439149" y="35033"/>
                  <a:pt x="2660686" y="0"/>
                </a:cubicBezTo>
                <a:cubicBezTo>
                  <a:pt x="2882224" y="-35033"/>
                  <a:pt x="2902135" y="42028"/>
                  <a:pt x="3078480" y="0"/>
                </a:cubicBezTo>
                <a:cubicBezTo>
                  <a:pt x="3254825" y="-42028"/>
                  <a:pt x="3370162" y="16437"/>
                  <a:pt x="3496273" y="0"/>
                </a:cubicBezTo>
                <a:cubicBezTo>
                  <a:pt x="3622384" y="-16437"/>
                  <a:pt x="4140068" y="79272"/>
                  <a:pt x="4397828" y="0"/>
                </a:cubicBezTo>
                <a:cubicBezTo>
                  <a:pt x="4426411" y="86524"/>
                  <a:pt x="4394310" y="174750"/>
                  <a:pt x="4397828" y="310239"/>
                </a:cubicBezTo>
                <a:cubicBezTo>
                  <a:pt x="4401346" y="445728"/>
                  <a:pt x="4365859" y="528274"/>
                  <a:pt x="4397828" y="646331"/>
                </a:cubicBezTo>
                <a:cubicBezTo>
                  <a:pt x="4302922" y="679169"/>
                  <a:pt x="4034549" y="596827"/>
                  <a:pt x="3936056" y="646331"/>
                </a:cubicBezTo>
                <a:cubicBezTo>
                  <a:pt x="3837563" y="695835"/>
                  <a:pt x="3645345" y="613464"/>
                  <a:pt x="3386328" y="646331"/>
                </a:cubicBezTo>
                <a:cubicBezTo>
                  <a:pt x="3127311" y="679198"/>
                  <a:pt x="3112475" y="621774"/>
                  <a:pt x="2924556" y="646331"/>
                </a:cubicBezTo>
                <a:cubicBezTo>
                  <a:pt x="2736637" y="670888"/>
                  <a:pt x="2595635" y="581790"/>
                  <a:pt x="2330849" y="646331"/>
                </a:cubicBezTo>
                <a:cubicBezTo>
                  <a:pt x="2066063" y="710872"/>
                  <a:pt x="1953015" y="635441"/>
                  <a:pt x="1693164" y="646331"/>
                </a:cubicBezTo>
                <a:cubicBezTo>
                  <a:pt x="1433313" y="657221"/>
                  <a:pt x="1417742" y="629520"/>
                  <a:pt x="1275370" y="646331"/>
                </a:cubicBezTo>
                <a:cubicBezTo>
                  <a:pt x="1132998" y="663142"/>
                  <a:pt x="980764" y="638748"/>
                  <a:pt x="769620" y="646331"/>
                </a:cubicBezTo>
                <a:cubicBezTo>
                  <a:pt x="558476" y="653914"/>
                  <a:pt x="275671" y="604426"/>
                  <a:pt x="0" y="646331"/>
                </a:cubicBezTo>
                <a:cubicBezTo>
                  <a:pt x="-8107" y="533743"/>
                  <a:pt x="24582" y="393580"/>
                  <a:pt x="0" y="323166"/>
                </a:cubicBezTo>
                <a:cubicBezTo>
                  <a:pt x="-24582" y="252753"/>
                  <a:pt x="4028" y="104478"/>
                  <a:pt x="0" y="0"/>
                </a:cubicBezTo>
                <a:close/>
              </a:path>
              <a:path w="4397828" h="646331" stroke="0" extrusionOk="0">
                <a:moveTo>
                  <a:pt x="0" y="0"/>
                </a:moveTo>
                <a:cubicBezTo>
                  <a:pt x="83750" y="-3986"/>
                  <a:pt x="297819" y="12939"/>
                  <a:pt x="417794" y="0"/>
                </a:cubicBezTo>
                <a:cubicBezTo>
                  <a:pt x="537769" y="-12939"/>
                  <a:pt x="704004" y="27262"/>
                  <a:pt x="923544" y="0"/>
                </a:cubicBezTo>
                <a:cubicBezTo>
                  <a:pt x="1143084" y="-27262"/>
                  <a:pt x="1274071" y="26241"/>
                  <a:pt x="1385316" y="0"/>
                </a:cubicBezTo>
                <a:cubicBezTo>
                  <a:pt x="1496561" y="-26241"/>
                  <a:pt x="1745116" y="48781"/>
                  <a:pt x="1847088" y="0"/>
                </a:cubicBezTo>
                <a:cubicBezTo>
                  <a:pt x="1949060" y="-48781"/>
                  <a:pt x="2201345" y="52862"/>
                  <a:pt x="2352838" y="0"/>
                </a:cubicBezTo>
                <a:cubicBezTo>
                  <a:pt x="2504331" y="-52862"/>
                  <a:pt x="2797641" y="9426"/>
                  <a:pt x="2990523" y="0"/>
                </a:cubicBezTo>
                <a:cubicBezTo>
                  <a:pt x="3183405" y="-9426"/>
                  <a:pt x="3300713" y="48452"/>
                  <a:pt x="3540252" y="0"/>
                </a:cubicBezTo>
                <a:cubicBezTo>
                  <a:pt x="3779791" y="-48452"/>
                  <a:pt x="4090124" y="44561"/>
                  <a:pt x="4397828" y="0"/>
                </a:cubicBezTo>
                <a:cubicBezTo>
                  <a:pt x="4398237" y="104819"/>
                  <a:pt x="4373222" y="177667"/>
                  <a:pt x="4397828" y="323166"/>
                </a:cubicBezTo>
                <a:cubicBezTo>
                  <a:pt x="4422434" y="468665"/>
                  <a:pt x="4362743" y="512054"/>
                  <a:pt x="4397828" y="646331"/>
                </a:cubicBezTo>
                <a:cubicBezTo>
                  <a:pt x="4088690" y="686274"/>
                  <a:pt x="4056326" y="588030"/>
                  <a:pt x="3760143" y="646331"/>
                </a:cubicBezTo>
                <a:cubicBezTo>
                  <a:pt x="3463961" y="704632"/>
                  <a:pt x="3341988" y="616177"/>
                  <a:pt x="3166436" y="646331"/>
                </a:cubicBezTo>
                <a:cubicBezTo>
                  <a:pt x="2990884" y="676485"/>
                  <a:pt x="2821903" y="623222"/>
                  <a:pt x="2528751" y="646331"/>
                </a:cubicBezTo>
                <a:cubicBezTo>
                  <a:pt x="2235599" y="669440"/>
                  <a:pt x="2143895" y="616346"/>
                  <a:pt x="1891066" y="646331"/>
                </a:cubicBezTo>
                <a:cubicBezTo>
                  <a:pt x="1638237" y="676316"/>
                  <a:pt x="1552555" y="616527"/>
                  <a:pt x="1341338" y="646331"/>
                </a:cubicBezTo>
                <a:cubicBezTo>
                  <a:pt x="1130121" y="676135"/>
                  <a:pt x="1067093" y="618545"/>
                  <a:pt x="879566" y="646331"/>
                </a:cubicBezTo>
                <a:cubicBezTo>
                  <a:pt x="692039" y="674117"/>
                  <a:pt x="236184" y="571225"/>
                  <a:pt x="0" y="646331"/>
                </a:cubicBezTo>
                <a:cubicBezTo>
                  <a:pt x="-35090" y="504658"/>
                  <a:pt x="37440" y="447458"/>
                  <a:pt x="0" y="310239"/>
                </a:cubicBezTo>
                <a:cubicBezTo>
                  <a:pt x="-37440" y="173020"/>
                  <a:pt x="8028" y="12650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3868334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Montserrat" panose="00000500000000000000" pitchFamily="2" charset="-52"/>
              </a:rPr>
              <a:t>Мировой рынок корпоративного развития и обучения = 417 млрд. </a:t>
            </a:r>
            <a:r>
              <a:rPr lang="en-US" sz="1800" dirty="0">
                <a:solidFill>
                  <a:schemeClr val="tx1"/>
                </a:solidFill>
                <a:latin typeface="Montserrat" panose="00000500000000000000" pitchFamily="2" charset="-52"/>
              </a:rPr>
              <a:t>$</a:t>
            </a:r>
            <a:endParaRPr lang="ru-RU" sz="1800" dirty="0">
              <a:solidFill>
                <a:srgbClr val="00B050"/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D117DF-FD54-09D5-EDFB-0EDB4C2D400B}"/>
              </a:ext>
            </a:extLst>
          </p:cNvPr>
          <p:cNvSpPr txBox="1"/>
          <p:nvPr/>
        </p:nvSpPr>
        <p:spPr>
          <a:xfrm>
            <a:off x="1226887" y="2217329"/>
            <a:ext cx="4833256" cy="646331"/>
          </a:xfrm>
          <a:custGeom>
            <a:avLst/>
            <a:gdLst>
              <a:gd name="connsiteX0" fmla="*/ 0 w 4833256"/>
              <a:gd name="connsiteY0" fmla="*/ 0 h 646331"/>
              <a:gd name="connsiteX1" fmla="*/ 633694 w 4833256"/>
              <a:gd name="connsiteY1" fmla="*/ 0 h 646331"/>
              <a:gd name="connsiteX2" fmla="*/ 1219055 w 4833256"/>
              <a:gd name="connsiteY2" fmla="*/ 0 h 646331"/>
              <a:gd name="connsiteX3" fmla="*/ 1852748 w 4833256"/>
              <a:gd name="connsiteY3" fmla="*/ 0 h 646331"/>
              <a:gd name="connsiteX4" fmla="*/ 2244779 w 4833256"/>
              <a:gd name="connsiteY4" fmla="*/ 0 h 646331"/>
              <a:gd name="connsiteX5" fmla="*/ 2636810 w 4833256"/>
              <a:gd name="connsiteY5" fmla="*/ 0 h 646331"/>
              <a:gd name="connsiteX6" fmla="*/ 3125506 w 4833256"/>
              <a:gd name="connsiteY6" fmla="*/ 0 h 646331"/>
              <a:gd name="connsiteX7" fmla="*/ 3565869 w 4833256"/>
              <a:gd name="connsiteY7" fmla="*/ 0 h 646331"/>
              <a:gd name="connsiteX8" fmla="*/ 4006232 w 4833256"/>
              <a:gd name="connsiteY8" fmla="*/ 0 h 646331"/>
              <a:gd name="connsiteX9" fmla="*/ 4833256 w 4833256"/>
              <a:gd name="connsiteY9" fmla="*/ 0 h 646331"/>
              <a:gd name="connsiteX10" fmla="*/ 4833256 w 4833256"/>
              <a:gd name="connsiteY10" fmla="*/ 336092 h 646331"/>
              <a:gd name="connsiteX11" fmla="*/ 4833256 w 4833256"/>
              <a:gd name="connsiteY11" fmla="*/ 646331 h 646331"/>
              <a:gd name="connsiteX12" fmla="*/ 4247895 w 4833256"/>
              <a:gd name="connsiteY12" fmla="*/ 646331 h 646331"/>
              <a:gd name="connsiteX13" fmla="*/ 3614201 w 4833256"/>
              <a:gd name="connsiteY13" fmla="*/ 646331 h 646331"/>
              <a:gd name="connsiteX14" fmla="*/ 3222171 w 4833256"/>
              <a:gd name="connsiteY14" fmla="*/ 646331 h 646331"/>
              <a:gd name="connsiteX15" fmla="*/ 2733475 w 4833256"/>
              <a:gd name="connsiteY15" fmla="*/ 646331 h 646331"/>
              <a:gd name="connsiteX16" fmla="*/ 2341444 w 4833256"/>
              <a:gd name="connsiteY16" fmla="*/ 646331 h 646331"/>
              <a:gd name="connsiteX17" fmla="*/ 1804416 w 4833256"/>
              <a:gd name="connsiteY17" fmla="*/ 646331 h 646331"/>
              <a:gd name="connsiteX18" fmla="*/ 1412385 w 4833256"/>
              <a:gd name="connsiteY18" fmla="*/ 646331 h 646331"/>
              <a:gd name="connsiteX19" fmla="*/ 923689 w 4833256"/>
              <a:gd name="connsiteY19" fmla="*/ 646331 h 646331"/>
              <a:gd name="connsiteX20" fmla="*/ 483326 w 4833256"/>
              <a:gd name="connsiteY20" fmla="*/ 646331 h 646331"/>
              <a:gd name="connsiteX21" fmla="*/ 0 w 4833256"/>
              <a:gd name="connsiteY21" fmla="*/ 646331 h 646331"/>
              <a:gd name="connsiteX22" fmla="*/ 0 w 4833256"/>
              <a:gd name="connsiteY22" fmla="*/ 323166 h 646331"/>
              <a:gd name="connsiteX23" fmla="*/ 0 w 4833256"/>
              <a:gd name="connsiteY23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833256" h="646331" fill="none" extrusionOk="0">
                <a:moveTo>
                  <a:pt x="0" y="0"/>
                </a:moveTo>
                <a:cubicBezTo>
                  <a:pt x="245577" y="-1403"/>
                  <a:pt x="446843" y="72702"/>
                  <a:pt x="633694" y="0"/>
                </a:cubicBezTo>
                <a:cubicBezTo>
                  <a:pt x="820545" y="-72702"/>
                  <a:pt x="1027837" y="5171"/>
                  <a:pt x="1219055" y="0"/>
                </a:cubicBezTo>
                <a:cubicBezTo>
                  <a:pt x="1410273" y="-5171"/>
                  <a:pt x="1601531" y="75184"/>
                  <a:pt x="1852748" y="0"/>
                </a:cubicBezTo>
                <a:cubicBezTo>
                  <a:pt x="2103965" y="-75184"/>
                  <a:pt x="2099927" y="10430"/>
                  <a:pt x="2244779" y="0"/>
                </a:cubicBezTo>
                <a:cubicBezTo>
                  <a:pt x="2389631" y="-10430"/>
                  <a:pt x="2529961" y="35785"/>
                  <a:pt x="2636810" y="0"/>
                </a:cubicBezTo>
                <a:cubicBezTo>
                  <a:pt x="2743659" y="-35785"/>
                  <a:pt x="3019607" y="12968"/>
                  <a:pt x="3125506" y="0"/>
                </a:cubicBezTo>
                <a:cubicBezTo>
                  <a:pt x="3231405" y="-12968"/>
                  <a:pt x="3365045" y="41020"/>
                  <a:pt x="3565869" y="0"/>
                </a:cubicBezTo>
                <a:cubicBezTo>
                  <a:pt x="3766693" y="-41020"/>
                  <a:pt x="3811337" y="23460"/>
                  <a:pt x="4006232" y="0"/>
                </a:cubicBezTo>
                <a:cubicBezTo>
                  <a:pt x="4201127" y="-23460"/>
                  <a:pt x="4517144" y="761"/>
                  <a:pt x="4833256" y="0"/>
                </a:cubicBezTo>
                <a:cubicBezTo>
                  <a:pt x="4861592" y="151007"/>
                  <a:pt x="4810130" y="243552"/>
                  <a:pt x="4833256" y="336092"/>
                </a:cubicBezTo>
                <a:cubicBezTo>
                  <a:pt x="4856382" y="428632"/>
                  <a:pt x="4809174" y="542992"/>
                  <a:pt x="4833256" y="646331"/>
                </a:cubicBezTo>
                <a:cubicBezTo>
                  <a:pt x="4653846" y="681503"/>
                  <a:pt x="4386500" y="580520"/>
                  <a:pt x="4247895" y="646331"/>
                </a:cubicBezTo>
                <a:cubicBezTo>
                  <a:pt x="4109290" y="712142"/>
                  <a:pt x="3863014" y="605872"/>
                  <a:pt x="3614201" y="646331"/>
                </a:cubicBezTo>
                <a:cubicBezTo>
                  <a:pt x="3365388" y="686790"/>
                  <a:pt x="3387814" y="636090"/>
                  <a:pt x="3222171" y="646331"/>
                </a:cubicBezTo>
                <a:cubicBezTo>
                  <a:pt x="3056528" y="656572"/>
                  <a:pt x="2895396" y="646104"/>
                  <a:pt x="2733475" y="646331"/>
                </a:cubicBezTo>
                <a:cubicBezTo>
                  <a:pt x="2571554" y="646558"/>
                  <a:pt x="2442863" y="609507"/>
                  <a:pt x="2341444" y="646331"/>
                </a:cubicBezTo>
                <a:cubicBezTo>
                  <a:pt x="2240025" y="683155"/>
                  <a:pt x="1961168" y="594678"/>
                  <a:pt x="1804416" y="646331"/>
                </a:cubicBezTo>
                <a:cubicBezTo>
                  <a:pt x="1647664" y="697984"/>
                  <a:pt x="1593887" y="640327"/>
                  <a:pt x="1412385" y="646331"/>
                </a:cubicBezTo>
                <a:cubicBezTo>
                  <a:pt x="1230883" y="652335"/>
                  <a:pt x="1047607" y="612024"/>
                  <a:pt x="923689" y="646331"/>
                </a:cubicBezTo>
                <a:cubicBezTo>
                  <a:pt x="799771" y="680638"/>
                  <a:pt x="653042" y="632563"/>
                  <a:pt x="483326" y="646331"/>
                </a:cubicBezTo>
                <a:cubicBezTo>
                  <a:pt x="313610" y="660099"/>
                  <a:pt x="108361" y="645412"/>
                  <a:pt x="0" y="646331"/>
                </a:cubicBezTo>
                <a:cubicBezTo>
                  <a:pt x="-1710" y="569918"/>
                  <a:pt x="8749" y="443129"/>
                  <a:pt x="0" y="323166"/>
                </a:cubicBezTo>
                <a:cubicBezTo>
                  <a:pt x="-8749" y="203203"/>
                  <a:pt x="20466" y="124266"/>
                  <a:pt x="0" y="0"/>
                </a:cubicBezTo>
                <a:close/>
              </a:path>
              <a:path w="4833256" h="646331" stroke="0" extrusionOk="0">
                <a:moveTo>
                  <a:pt x="0" y="0"/>
                </a:moveTo>
                <a:cubicBezTo>
                  <a:pt x="138774" y="-9176"/>
                  <a:pt x="250150" y="11835"/>
                  <a:pt x="392031" y="0"/>
                </a:cubicBezTo>
                <a:cubicBezTo>
                  <a:pt x="533912" y="-11835"/>
                  <a:pt x="778639" y="51987"/>
                  <a:pt x="880727" y="0"/>
                </a:cubicBezTo>
                <a:cubicBezTo>
                  <a:pt x="982815" y="-51987"/>
                  <a:pt x="1108738" y="40538"/>
                  <a:pt x="1321090" y="0"/>
                </a:cubicBezTo>
                <a:cubicBezTo>
                  <a:pt x="1533442" y="-40538"/>
                  <a:pt x="1627531" y="3398"/>
                  <a:pt x="1761453" y="0"/>
                </a:cubicBezTo>
                <a:cubicBezTo>
                  <a:pt x="1895375" y="-3398"/>
                  <a:pt x="2056118" y="20131"/>
                  <a:pt x="2250149" y="0"/>
                </a:cubicBezTo>
                <a:cubicBezTo>
                  <a:pt x="2444180" y="-20131"/>
                  <a:pt x="2677612" y="26208"/>
                  <a:pt x="2883843" y="0"/>
                </a:cubicBezTo>
                <a:cubicBezTo>
                  <a:pt x="3090074" y="-26208"/>
                  <a:pt x="3282114" y="42002"/>
                  <a:pt x="3420871" y="0"/>
                </a:cubicBezTo>
                <a:cubicBezTo>
                  <a:pt x="3559628" y="-42002"/>
                  <a:pt x="3741423" y="124"/>
                  <a:pt x="3861235" y="0"/>
                </a:cubicBezTo>
                <a:cubicBezTo>
                  <a:pt x="3981047" y="-124"/>
                  <a:pt x="4524614" y="36306"/>
                  <a:pt x="4833256" y="0"/>
                </a:cubicBezTo>
                <a:cubicBezTo>
                  <a:pt x="4861248" y="112475"/>
                  <a:pt x="4821465" y="165252"/>
                  <a:pt x="4833256" y="329629"/>
                </a:cubicBezTo>
                <a:cubicBezTo>
                  <a:pt x="4845047" y="494006"/>
                  <a:pt x="4817519" y="494217"/>
                  <a:pt x="4833256" y="646331"/>
                </a:cubicBezTo>
                <a:cubicBezTo>
                  <a:pt x="4619684" y="686322"/>
                  <a:pt x="4395283" y="603767"/>
                  <a:pt x="4199562" y="646331"/>
                </a:cubicBezTo>
                <a:cubicBezTo>
                  <a:pt x="4003841" y="688895"/>
                  <a:pt x="3825793" y="580036"/>
                  <a:pt x="3565869" y="646331"/>
                </a:cubicBezTo>
                <a:cubicBezTo>
                  <a:pt x="3305945" y="712626"/>
                  <a:pt x="3190398" y="645256"/>
                  <a:pt x="2932175" y="646331"/>
                </a:cubicBezTo>
                <a:cubicBezTo>
                  <a:pt x="2673952" y="647406"/>
                  <a:pt x="2660815" y="607111"/>
                  <a:pt x="2395147" y="646331"/>
                </a:cubicBezTo>
                <a:cubicBezTo>
                  <a:pt x="2129479" y="685551"/>
                  <a:pt x="2156656" y="627867"/>
                  <a:pt x="1954784" y="646331"/>
                </a:cubicBezTo>
                <a:cubicBezTo>
                  <a:pt x="1752912" y="664795"/>
                  <a:pt x="1692940" y="633545"/>
                  <a:pt x="1514420" y="646331"/>
                </a:cubicBezTo>
                <a:cubicBezTo>
                  <a:pt x="1335900" y="659117"/>
                  <a:pt x="1061227" y="589123"/>
                  <a:pt x="880727" y="646331"/>
                </a:cubicBezTo>
                <a:cubicBezTo>
                  <a:pt x="700227" y="703539"/>
                  <a:pt x="193496" y="639232"/>
                  <a:pt x="0" y="646331"/>
                </a:cubicBezTo>
                <a:cubicBezTo>
                  <a:pt x="-12059" y="573923"/>
                  <a:pt x="13726" y="437100"/>
                  <a:pt x="0" y="342555"/>
                </a:cubicBezTo>
                <a:cubicBezTo>
                  <a:pt x="-13726" y="248010"/>
                  <a:pt x="36555" y="161620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3868334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Montserrat" panose="00000500000000000000" pitchFamily="2" charset="-52"/>
              </a:rPr>
              <a:t>Европейский рынок корпоративного развития и обучения = </a:t>
            </a:r>
            <a:r>
              <a:rPr lang="en-US" sz="1800" dirty="0">
                <a:solidFill>
                  <a:schemeClr val="tx1"/>
                </a:solidFill>
                <a:latin typeface="Montserrat" panose="00000500000000000000" pitchFamily="2" charset="-52"/>
              </a:rPr>
              <a:t>12 </a:t>
            </a:r>
            <a:r>
              <a:rPr lang="ru-RU" sz="1800" dirty="0">
                <a:solidFill>
                  <a:schemeClr val="tx1"/>
                </a:solidFill>
                <a:latin typeface="Montserrat" panose="00000500000000000000" pitchFamily="2" charset="-52"/>
              </a:rPr>
              <a:t>млрд. </a:t>
            </a:r>
            <a:r>
              <a:rPr lang="en-US" sz="1800" dirty="0">
                <a:solidFill>
                  <a:schemeClr val="tx1"/>
                </a:solidFill>
                <a:latin typeface="Montserrat" panose="00000500000000000000" pitchFamily="2" charset="-52"/>
              </a:rPr>
              <a:t>$</a:t>
            </a:r>
            <a:endParaRPr lang="ru-RU" sz="1800" dirty="0">
              <a:solidFill>
                <a:srgbClr val="00B050"/>
              </a:solidFill>
              <a:latin typeface="Montserrat" panose="00000500000000000000" pitchFamily="2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816BC8-1B91-47E3-E955-8910FB7CAE28}"/>
              </a:ext>
            </a:extLst>
          </p:cNvPr>
          <p:cNvSpPr txBox="1"/>
          <p:nvPr/>
        </p:nvSpPr>
        <p:spPr>
          <a:xfrm>
            <a:off x="1099458" y="3675219"/>
            <a:ext cx="5116285" cy="646331"/>
          </a:xfrm>
          <a:custGeom>
            <a:avLst/>
            <a:gdLst>
              <a:gd name="connsiteX0" fmla="*/ 0 w 5116285"/>
              <a:gd name="connsiteY0" fmla="*/ 0 h 646331"/>
              <a:gd name="connsiteX1" fmla="*/ 670802 w 5116285"/>
              <a:gd name="connsiteY1" fmla="*/ 0 h 646331"/>
              <a:gd name="connsiteX2" fmla="*/ 1290441 w 5116285"/>
              <a:gd name="connsiteY2" fmla="*/ 0 h 646331"/>
              <a:gd name="connsiteX3" fmla="*/ 1961243 w 5116285"/>
              <a:gd name="connsiteY3" fmla="*/ 0 h 646331"/>
              <a:gd name="connsiteX4" fmla="*/ 2376230 w 5116285"/>
              <a:gd name="connsiteY4" fmla="*/ 0 h 646331"/>
              <a:gd name="connsiteX5" fmla="*/ 2791218 w 5116285"/>
              <a:gd name="connsiteY5" fmla="*/ 0 h 646331"/>
              <a:gd name="connsiteX6" fmla="*/ 3308531 w 5116285"/>
              <a:gd name="connsiteY6" fmla="*/ 0 h 646331"/>
              <a:gd name="connsiteX7" fmla="*/ 3774681 w 5116285"/>
              <a:gd name="connsiteY7" fmla="*/ 0 h 646331"/>
              <a:gd name="connsiteX8" fmla="*/ 4240832 w 5116285"/>
              <a:gd name="connsiteY8" fmla="*/ 0 h 646331"/>
              <a:gd name="connsiteX9" fmla="*/ 5116285 w 5116285"/>
              <a:gd name="connsiteY9" fmla="*/ 0 h 646331"/>
              <a:gd name="connsiteX10" fmla="*/ 5116285 w 5116285"/>
              <a:gd name="connsiteY10" fmla="*/ 336092 h 646331"/>
              <a:gd name="connsiteX11" fmla="*/ 5116285 w 5116285"/>
              <a:gd name="connsiteY11" fmla="*/ 646331 h 646331"/>
              <a:gd name="connsiteX12" fmla="*/ 4496646 w 5116285"/>
              <a:gd name="connsiteY12" fmla="*/ 646331 h 646331"/>
              <a:gd name="connsiteX13" fmla="*/ 3825844 w 5116285"/>
              <a:gd name="connsiteY13" fmla="*/ 646331 h 646331"/>
              <a:gd name="connsiteX14" fmla="*/ 3410857 w 5116285"/>
              <a:gd name="connsiteY14" fmla="*/ 646331 h 646331"/>
              <a:gd name="connsiteX15" fmla="*/ 2893543 w 5116285"/>
              <a:gd name="connsiteY15" fmla="*/ 646331 h 646331"/>
              <a:gd name="connsiteX16" fmla="*/ 2478556 w 5116285"/>
              <a:gd name="connsiteY16" fmla="*/ 646331 h 646331"/>
              <a:gd name="connsiteX17" fmla="*/ 1910080 w 5116285"/>
              <a:gd name="connsiteY17" fmla="*/ 646331 h 646331"/>
              <a:gd name="connsiteX18" fmla="*/ 1495092 w 5116285"/>
              <a:gd name="connsiteY18" fmla="*/ 646331 h 646331"/>
              <a:gd name="connsiteX19" fmla="*/ 977779 w 5116285"/>
              <a:gd name="connsiteY19" fmla="*/ 646331 h 646331"/>
              <a:gd name="connsiteX20" fmla="*/ 511629 w 5116285"/>
              <a:gd name="connsiteY20" fmla="*/ 646331 h 646331"/>
              <a:gd name="connsiteX21" fmla="*/ 0 w 5116285"/>
              <a:gd name="connsiteY21" fmla="*/ 646331 h 646331"/>
              <a:gd name="connsiteX22" fmla="*/ 0 w 5116285"/>
              <a:gd name="connsiteY22" fmla="*/ 323166 h 646331"/>
              <a:gd name="connsiteX23" fmla="*/ 0 w 5116285"/>
              <a:gd name="connsiteY23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116285" h="646331" fill="none" extrusionOk="0">
                <a:moveTo>
                  <a:pt x="0" y="0"/>
                </a:moveTo>
                <a:cubicBezTo>
                  <a:pt x="148299" y="-53457"/>
                  <a:pt x="497076" y="28784"/>
                  <a:pt x="670802" y="0"/>
                </a:cubicBezTo>
                <a:cubicBezTo>
                  <a:pt x="844528" y="-28784"/>
                  <a:pt x="980973" y="65276"/>
                  <a:pt x="1290441" y="0"/>
                </a:cubicBezTo>
                <a:cubicBezTo>
                  <a:pt x="1599909" y="-65276"/>
                  <a:pt x="1780358" y="67801"/>
                  <a:pt x="1961243" y="0"/>
                </a:cubicBezTo>
                <a:cubicBezTo>
                  <a:pt x="2142128" y="-67801"/>
                  <a:pt x="2233210" y="26571"/>
                  <a:pt x="2376230" y="0"/>
                </a:cubicBezTo>
                <a:cubicBezTo>
                  <a:pt x="2519250" y="-26571"/>
                  <a:pt x="2663747" y="1845"/>
                  <a:pt x="2791218" y="0"/>
                </a:cubicBezTo>
                <a:cubicBezTo>
                  <a:pt x="2918689" y="-1845"/>
                  <a:pt x="3078248" y="3249"/>
                  <a:pt x="3308531" y="0"/>
                </a:cubicBezTo>
                <a:cubicBezTo>
                  <a:pt x="3538814" y="-3249"/>
                  <a:pt x="3622691" y="9394"/>
                  <a:pt x="3774681" y="0"/>
                </a:cubicBezTo>
                <a:cubicBezTo>
                  <a:pt x="3926671" y="-9394"/>
                  <a:pt x="4131328" y="5522"/>
                  <a:pt x="4240832" y="0"/>
                </a:cubicBezTo>
                <a:cubicBezTo>
                  <a:pt x="4350336" y="-5522"/>
                  <a:pt x="4741200" y="54993"/>
                  <a:pt x="5116285" y="0"/>
                </a:cubicBezTo>
                <a:cubicBezTo>
                  <a:pt x="5144621" y="151007"/>
                  <a:pt x="5093159" y="243552"/>
                  <a:pt x="5116285" y="336092"/>
                </a:cubicBezTo>
                <a:cubicBezTo>
                  <a:pt x="5139411" y="428632"/>
                  <a:pt x="5092203" y="542992"/>
                  <a:pt x="5116285" y="646331"/>
                </a:cubicBezTo>
                <a:cubicBezTo>
                  <a:pt x="4938104" y="713930"/>
                  <a:pt x="4689802" y="594989"/>
                  <a:pt x="4496646" y="646331"/>
                </a:cubicBezTo>
                <a:cubicBezTo>
                  <a:pt x="4303490" y="697673"/>
                  <a:pt x="4009598" y="637525"/>
                  <a:pt x="3825844" y="646331"/>
                </a:cubicBezTo>
                <a:cubicBezTo>
                  <a:pt x="3642090" y="655137"/>
                  <a:pt x="3586926" y="615980"/>
                  <a:pt x="3410857" y="646331"/>
                </a:cubicBezTo>
                <a:cubicBezTo>
                  <a:pt x="3234788" y="676682"/>
                  <a:pt x="3039791" y="637770"/>
                  <a:pt x="2893543" y="646331"/>
                </a:cubicBezTo>
                <a:cubicBezTo>
                  <a:pt x="2747295" y="654892"/>
                  <a:pt x="2637265" y="641086"/>
                  <a:pt x="2478556" y="646331"/>
                </a:cubicBezTo>
                <a:cubicBezTo>
                  <a:pt x="2319847" y="651576"/>
                  <a:pt x="2172602" y="619208"/>
                  <a:pt x="1910080" y="646331"/>
                </a:cubicBezTo>
                <a:cubicBezTo>
                  <a:pt x="1647558" y="673454"/>
                  <a:pt x="1630083" y="607074"/>
                  <a:pt x="1495092" y="646331"/>
                </a:cubicBezTo>
                <a:cubicBezTo>
                  <a:pt x="1360101" y="685588"/>
                  <a:pt x="1155886" y="631498"/>
                  <a:pt x="977779" y="646331"/>
                </a:cubicBezTo>
                <a:cubicBezTo>
                  <a:pt x="799672" y="661164"/>
                  <a:pt x="655326" y="610580"/>
                  <a:pt x="511629" y="646331"/>
                </a:cubicBezTo>
                <a:cubicBezTo>
                  <a:pt x="367932" y="682082"/>
                  <a:pt x="216557" y="645500"/>
                  <a:pt x="0" y="646331"/>
                </a:cubicBezTo>
                <a:cubicBezTo>
                  <a:pt x="-1710" y="569918"/>
                  <a:pt x="8749" y="443129"/>
                  <a:pt x="0" y="323166"/>
                </a:cubicBezTo>
                <a:cubicBezTo>
                  <a:pt x="-8749" y="203203"/>
                  <a:pt x="20466" y="124266"/>
                  <a:pt x="0" y="0"/>
                </a:cubicBezTo>
                <a:close/>
              </a:path>
              <a:path w="5116285" h="646331" stroke="0" extrusionOk="0">
                <a:moveTo>
                  <a:pt x="0" y="0"/>
                </a:moveTo>
                <a:cubicBezTo>
                  <a:pt x="130429" y="-1483"/>
                  <a:pt x="231813" y="47903"/>
                  <a:pt x="414988" y="0"/>
                </a:cubicBezTo>
                <a:cubicBezTo>
                  <a:pt x="598163" y="-47903"/>
                  <a:pt x="712689" y="34398"/>
                  <a:pt x="932301" y="0"/>
                </a:cubicBezTo>
                <a:cubicBezTo>
                  <a:pt x="1151913" y="-34398"/>
                  <a:pt x="1300075" y="39917"/>
                  <a:pt x="1398451" y="0"/>
                </a:cubicBezTo>
                <a:cubicBezTo>
                  <a:pt x="1496827" y="-39917"/>
                  <a:pt x="1653137" y="24275"/>
                  <a:pt x="1864602" y="0"/>
                </a:cubicBezTo>
                <a:cubicBezTo>
                  <a:pt x="2076067" y="-24275"/>
                  <a:pt x="2220327" y="48878"/>
                  <a:pt x="2381915" y="0"/>
                </a:cubicBezTo>
                <a:cubicBezTo>
                  <a:pt x="2543503" y="-48878"/>
                  <a:pt x="2892339" y="17749"/>
                  <a:pt x="3052717" y="0"/>
                </a:cubicBezTo>
                <a:cubicBezTo>
                  <a:pt x="3213095" y="-17749"/>
                  <a:pt x="3434596" y="25198"/>
                  <a:pt x="3621193" y="0"/>
                </a:cubicBezTo>
                <a:cubicBezTo>
                  <a:pt x="3807790" y="-25198"/>
                  <a:pt x="3883100" y="54101"/>
                  <a:pt x="4087343" y="0"/>
                </a:cubicBezTo>
                <a:cubicBezTo>
                  <a:pt x="4291586" y="-54101"/>
                  <a:pt x="4813727" y="25730"/>
                  <a:pt x="5116285" y="0"/>
                </a:cubicBezTo>
                <a:cubicBezTo>
                  <a:pt x="5144277" y="112475"/>
                  <a:pt x="5104494" y="165252"/>
                  <a:pt x="5116285" y="329629"/>
                </a:cubicBezTo>
                <a:cubicBezTo>
                  <a:pt x="5128076" y="494006"/>
                  <a:pt x="5100548" y="494217"/>
                  <a:pt x="5116285" y="646331"/>
                </a:cubicBezTo>
                <a:cubicBezTo>
                  <a:pt x="4975391" y="695136"/>
                  <a:pt x="4606701" y="626836"/>
                  <a:pt x="4445483" y="646331"/>
                </a:cubicBezTo>
                <a:cubicBezTo>
                  <a:pt x="4284265" y="665826"/>
                  <a:pt x="4069737" y="623308"/>
                  <a:pt x="3774681" y="646331"/>
                </a:cubicBezTo>
                <a:cubicBezTo>
                  <a:pt x="3479625" y="669354"/>
                  <a:pt x="3259625" y="627328"/>
                  <a:pt x="3103880" y="646331"/>
                </a:cubicBezTo>
                <a:cubicBezTo>
                  <a:pt x="2948135" y="665334"/>
                  <a:pt x="2751898" y="601253"/>
                  <a:pt x="2535403" y="646331"/>
                </a:cubicBezTo>
                <a:cubicBezTo>
                  <a:pt x="2318908" y="691409"/>
                  <a:pt x="2255388" y="633743"/>
                  <a:pt x="2069253" y="646331"/>
                </a:cubicBezTo>
                <a:cubicBezTo>
                  <a:pt x="1883118" y="658919"/>
                  <a:pt x="1833948" y="632312"/>
                  <a:pt x="1603103" y="646331"/>
                </a:cubicBezTo>
                <a:cubicBezTo>
                  <a:pt x="1372258" y="660350"/>
                  <a:pt x="1127876" y="594777"/>
                  <a:pt x="932301" y="646331"/>
                </a:cubicBezTo>
                <a:cubicBezTo>
                  <a:pt x="736726" y="697885"/>
                  <a:pt x="364293" y="564800"/>
                  <a:pt x="0" y="646331"/>
                </a:cubicBezTo>
                <a:cubicBezTo>
                  <a:pt x="-12059" y="573923"/>
                  <a:pt x="13726" y="437100"/>
                  <a:pt x="0" y="342555"/>
                </a:cubicBezTo>
                <a:cubicBezTo>
                  <a:pt x="-13726" y="248010"/>
                  <a:pt x="36555" y="161620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3868334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Montserrat" panose="00000500000000000000" pitchFamily="2" charset="-52"/>
              </a:rPr>
              <a:t>50/50 </a:t>
            </a:r>
            <a:r>
              <a:rPr lang="en-US" sz="1800" dirty="0">
                <a:solidFill>
                  <a:schemeClr val="tx1"/>
                </a:solidFill>
                <a:latin typeface="Montserrat" panose="00000500000000000000" pitchFamily="2" charset="-52"/>
              </a:rPr>
              <a:t>Hard/Soft</a:t>
            </a:r>
            <a:r>
              <a:rPr lang="ru-RU" sz="1800" dirty="0">
                <a:solidFill>
                  <a:schemeClr val="tx1"/>
                </a:solidFill>
                <a:latin typeface="Montserrat" panose="00000500000000000000" pitchFamily="2" charset="-52"/>
              </a:rPr>
              <a:t> = 6</a:t>
            </a:r>
            <a:r>
              <a:rPr lang="en-US" sz="1800" dirty="0">
                <a:solidFill>
                  <a:schemeClr val="tx1"/>
                </a:solidFill>
                <a:latin typeface="Montserrat" panose="00000500000000000000" pitchFamily="2" charset="-52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Montserrat" panose="00000500000000000000" pitchFamily="2" charset="-52"/>
              </a:rPr>
              <a:t>млрд. </a:t>
            </a:r>
            <a:r>
              <a:rPr lang="en-US" sz="1800" dirty="0">
                <a:solidFill>
                  <a:schemeClr val="tx1"/>
                </a:solidFill>
                <a:latin typeface="Montserrat" panose="00000500000000000000" pitchFamily="2" charset="-52"/>
              </a:rPr>
              <a:t>$</a:t>
            </a:r>
            <a:endParaRPr lang="ru-RU" sz="1800" dirty="0">
              <a:solidFill>
                <a:schemeClr val="tx1"/>
              </a:solidFill>
              <a:latin typeface="Montserrat" panose="00000500000000000000" pitchFamily="2" charset="-52"/>
            </a:endParaRPr>
          </a:p>
          <a:p>
            <a:r>
              <a:rPr lang="ru-RU" sz="1800" dirty="0">
                <a:solidFill>
                  <a:schemeClr val="tx1"/>
                </a:solidFill>
                <a:latin typeface="Montserrat" panose="00000500000000000000" pitchFamily="2" charset="-52"/>
              </a:rPr>
              <a:t>5% - выездные мероприятия = 300 млн. </a:t>
            </a:r>
            <a:r>
              <a:rPr lang="en-US" sz="1800" dirty="0">
                <a:solidFill>
                  <a:schemeClr val="tx1"/>
                </a:solidFill>
                <a:latin typeface="Montserrat" panose="00000500000000000000" pitchFamily="2" charset="-52"/>
              </a:rPr>
              <a:t>$</a:t>
            </a:r>
            <a:endParaRPr lang="ru-RU" sz="1800" dirty="0">
              <a:solidFill>
                <a:srgbClr val="00B050"/>
              </a:solidFill>
              <a:latin typeface="Montserrat" panose="00000500000000000000" pitchFamily="2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7D12B8-13B6-A19B-56AF-80268D5C50D4}"/>
              </a:ext>
            </a:extLst>
          </p:cNvPr>
          <p:cNvSpPr txBox="1"/>
          <p:nvPr/>
        </p:nvSpPr>
        <p:spPr>
          <a:xfrm>
            <a:off x="1752601" y="5059359"/>
            <a:ext cx="5548992" cy="646331"/>
          </a:xfrm>
          <a:custGeom>
            <a:avLst/>
            <a:gdLst>
              <a:gd name="connsiteX0" fmla="*/ 0 w 5548992"/>
              <a:gd name="connsiteY0" fmla="*/ 0 h 646331"/>
              <a:gd name="connsiteX1" fmla="*/ 499409 w 5548992"/>
              <a:gd name="connsiteY1" fmla="*/ 0 h 646331"/>
              <a:gd name="connsiteX2" fmla="*/ 887839 w 5548992"/>
              <a:gd name="connsiteY2" fmla="*/ 0 h 646331"/>
              <a:gd name="connsiteX3" fmla="*/ 1387248 w 5548992"/>
              <a:gd name="connsiteY3" fmla="*/ 0 h 646331"/>
              <a:gd name="connsiteX4" fmla="*/ 1831167 w 5548992"/>
              <a:gd name="connsiteY4" fmla="*/ 0 h 646331"/>
              <a:gd name="connsiteX5" fmla="*/ 2275087 w 5548992"/>
              <a:gd name="connsiteY5" fmla="*/ 0 h 646331"/>
              <a:gd name="connsiteX6" fmla="*/ 2774496 w 5548992"/>
              <a:gd name="connsiteY6" fmla="*/ 0 h 646331"/>
              <a:gd name="connsiteX7" fmla="*/ 3440375 w 5548992"/>
              <a:gd name="connsiteY7" fmla="*/ 0 h 646331"/>
              <a:gd name="connsiteX8" fmla="*/ 3828804 w 5548992"/>
              <a:gd name="connsiteY8" fmla="*/ 0 h 646331"/>
              <a:gd name="connsiteX9" fmla="*/ 4383704 w 5548992"/>
              <a:gd name="connsiteY9" fmla="*/ 0 h 646331"/>
              <a:gd name="connsiteX10" fmla="*/ 4827623 w 5548992"/>
              <a:gd name="connsiteY10" fmla="*/ 0 h 646331"/>
              <a:gd name="connsiteX11" fmla="*/ 5548992 w 5548992"/>
              <a:gd name="connsiteY11" fmla="*/ 0 h 646331"/>
              <a:gd name="connsiteX12" fmla="*/ 5548992 w 5548992"/>
              <a:gd name="connsiteY12" fmla="*/ 336092 h 646331"/>
              <a:gd name="connsiteX13" fmla="*/ 5548992 w 5548992"/>
              <a:gd name="connsiteY13" fmla="*/ 646331 h 646331"/>
              <a:gd name="connsiteX14" fmla="*/ 5049583 w 5548992"/>
              <a:gd name="connsiteY14" fmla="*/ 646331 h 646331"/>
              <a:gd name="connsiteX15" fmla="*/ 4661153 w 5548992"/>
              <a:gd name="connsiteY15" fmla="*/ 646331 h 646331"/>
              <a:gd name="connsiteX16" fmla="*/ 4161744 w 5548992"/>
              <a:gd name="connsiteY16" fmla="*/ 646331 h 646331"/>
              <a:gd name="connsiteX17" fmla="*/ 3717825 w 5548992"/>
              <a:gd name="connsiteY17" fmla="*/ 646331 h 646331"/>
              <a:gd name="connsiteX18" fmla="*/ 3107436 w 5548992"/>
              <a:gd name="connsiteY18" fmla="*/ 646331 h 646331"/>
              <a:gd name="connsiteX19" fmla="*/ 2552536 w 5548992"/>
              <a:gd name="connsiteY19" fmla="*/ 646331 h 646331"/>
              <a:gd name="connsiteX20" fmla="*/ 1942147 w 5548992"/>
              <a:gd name="connsiteY20" fmla="*/ 646331 h 646331"/>
              <a:gd name="connsiteX21" fmla="*/ 1498228 w 5548992"/>
              <a:gd name="connsiteY21" fmla="*/ 646331 h 646331"/>
              <a:gd name="connsiteX22" fmla="*/ 1109798 w 5548992"/>
              <a:gd name="connsiteY22" fmla="*/ 646331 h 646331"/>
              <a:gd name="connsiteX23" fmla="*/ 721369 w 5548992"/>
              <a:gd name="connsiteY23" fmla="*/ 646331 h 646331"/>
              <a:gd name="connsiteX24" fmla="*/ 0 w 5548992"/>
              <a:gd name="connsiteY24" fmla="*/ 646331 h 646331"/>
              <a:gd name="connsiteX25" fmla="*/ 0 w 5548992"/>
              <a:gd name="connsiteY25" fmla="*/ 316702 h 646331"/>
              <a:gd name="connsiteX26" fmla="*/ 0 w 5548992"/>
              <a:gd name="connsiteY26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548992" h="646331" fill="none" extrusionOk="0">
                <a:moveTo>
                  <a:pt x="0" y="0"/>
                </a:moveTo>
                <a:cubicBezTo>
                  <a:pt x="196556" y="-14296"/>
                  <a:pt x="397020" y="219"/>
                  <a:pt x="499409" y="0"/>
                </a:cubicBezTo>
                <a:cubicBezTo>
                  <a:pt x="601798" y="-219"/>
                  <a:pt x="789419" y="27868"/>
                  <a:pt x="887839" y="0"/>
                </a:cubicBezTo>
                <a:cubicBezTo>
                  <a:pt x="986259" y="-27868"/>
                  <a:pt x="1242433" y="5924"/>
                  <a:pt x="1387248" y="0"/>
                </a:cubicBezTo>
                <a:cubicBezTo>
                  <a:pt x="1532063" y="-5924"/>
                  <a:pt x="1726434" y="25017"/>
                  <a:pt x="1831167" y="0"/>
                </a:cubicBezTo>
                <a:cubicBezTo>
                  <a:pt x="1935900" y="-25017"/>
                  <a:pt x="2124491" y="3260"/>
                  <a:pt x="2275087" y="0"/>
                </a:cubicBezTo>
                <a:cubicBezTo>
                  <a:pt x="2425683" y="-3260"/>
                  <a:pt x="2638798" y="10587"/>
                  <a:pt x="2774496" y="0"/>
                </a:cubicBezTo>
                <a:cubicBezTo>
                  <a:pt x="2910194" y="-10587"/>
                  <a:pt x="3225983" y="26782"/>
                  <a:pt x="3440375" y="0"/>
                </a:cubicBezTo>
                <a:cubicBezTo>
                  <a:pt x="3654767" y="-26782"/>
                  <a:pt x="3670468" y="44482"/>
                  <a:pt x="3828804" y="0"/>
                </a:cubicBezTo>
                <a:cubicBezTo>
                  <a:pt x="3987140" y="-44482"/>
                  <a:pt x="4198913" y="46120"/>
                  <a:pt x="4383704" y="0"/>
                </a:cubicBezTo>
                <a:cubicBezTo>
                  <a:pt x="4568495" y="-46120"/>
                  <a:pt x="4718311" y="32953"/>
                  <a:pt x="4827623" y="0"/>
                </a:cubicBezTo>
                <a:cubicBezTo>
                  <a:pt x="4936935" y="-32953"/>
                  <a:pt x="5216140" y="48535"/>
                  <a:pt x="5548992" y="0"/>
                </a:cubicBezTo>
                <a:cubicBezTo>
                  <a:pt x="5588494" y="86898"/>
                  <a:pt x="5543484" y="182705"/>
                  <a:pt x="5548992" y="336092"/>
                </a:cubicBezTo>
                <a:cubicBezTo>
                  <a:pt x="5554500" y="489479"/>
                  <a:pt x="5542671" y="504346"/>
                  <a:pt x="5548992" y="646331"/>
                </a:cubicBezTo>
                <a:cubicBezTo>
                  <a:pt x="5442483" y="677173"/>
                  <a:pt x="5271969" y="626505"/>
                  <a:pt x="5049583" y="646331"/>
                </a:cubicBezTo>
                <a:cubicBezTo>
                  <a:pt x="4827197" y="666157"/>
                  <a:pt x="4832512" y="614056"/>
                  <a:pt x="4661153" y="646331"/>
                </a:cubicBezTo>
                <a:cubicBezTo>
                  <a:pt x="4489794" y="678606"/>
                  <a:pt x="4365431" y="612129"/>
                  <a:pt x="4161744" y="646331"/>
                </a:cubicBezTo>
                <a:cubicBezTo>
                  <a:pt x="3958057" y="680533"/>
                  <a:pt x="3899852" y="612991"/>
                  <a:pt x="3717825" y="646331"/>
                </a:cubicBezTo>
                <a:cubicBezTo>
                  <a:pt x="3535798" y="679671"/>
                  <a:pt x="3349080" y="597124"/>
                  <a:pt x="3107436" y="646331"/>
                </a:cubicBezTo>
                <a:cubicBezTo>
                  <a:pt x="2865792" y="695538"/>
                  <a:pt x="2713440" y="606495"/>
                  <a:pt x="2552536" y="646331"/>
                </a:cubicBezTo>
                <a:cubicBezTo>
                  <a:pt x="2391632" y="686167"/>
                  <a:pt x="2207585" y="604917"/>
                  <a:pt x="1942147" y="646331"/>
                </a:cubicBezTo>
                <a:cubicBezTo>
                  <a:pt x="1676709" y="687745"/>
                  <a:pt x="1670779" y="625259"/>
                  <a:pt x="1498228" y="646331"/>
                </a:cubicBezTo>
                <a:cubicBezTo>
                  <a:pt x="1325677" y="667403"/>
                  <a:pt x="1249524" y="645132"/>
                  <a:pt x="1109798" y="646331"/>
                </a:cubicBezTo>
                <a:cubicBezTo>
                  <a:pt x="970072" y="647530"/>
                  <a:pt x="855204" y="600759"/>
                  <a:pt x="721369" y="646331"/>
                </a:cubicBezTo>
                <a:cubicBezTo>
                  <a:pt x="587534" y="691903"/>
                  <a:pt x="264175" y="638779"/>
                  <a:pt x="0" y="646331"/>
                </a:cubicBezTo>
                <a:cubicBezTo>
                  <a:pt x="-7766" y="565107"/>
                  <a:pt x="7526" y="394930"/>
                  <a:pt x="0" y="316702"/>
                </a:cubicBezTo>
                <a:cubicBezTo>
                  <a:pt x="-7526" y="238474"/>
                  <a:pt x="36499" y="122668"/>
                  <a:pt x="0" y="0"/>
                </a:cubicBezTo>
                <a:close/>
              </a:path>
              <a:path w="5548992" h="646331" stroke="0" extrusionOk="0">
                <a:moveTo>
                  <a:pt x="0" y="0"/>
                </a:moveTo>
                <a:cubicBezTo>
                  <a:pt x="86215" y="-19517"/>
                  <a:pt x="250346" y="34744"/>
                  <a:pt x="388429" y="0"/>
                </a:cubicBezTo>
                <a:cubicBezTo>
                  <a:pt x="526512" y="-34744"/>
                  <a:pt x="748147" y="27270"/>
                  <a:pt x="887839" y="0"/>
                </a:cubicBezTo>
                <a:cubicBezTo>
                  <a:pt x="1027531" y="-27270"/>
                  <a:pt x="1149499" y="21957"/>
                  <a:pt x="1331758" y="0"/>
                </a:cubicBezTo>
                <a:cubicBezTo>
                  <a:pt x="1514017" y="-21957"/>
                  <a:pt x="1679234" y="20107"/>
                  <a:pt x="1775677" y="0"/>
                </a:cubicBezTo>
                <a:cubicBezTo>
                  <a:pt x="1872120" y="-20107"/>
                  <a:pt x="2133948" y="6382"/>
                  <a:pt x="2275087" y="0"/>
                </a:cubicBezTo>
                <a:cubicBezTo>
                  <a:pt x="2416226" y="-6382"/>
                  <a:pt x="2796557" y="65272"/>
                  <a:pt x="2940966" y="0"/>
                </a:cubicBezTo>
                <a:cubicBezTo>
                  <a:pt x="3085375" y="-65272"/>
                  <a:pt x="3250550" y="26763"/>
                  <a:pt x="3495865" y="0"/>
                </a:cubicBezTo>
                <a:cubicBezTo>
                  <a:pt x="3741180" y="-26763"/>
                  <a:pt x="3834868" y="22147"/>
                  <a:pt x="3939784" y="0"/>
                </a:cubicBezTo>
                <a:cubicBezTo>
                  <a:pt x="4044700" y="-22147"/>
                  <a:pt x="4342307" y="43990"/>
                  <a:pt x="4494684" y="0"/>
                </a:cubicBezTo>
                <a:cubicBezTo>
                  <a:pt x="4647061" y="-43990"/>
                  <a:pt x="5336044" y="114584"/>
                  <a:pt x="5548992" y="0"/>
                </a:cubicBezTo>
                <a:cubicBezTo>
                  <a:pt x="5575158" y="77470"/>
                  <a:pt x="5541037" y="266197"/>
                  <a:pt x="5548992" y="336092"/>
                </a:cubicBezTo>
                <a:cubicBezTo>
                  <a:pt x="5556947" y="405987"/>
                  <a:pt x="5548655" y="496309"/>
                  <a:pt x="5548992" y="646331"/>
                </a:cubicBezTo>
                <a:cubicBezTo>
                  <a:pt x="5456105" y="674646"/>
                  <a:pt x="5278695" y="635342"/>
                  <a:pt x="5160563" y="646331"/>
                </a:cubicBezTo>
                <a:cubicBezTo>
                  <a:pt x="5042431" y="657320"/>
                  <a:pt x="4815760" y="623039"/>
                  <a:pt x="4494684" y="646331"/>
                </a:cubicBezTo>
                <a:cubicBezTo>
                  <a:pt x="4173608" y="669623"/>
                  <a:pt x="4173679" y="632249"/>
                  <a:pt x="3939784" y="646331"/>
                </a:cubicBezTo>
                <a:cubicBezTo>
                  <a:pt x="3705889" y="660413"/>
                  <a:pt x="3678148" y="599516"/>
                  <a:pt x="3495865" y="646331"/>
                </a:cubicBezTo>
                <a:cubicBezTo>
                  <a:pt x="3313582" y="693146"/>
                  <a:pt x="3273089" y="646005"/>
                  <a:pt x="3051946" y="646331"/>
                </a:cubicBezTo>
                <a:cubicBezTo>
                  <a:pt x="2830803" y="646657"/>
                  <a:pt x="2692383" y="615444"/>
                  <a:pt x="2386067" y="646331"/>
                </a:cubicBezTo>
                <a:cubicBezTo>
                  <a:pt x="2079751" y="677218"/>
                  <a:pt x="2121829" y="598440"/>
                  <a:pt x="1886657" y="646331"/>
                </a:cubicBezTo>
                <a:cubicBezTo>
                  <a:pt x="1651485" y="694222"/>
                  <a:pt x="1621775" y="642884"/>
                  <a:pt x="1498228" y="646331"/>
                </a:cubicBezTo>
                <a:cubicBezTo>
                  <a:pt x="1374681" y="649778"/>
                  <a:pt x="1179181" y="619481"/>
                  <a:pt x="943329" y="646331"/>
                </a:cubicBezTo>
                <a:cubicBezTo>
                  <a:pt x="707477" y="673181"/>
                  <a:pt x="348155" y="585046"/>
                  <a:pt x="0" y="646331"/>
                </a:cubicBezTo>
                <a:cubicBezTo>
                  <a:pt x="-35249" y="488133"/>
                  <a:pt x="24178" y="419741"/>
                  <a:pt x="0" y="329629"/>
                </a:cubicBezTo>
                <a:cubicBezTo>
                  <a:pt x="-24178" y="239517"/>
                  <a:pt x="11043" y="15546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3868334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Montserrat" panose="00000500000000000000" pitchFamily="2" charset="-52"/>
              </a:rPr>
              <a:t>Реально достижимый рынок в год </a:t>
            </a:r>
          </a:p>
          <a:p>
            <a:r>
              <a:rPr lang="ru-RU" sz="1800" dirty="0">
                <a:solidFill>
                  <a:schemeClr val="tx1"/>
                </a:solidFill>
                <a:latin typeface="Montserrat" panose="00000500000000000000" pitchFamily="2" charset="-52"/>
              </a:rPr>
              <a:t>9 компаний (30 чел.) + 300 чел. </a:t>
            </a:r>
            <a:r>
              <a:rPr lang="en-US" sz="1800" dirty="0">
                <a:solidFill>
                  <a:schemeClr val="tx1"/>
                </a:solidFill>
                <a:latin typeface="Montserrat" panose="00000500000000000000" pitchFamily="2" charset="-52"/>
              </a:rPr>
              <a:t>B2C</a:t>
            </a:r>
            <a:r>
              <a:rPr lang="ru-RU" sz="1800" dirty="0">
                <a:solidFill>
                  <a:schemeClr val="tx1"/>
                </a:solidFill>
                <a:latin typeface="Montserrat" panose="00000500000000000000" pitchFamily="2" charset="-52"/>
              </a:rPr>
              <a:t> сегмента</a:t>
            </a:r>
          </a:p>
        </p:txBody>
      </p:sp>
      <p:pic>
        <p:nvPicPr>
          <p:cNvPr id="18" name="Рисунок 17" descr="Назад контур">
            <a:extLst>
              <a:ext uri="{FF2B5EF4-FFF2-40B4-BE49-F238E27FC236}">
                <a16:creationId xmlns:a16="http://schemas.microsoft.com/office/drawing/2014/main" id="{398B35D8-97C3-E9EE-28D3-36A56D232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47403">
            <a:off x="6916987" y="980529"/>
            <a:ext cx="1305113" cy="914400"/>
          </a:xfrm>
          <a:prstGeom prst="rect">
            <a:avLst/>
          </a:prstGeom>
        </p:spPr>
      </p:pic>
      <p:pic>
        <p:nvPicPr>
          <p:cNvPr id="19" name="Рисунок 18" descr="Назад контур">
            <a:extLst>
              <a:ext uri="{FF2B5EF4-FFF2-40B4-BE49-F238E27FC236}">
                <a16:creationId xmlns:a16="http://schemas.microsoft.com/office/drawing/2014/main" id="{9A144448-47D9-4C0A-F789-1EC99FA9F5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47403">
            <a:off x="6123370" y="2206948"/>
            <a:ext cx="1853615" cy="914400"/>
          </a:xfrm>
          <a:prstGeom prst="rect">
            <a:avLst/>
          </a:prstGeom>
        </p:spPr>
      </p:pic>
      <p:pic>
        <p:nvPicPr>
          <p:cNvPr id="20" name="Рисунок 19" descr="Назад контур">
            <a:extLst>
              <a:ext uri="{FF2B5EF4-FFF2-40B4-BE49-F238E27FC236}">
                <a16:creationId xmlns:a16="http://schemas.microsoft.com/office/drawing/2014/main" id="{0B79B2B5-91CA-3E21-1CA1-716F5E35A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051233" flipV="1">
            <a:off x="6350438" y="3511030"/>
            <a:ext cx="2119142" cy="909234"/>
          </a:xfrm>
          <a:prstGeom prst="rect">
            <a:avLst/>
          </a:prstGeom>
        </p:spPr>
      </p:pic>
      <p:pic>
        <p:nvPicPr>
          <p:cNvPr id="21" name="Рисунок 20" descr="Назад контур">
            <a:extLst>
              <a:ext uri="{FF2B5EF4-FFF2-40B4-BE49-F238E27FC236}">
                <a16:creationId xmlns:a16="http://schemas.microsoft.com/office/drawing/2014/main" id="{F01AA1D3-EAA9-BFF7-D6D4-C22BE08E9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051233" flipV="1">
            <a:off x="7357629" y="5088372"/>
            <a:ext cx="1667570" cy="90923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BE79684-C7FE-1358-C3B2-D3D1C999AFCC}"/>
              </a:ext>
            </a:extLst>
          </p:cNvPr>
          <p:cNvSpPr txBox="1"/>
          <p:nvPr/>
        </p:nvSpPr>
        <p:spPr>
          <a:xfrm>
            <a:off x="0" y="6550223"/>
            <a:ext cx="65205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Montserrat" panose="00000500000000000000" pitchFamily="2" charset="-52"/>
              </a:rPr>
              <a:t>Источник: 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-52"/>
              </a:rPr>
              <a:t>Forbes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A4D2C7-AF87-BB03-9DD2-C75DAE1BA9AD}"/>
              </a:ext>
            </a:extLst>
          </p:cNvPr>
          <p:cNvSpPr txBox="1"/>
          <p:nvPr/>
        </p:nvSpPr>
        <p:spPr>
          <a:xfrm>
            <a:off x="-140715" y="270955"/>
            <a:ext cx="46006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 w="0"/>
                <a:solidFill>
                  <a:schemeClr val="tx1"/>
                </a:solidFill>
                <a:latin typeface="Montserrat" panose="00000500000000000000" pitchFamily="2" charset="-52"/>
              </a:rPr>
              <a:t>Анализ рынка</a:t>
            </a:r>
          </a:p>
        </p:txBody>
      </p:sp>
    </p:spTree>
    <p:extLst>
      <p:ext uri="{BB962C8B-B14F-4D97-AF65-F5344CB8AC3E}">
        <p14:creationId xmlns:p14="http://schemas.microsoft.com/office/powerpoint/2010/main" val="160666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0A71B8-A64A-935F-A371-E9CAE7F3BACF}"/>
              </a:ext>
            </a:extLst>
          </p:cNvPr>
          <p:cNvSpPr txBox="1"/>
          <p:nvPr/>
        </p:nvSpPr>
        <p:spPr>
          <a:xfrm>
            <a:off x="6096000" y="976537"/>
            <a:ext cx="560614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tserrat" panose="00000500000000000000" pitchFamily="2" charset="-52"/>
              </a:rPr>
              <a:t>Компании и команды реализующие проекты </a:t>
            </a:r>
            <a:r>
              <a:rPr lang="ru-RU" sz="2000" dirty="0">
                <a:latin typeface="Montserrat" panose="00000500000000000000" pitchFamily="2" charset="-52"/>
                <a:sym typeface="Wingdings" panose="05000000000000000000" pitchFamily="2" charset="2"/>
              </a:rPr>
              <a:t></a:t>
            </a:r>
            <a:r>
              <a:rPr lang="en-US" sz="2000" dirty="0">
                <a:latin typeface="Montserrat" panose="00000500000000000000" pitchFamily="2" charset="-52"/>
                <a:sym typeface="Wingdings" panose="05000000000000000000" pitchFamily="2" charset="2"/>
              </a:rPr>
              <a:t> </a:t>
            </a:r>
            <a:r>
              <a:rPr lang="ru-RU" sz="2000" dirty="0">
                <a:latin typeface="Montserrat" panose="00000500000000000000" pitchFamily="2" charset="-52"/>
              </a:rPr>
              <a:t>нужны изменения в их бизнесе</a:t>
            </a:r>
          </a:p>
          <a:p>
            <a:endParaRPr lang="ru-RU" sz="2000" dirty="0">
              <a:latin typeface="Montserrat" panose="00000500000000000000" pitchFamily="2" charset="-52"/>
            </a:endParaRPr>
          </a:p>
          <a:p>
            <a:r>
              <a:rPr lang="en-US" sz="2000" dirty="0">
                <a:latin typeface="Montserrat" panose="00000500000000000000" pitchFamily="2" charset="-52"/>
              </a:rPr>
              <a:t>C</a:t>
            </a:r>
            <a:r>
              <a:rPr lang="ru-RU" sz="2000" dirty="0">
                <a:latin typeface="Montserrat" panose="00000500000000000000" pitchFamily="2" charset="-52"/>
              </a:rPr>
              <a:t>редний и крупный бизнес (бирюзовый, осознанный)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" panose="00000500000000000000" pitchFamily="2" charset="-52"/>
              </a:rPr>
              <a:t>Развитие талантов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" panose="00000500000000000000" pitchFamily="2" charset="-52"/>
              </a:rPr>
              <a:t>Человекоцентричность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" panose="00000500000000000000" pitchFamily="2" charset="-52"/>
              </a:rPr>
              <a:t>Софты важнее хардов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" panose="00000500000000000000" pitchFamily="2" charset="-52"/>
              </a:rPr>
              <a:t>Руководитель сам прошел личную трансформацию</a:t>
            </a:r>
          </a:p>
          <a:p>
            <a:endParaRPr lang="ru-RU" sz="2000" dirty="0">
              <a:latin typeface="Montserrat" panose="00000500000000000000" pitchFamily="2" charset="-52"/>
            </a:endParaRPr>
          </a:p>
          <a:p>
            <a:r>
              <a:rPr lang="en-US" sz="2000" dirty="0">
                <a:latin typeface="Montserrat" panose="00000500000000000000" pitchFamily="2" charset="-52"/>
              </a:rPr>
              <a:t>HR </a:t>
            </a:r>
            <a:endParaRPr lang="ru-RU" sz="2000" dirty="0">
              <a:latin typeface="Montserrat" panose="00000500000000000000" pitchFamily="2" charset="-52"/>
            </a:endParaRPr>
          </a:p>
          <a:p>
            <a:r>
              <a:rPr lang="ru-RU" sz="2000" dirty="0">
                <a:latin typeface="Montserrat" panose="00000500000000000000" pitchFamily="2" charset="-52"/>
              </a:rPr>
              <a:t>Руководители бизнесов и проектов</a:t>
            </a:r>
          </a:p>
          <a:p>
            <a:r>
              <a:rPr lang="en-US" sz="2000" dirty="0">
                <a:latin typeface="Montserrat" panose="00000500000000000000" pitchFamily="2" charset="-52"/>
              </a:rPr>
              <a:t>IT</a:t>
            </a:r>
            <a:r>
              <a:rPr lang="ru-RU" sz="2000" dirty="0">
                <a:latin typeface="Montserrat" panose="00000500000000000000" pitchFamily="2" charset="-52"/>
              </a:rPr>
              <a:t>, креатив компании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E94F54-B1CF-2040-8D22-370CA01B0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69" y="1173315"/>
            <a:ext cx="5201376" cy="4315427"/>
          </a:xfrm>
          <a:custGeom>
            <a:avLst/>
            <a:gdLst>
              <a:gd name="connsiteX0" fmla="*/ 0 w 5201376"/>
              <a:gd name="connsiteY0" fmla="*/ 0 h 4315427"/>
              <a:gd name="connsiteX1" fmla="*/ 421889 w 5201376"/>
              <a:gd name="connsiteY1" fmla="*/ 0 h 4315427"/>
              <a:gd name="connsiteX2" fmla="*/ 1051834 w 5201376"/>
              <a:gd name="connsiteY2" fmla="*/ 0 h 4315427"/>
              <a:gd name="connsiteX3" fmla="*/ 1577751 w 5201376"/>
              <a:gd name="connsiteY3" fmla="*/ 0 h 4315427"/>
              <a:gd name="connsiteX4" fmla="*/ 2207695 w 5201376"/>
              <a:gd name="connsiteY4" fmla="*/ 0 h 4315427"/>
              <a:gd name="connsiteX5" fmla="*/ 2681598 w 5201376"/>
              <a:gd name="connsiteY5" fmla="*/ 0 h 4315427"/>
              <a:gd name="connsiteX6" fmla="*/ 3363556 w 5201376"/>
              <a:gd name="connsiteY6" fmla="*/ 0 h 4315427"/>
              <a:gd name="connsiteX7" fmla="*/ 4045515 w 5201376"/>
              <a:gd name="connsiteY7" fmla="*/ 0 h 4315427"/>
              <a:gd name="connsiteX8" fmla="*/ 4675459 w 5201376"/>
              <a:gd name="connsiteY8" fmla="*/ 0 h 4315427"/>
              <a:gd name="connsiteX9" fmla="*/ 5201376 w 5201376"/>
              <a:gd name="connsiteY9" fmla="*/ 0 h 4315427"/>
              <a:gd name="connsiteX10" fmla="*/ 5201376 w 5201376"/>
              <a:gd name="connsiteY10" fmla="*/ 625737 h 4315427"/>
              <a:gd name="connsiteX11" fmla="*/ 5201376 w 5201376"/>
              <a:gd name="connsiteY11" fmla="*/ 1251474 h 4315427"/>
              <a:gd name="connsiteX12" fmla="*/ 5201376 w 5201376"/>
              <a:gd name="connsiteY12" fmla="*/ 1877211 h 4315427"/>
              <a:gd name="connsiteX13" fmla="*/ 5201376 w 5201376"/>
              <a:gd name="connsiteY13" fmla="*/ 2287176 h 4315427"/>
              <a:gd name="connsiteX14" fmla="*/ 5201376 w 5201376"/>
              <a:gd name="connsiteY14" fmla="*/ 2740296 h 4315427"/>
              <a:gd name="connsiteX15" fmla="*/ 5201376 w 5201376"/>
              <a:gd name="connsiteY15" fmla="*/ 3366033 h 4315427"/>
              <a:gd name="connsiteX16" fmla="*/ 5201376 w 5201376"/>
              <a:gd name="connsiteY16" fmla="*/ 4315427 h 4315427"/>
              <a:gd name="connsiteX17" fmla="*/ 4727473 w 5201376"/>
              <a:gd name="connsiteY17" fmla="*/ 4315427 h 4315427"/>
              <a:gd name="connsiteX18" fmla="*/ 4045515 w 5201376"/>
              <a:gd name="connsiteY18" fmla="*/ 4315427 h 4315427"/>
              <a:gd name="connsiteX19" fmla="*/ 3363556 w 5201376"/>
              <a:gd name="connsiteY19" fmla="*/ 4315427 h 4315427"/>
              <a:gd name="connsiteX20" fmla="*/ 2889653 w 5201376"/>
              <a:gd name="connsiteY20" fmla="*/ 4315427 h 4315427"/>
              <a:gd name="connsiteX21" fmla="*/ 2467764 w 5201376"/>
              <a:gd name="connsiteY21" fmla="*/ 4315427 h 4315427"/>
              <a:gd name="connsiteX22" fmla="*/ 2045875 w 5201376"/>
              <a:gd name="connsiteY22" fmla="*/ 4315427 h 4315427"/>
              <a:gd name="connsiteX23" fmla="*/ 1519958 w 5201376"/>
              <a:gd name="connsiteY23" fmla="*/ 4315427 h 4315427"/>
              <a:gd name="connsiteX24" fmla="*/ 837999 w 5201376"/>
              <a:gd name="connsiteY24" fmla="*/ 4315427 h 4315427"/>
              <a:gd name="connsiteX25" fmla="*/ 0 w 5201376"/>
              <a:gd name="connsiteY25" fmla="*/ 4315427 h 4315427"/>
              <a:gd name="connsiteX26" fmla="*/ 0 w 5201376"/>
              <a:gd name="connsiteY26" fmla="*/ 3862307 h 4315427"/>
              <a:gd name="connsiteX27" fmla="*/ 0 w 5201376"/>
              <a:gd name="connsiteY27" fmla="*/ 3236570 h 4315427"/>
              <a:gd name="connsiteX28" fmla="*/ 0 w 5201376"/>
              <a:gd name="connsiteY28" fmla="*/ 2740296 h 4315427"/>
              <a:gd name="connsiteX29" fmla="*/ 0 w 5201376"/>
              <a:gd name="connsiteY29" fmla="*/ 2330331 h 4315427"/>
              <a:gd name="connsiteX30" fmla="*/ 0 w 5201376"/>
              <a:gd name="connsiteY30" fmla="*/ 1834056 h 4315427"/>
              <a:gd name="connsiteX31" fmla="*/ 0 w 5201376"/>
              <a:gd name="connsiteY31" fmla="*/ 1208320 h 4315427"/>
              <a:gd name="connsiteX32" fmla="*/ 0 w 5201376"/>
              <a:gd name="connsiteY32" fmla="*/ 582583 h 4315427"/>
              <a:gd name="connsiteX33" fmla="*/ 0 w 5201376"/>
              <a:gd name="connsiteY33" fmla="*/ 0 h 4315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01376" h="4315427" fill="none" extrusionOk="0">
                <a:moveTo>
                  <a:pt x="0" y="0"/>
                </a:moveTo>
                <a:cubicBezTo>
                  <a:pt x="171088" y="-45106"/>
                  <a:pt x="278292" y="2519"/>
                  <a:pt x="421889" y="0"/>
                </a:cubicBezTo>
                <a:cubicBezTo>
                  <a:pt x="565486" y="-2519"/>
                  <a:pt x="741924" y="52322"/>
                  <a:pt x="1051834" y="0"/>
                </a:cubicBezTo>
                <a:cubicBezTo>
                  <a:pt x="1361744" y="-52322"/>
                  <a:pt x="1357702" y="1295"/>
                  <a:pt x="1577751" y="0"/>
                </a:cubicBezTo>
                <a:cubicBezTo>
                  <a:pt x="1797800" y="-1295"/>
                  <a:pt x="1983327" y="18094"/>
                  <a:pt x="2207695" y="0"/>
                </a:cubicBezTo>
                <a:cubicBezTo>
                  <a:pt x="2432063" y="-18094"/>
                  <a:pt x="2523970" y="51279"/>
                  <a:pt x="2681598" y="0"/>
                </a:cubicBezTo>
                <a:cubicBezTo>
                  <a:pt x="2839226" y="-51279"/>
                  <a:pt x="3125801" y="55532"/>
                  <a:pt x="3363556" y="0"/>
                </a:cubicBezTo>
                <a:cubicBezTo>
                  <a:pt x="3601311" y="-55532"/>
                  <a:pt x="3812089" y="31615"/>
                  <a:pt x="4045515" y="0"/>
                </a:cubicBezTo>
                <a:cubicBezTo>
                  <a:pt x="4278941" y="-31615"/>
                  <a:pt x="4436198" y="20596"/>
                  <a:pt x="4675459" y="0"/>
                </a:cubicBezTo>
                <a:cubicBezTo>
                  <a:pt x="4914720" y="-20596"/>
                  <a:pt x="4988431" y="50888"/>
                  <a:pt x="5201376" y="0"/>
                </a:cubicBezTo>
                <a:cubicBezTo>
                  <a:pt x="5246457" y="171727"/>
                  <a:pt x="5142193" y="326652"/>
                  <a:pt x="5201376" y="625737"/>
                </a:cubicBezTo>
                <a:cubicBezTo>
                  <a:pt x="5260559" y="924822"/>
                  <a:pt x="5130794" y="1078274"/>
                  <a:pt x="5201376" y="1251474"/>
                </a:cubicBezTo>
                <a:cubicBezTo>
                  <a:pt x="5271958" y="1424674"/>
                  <a:pt x="5133411" y="1564939"/>
                  <a:pt x="5201376" y="1877211"/>
                </a:cubicBezTo>
                <a:cubicBezTo>
                  <a:pt x="5269341" y="2189483"/>
                  <a:pt x="5179902" y="2204269"/>
                  <a:pt x="5201376" y="2287176"/>
                </a:cubicBezTo>
                <a:cubicBezTo>
                  <a:pt x="5222850" y="2370083"/>
                  <a:pt x="5183879" y="2556863"/>
                  <a:pt x="5201376" y="2740296"/>
                </a:cubicBezTo>
                <a:cubicBezTo>
                  <a:pt x="5218873" y="2923729"/>
                  <a:pt x="5138600" y="3135763"/>
                  <a:pt x="5201376" y="3366033"/>
                </a:cubicBezTo>
                <a:cubicBezTo>
                  <a:pt x="5264152" y="3596303"/>
                  <a:pt x="5120996" y="3865299"/>
                  <a:pt x="5201376" y="4315427"/>
                </a:cubicBezTo>
                <a:cubicBezTo>
                  <a:pt x="4993079" y="4342056"/>
                  <a:pt x="4828644" y="4273826"/>
                  <a:pt x="4727473" y="4315427"/>
                </a:cubicBezTo>
                <a:cubicBezTo>
                  <a:pt x="4626302" y="4357028"/>
                  <a:pt x="4286496" y="4314949"/>
                  <a:pt x="4045515" y="4315427"/>
                </a:cubicBezTo>
                <a:cubicBezTo>
                  <a:pt x="3804534" y="4315905"/>
                  <a:pt x="3549521" y="4298048"/>
                  <a:pt x="3363556" y="4315427"/>
                </a:cubicBezTo>
                <a:cubicBezTo>
                  <a:pt x="3177591" y="4332806"/>
                  <a:pt x="3021525" y="4302425"/>
                  <a:pt x="2889653" y="4315427"/>
                </a:cubicBezTo>
                <a:cubicBezTo>
                  <a:pt x="2757781" y="4328429"/>
                  <a:pt x="2572919" y="4301275"/>
                  <a:pt x="2467764" y="4315427"/>
                </a:cubicBezTo>
                <a:cubicBezTo>
                  <a:pt x="2362609" y="4329579"/>
                  <a:pt x="2200937" y="4295976"/>
                  <a:pt x="2045875" y="4315427"/>
                </a:cubicBezTo>
                <a:cubicBezTo>
                  <a:pt x="1890813" y="4334878"/>
                  <a:pt x="1682663" y="4271442"/>
                  <a:pt x="1519958" y="4315427"/>
                </a:cubicBezTo>
                <a:cubicBezTo>
                  <a:pt x="1357253" y="4359412"/>
                  <a:pt x="999621" y="4302077"/>
                  <a:pt x="837999" y="4315427"/>
                </a:cubicBezTo>
                <a:cubicBezTo>
                  <a:pt x="676377" y="4328777"/>
                  <a:pt x="374306" y="4272668"/>
                  <a:pt x="0" y="4315427"/>
                </a:cubicBezTo>
                <a:cubicBezTo>
                  <a:pt x="-47193" y="4217607"/>
                  <a:pt x="8591" y="4004674"/>
                  <a:pt x="0" y="3862307"/>
                </a:cubicBezTo>
                <a:cubicBezTo>
                  <a:pt x="-8591" y="3719940"/>
                  <a:pt x="28431" y="3439968"/>
                  <a:pt x="0" y="3236570"/>
                </a:cubicBezTo>
                <a:cubicBezTo>
                  <a:pt x="-28431" y="3033172"/>
                  <a:pt x="35177" y="2899205"/>
                  <a:pt x="0" y="2740296"/>
                </a:cubicBezTo>
                <a:cubicBezTo>
                  <a:pt x="-35177" y="2581387"/>
                  <a:pt x="11494" y="2503804"/>
                  <a:pt x="0" y="2330331"/>
                </a:cubicBezTo>
                <a:cubicBezTo>
                  <a:pt x="-11494" y="2156859"/>
                  <a:pt x="7980" y="1958461"/>
                  <a:pt x="0" y="1834056"/>
                </a:cubicBezTo>
                <a:cubicBezTo>
                  <a:pt x="-7980" y="1709651"/>
                  <a:pt x="21026" y="1345056"/>
                  <a:pt x="0" y="1208320"/>
                </a:cubicBezTo>
                <a:cubicBezTo>
                  <a:pt x="-21026" y="1071584"/>
                  <a:pt x="46500" y="774402"/>
                  <a:pt x="0" y="582583"/>
                </a:cubicBezTo>
                <a:cubicBezTo>
                  <a:pt x="-46500" y="390764"/>
                  <a:pt x="68269" y="170682"/>
                  <a:pt x="0" y="0"/>
                </a:cubicBezTo>
                <a:close/>
              </a:path>
              <a:path w="5201376" h="4315427" stroke="0" extrusionOk="0">
                <a:moveTo>
                  <a:pt x="0" y="0"/>
                </a:moveTo>
                <a:cubicBezTo>
                  <a:pt x="190782" y="-51722"/>
                  <a:pt x="439479" y="6688"/>
                  <a:pt x="577931" y="0"/>
                </a:cubicBezTo>
                <a:cubicBezTo>
                  <a:pt x="716383" y="-6688"/>
                  <a:pt x="1018086" y="35324"/>
                  <a:pt x="1155861" y="0"/>
                </a:cubicBezTo>
                <a:cubicBezTo>
                  <a:pt x="1293636" y="-35324"/>
                  <a:pt x="1423004" y="47488"/>
                  <a:pt x="1629764" y="0"/>
                </a:cubicBezTo>
                <a:cubicBezTo>
                  <a:pt x="1836524" y="-47488"/>
                  <a:pt x="2094674" y="47687"/>
                  <a:pt x="2311723" y="0"/>
                </a:cubicBezTo>
                <a:cubicBezTo>
                  <a:pt x="2528772" y="-47687"/>
                  <a:pt x="2779495" y="59768"/>
                  <a:pt x="2941667" y="0"/>
                </a:cubicBezTo>
                <a:cubicBezTo>
                  <a:pt x="3103839" y="-59768"/>
                  <a:pt x="3338593" y="46846"/>
                  <a:pt x="3623625" y="0"/>
                </a:cubicBezTo>
                <a:cubicBezTo>
                  <a:pt x="3908657" y="-46846"/>
                  <a:pt x="3940234" y="27411"/>
                  <a:pt x="4097528" y="0"/>
                </a:cubicBezTo>
                <a:cubicBezTo>
                  <a:pt x="4254822" y="-27411"/>
                  <a:pt x="4406852" y="11554"/>
                  <a:pt x="4519418" y="0"/>
                </a:cubicBezTo>
                <a:cubicBezTo>
                  <a:pt x="4631984" y="-11554"/>
                  <a:pt x="4879897" y="61657"/>
                  <a:pt x="5201376" y="0"/>
                </a:cubicBezTo>
                <a:cubicBezTo>
                  <a:pt x="5220420" y="278786"/>
                  <a:pt x="5185277" y="311642"/>
                  <a:pt x="5201376" y="582583"/>
                </a:cubicBezTo>
                <a:cubicBezTo>
                  <a:pt x="5217475" y="853524"/>
                  <a:pt x="5159451" y="1055074"/>
                  <a:pt x="5201376" y="1208320"/>
                </a:cubicBezTo>
                <a:cubicBezTo>
                  <a:pt x="5243301" y="1361566"/>
                  <a:pt x="5177758" y="1612205"/>
                  <a:pt x="5201376" y="1834056"/>
                </a:cubicBezTo>
                <a:cubicBezTo>
                  <a:pt x="5224994" y="2055907"/>
                  <a:pt x="5159822" y="2251849"/>
                  <a:pt x="5201376" y="2373485"/>
                </a:cubicBezTo>
                <a:cubicBezTo>
                  <a:pt x="5242930" y="2495121"/>
                  <a:pt x="5179440" y="2704047"/>
                  <a:pt x="5201376" y="2999222"/>
                </a:cubicBezTo>
                <a:cubicBezTo>
                  <a:pt x="5223312" y="3294397"/>
                  <a:pt x="5194437" y="3259719"/>
                  <a:pt x="5201376" y="3452342"/>
                </a:cubicBezTo>
                <a:cubicBezTo>
                  <a:pt x="5208315" y="3644965"/>
                  <a:pt x="5156423" y="4107327"/>
                  <a:pt x="5201376" y="4315427"/>
                </a:cubicBezTo>
                <a:cubicBezTo>
                  <a:pt x="4904017" y="4352249"/>
                  <a:pt x="4720259" y="4248707"/>
                  <a:pt x="4571432" y="4315427"/>
                </a:cubicBezTo>
                <a:cubicBezTo>
                  <a:pt x="4422605" y="4382147"/>
                  <a:pt x="4122932" y="4293993"/>
                  <a:pt x="3941487" y="4315427"/>
                </a:cubicBezTo>
                <a:cubicBezTo>
                  <a:pt x="3760042" y="4336861"/>
                  <a:pt x="3658589" y="4290516"/>
                  <a:pt x="3467584" y="4315427"/>
                </a:cubicBezTo>
                <a:cubicBezTo>
                  <a:pt x="3276579" y="4340338"/>
                  <a:pt x="3165481" y="4271162"/>
                  <a:pt x="2889653" y="4315427"/>
                </a:cubicBezTo>
                <a:cubicBezTo>
                  <a:pt x="2613825" y="4359692"/>
                  <a:pt x="2615178" y="4273605"/>
                  <a:pt x="2363736" y="4315427"/>
                </a:cubicBezTo>
                <a:cubicBezTo>
                  <a:pt x="2112294" y="4357249"/>
                  <a:pt x="2150914" y="4291744"/>
                  <a:pt x="1941847" y="4315427"/>
                </a:cubicBezTo>
                <a:cubicBezTo>
                  <a:pt x="1732780" y="4339110"/>
                  <a:pt x="1575605" y="4256399"/>
                  <a:pt x="1363916" y="4315427"/>
                </a:cubicBezTo>
                <a:cubicBezTo>
                  <a:pt x="1152227" y="4374455"/>
                  <a:pt x="1038163" y="4281248"/>
                  <a:pt x="942027" y="4315427"/>
                </a:cubicBezTo>
                <a:cubicBezTo>
                  <a:pt x="845891" y="4349606"/>
                  <a:pt x="318768" y="4242340"/>
                  <a:pt x="0" y="4315427"/>
                </a:cubicBezTo>
                <a:cubicBezTo>
                  <a:pt x="-32653" y="4129534"/>
                  <a:pt x="2808" y="4090106"/>
                  <a:pt x="0" y="3905461"/>
                </a:cubicBezTo>
                <a:cubicBezTo>
                  <a:pt x="-2808" y="3720816"/>
                  <a:pt x="68376" y="3588646"/>
                  <a:pt x="0" y="3279725"/>
                </a:cubicBezTo>
                <a:cubicBezTo>
                  <a:pt x="-68376" y="2970804"/>
                  <a:pt x="28617" y="2957294"/>
                  <a:pt x="0" y="2783450"/>
                </a:cubicBezTo>
                <a:cubicBezTo>
                  <a:pt x="-28617" y="2609606"/>
                  <a:pt x="20017" y="2448941"/>
                  <a:pt x="0" y="2330331"/>
                </a:cubicBezTo>
                <a:cubicBezTo>
                  <a:pt x="-20017" y="2211721"/>
                  <a:pt x="45007" y="1910407"/>
                  <a:pt x="0" y="1704594"/>
                </a:cubicBezTo>
                <a:cubicBezTo>
                  <a:pt x="-45007" y="1498781"/>
                  <a:pt x="8248" y="1360381"/>
                  <a:pt x="0" y="1251474"/>
                </a:cubicBezTo>
                <a:cubicBezTo>
                  <a:pt x="-8248" y="1142567"/>
                  <a:pt x="2555" y="906356"/>
                  <a:pt x="0" y="798354"/>
                </a:cubicBezTo>
                <a:cubicBezTo>
                  <a:pt x="-2555" y="690352"/>
                  <a:pt x="85122" y="250589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684944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500643-0D2B-47A9-269F-1EA9B20FD2D3}"/>
              </a:ext>
            </a:extLst>
          </p:cNvPr>
          <p:cNvSpPr txBox="1"/>
          <p:nvPr/>
        </p:nvSpPr>
        <p:spPr>
          <a:xfrm>
            <a:off x="-140715" y="453317"/>
            <a:ext cx="56061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 w="0"/>
                <a:solidFill>
                  <a:schemeClr val="tx1"/>
                </a:solidFill>
                <a:latin typeface="Montserrat" panose="00000500000000000000" pitchFamily="2" charset="-52"/>
              </a:rPr>
              <a:t>Наша целевая аудитория</a:t>
            </a:r>
          </a:p>
        </p:txBody>
      </p:sp>
    </p:spTree>
    <p:extLst>
      <p:ext uri="{BB962C8B-B14F-4D97-AF65-F5344CB8AC3E}">
        <p14:creationId xmlns:p14="http://schemas.microsoft.com/office/powerpoint/2010/main" val="418904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820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прост">
  <a:themeElements>
    <a:clrScheme name="Simple Light">
      <a:dk1>
        <a:srgbClr val="000000"/>
      </a:dk1>
      <a:lt1>
        <a:srgbClr val="F5F2EE"/>
      </a:lt1>
      <a:dk2>
        <a:srgbClr val="000000"/>
      </a:dk2>
      <a:lt2>
        <a:srgbClr val="EEEEEE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Стандартная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 прост" id="{6D817075-4C97-4A16-AA9E-64BEAC4B8B72}" vid="{772CF199-8F33-41F4-A742-EE6623BBDC4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прост</Template>
  <TotalTime>16196</TotalTime>
  <Words>1661</Words>
  <Application>Microsoft Office PowerPoint</Application>
  <PresentationFormat>Широкоэкранный</PresentationFormat>
  <Paragraphs>507</Paragraphs>
  <Slides>29</Slides>
  <Notes>16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41" baseType="lpstr">
      <vt:lpstr>Algerian</vt:lpstr>
      <vt:lpstr>Arial</vt:lpstr>
      <vt:lpstr>Calibri</vt:lpstr>
      <vt:lpstr>Gilroy-ExtraBold</vt:lpstr>
      <vt:lpstr>Merriweather Light</vt:lpstr>
      <vt:lpstr>Montserrat</vt:lpstr>
      <vt:lpstr>Montserrat Medium</vt:lpstr>
      <vt:lpstr>Open Sans</vt:lpstr>
      <vt:lpstr>Roboto</vt:lpstr>
      <vt:lpstr>Vidaloka</vt:lpstr>
      <vt:lpstr>Wingdings</vt:lpstr>
      <vt:lpstr>Тема прост</vt:lpstr>
      <vt:lpstr>Equilogy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Дополнительные слайды</vt:lpstr>
      <vt:lpstr>Презентация PowerPoint</vt:lpstr>
      <vt:lpstr>Инвестиции</vt:lpstr>
      <vt:lpstr>Инвестиции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Настя Левина</dc:creator>
  <cp:lastModifiedBy>Настя Левина</cp:lastModifiedBy>
  <cp:revision>80</cp:revision>
  <dcterms:created xsi:type="dcterms:W3CDTF">2023-11-01T15:36:42Z</dcterms:created>
  <dcterms:modified xsi:type="dcterms:W3CDTF">2023-12-01T21:04:11Z</dcterms:modified>
</cp:coreProperties>
</file>