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</p:sldMasterIdLst>
  <p:notesMasterIdLst>
    <p:notesMasterId r:id="rId18"/>
  </p:notesMasterIdLst>
  <p:sldIdLst>
    <p:sldId id="256" r:id="rId3"/>
    <p:sldId id="257" r:id="rId4"/>
    <p:sldId id="258" r:id="rId5"/>
    <p:sldId id="259" r:id="rId6"/>
    <p:sldId id="260" r:id="rId7"/>
    <p:sldId id="261" r:id="rId8"/>
    <p:sldId id="270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12192000" cy="6858000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Fira Sans Extra Condensed" panose="020B0604020202020204" charset="0"/>
      <p:regular r:id="rId23"/>
      <p:bold r:id="rId24"/>
      <p:italic r:id="rId25"/>
      <p:boldItalic r:id="rId26"/>
    </p:embeddedFont>
    <p:embeddedFont>
      <p:font typeface="Helvetica Neue" panose="020B0604020202020204" charset="0"/>
      <p:regular r:id="rId27"/>
      <p:bold r:id="rId28"/>
      <p:italic r:id="rId29"/>
      <p:boldItalic r:id="rId30"/>
    </p:embeddedFont>
    <p:embeddedFont>
      <p:font typeface="Montserrat" panose="020B0604020202020204" charset="-52"/>
      <p:regular r:id="rId31"/>
      <p:bold r:id="rId32"/>
      <p:italic r:id="rId33"/>
      <p:boldItalic r:id="rId34"/>
    </p:embeddedFont>
    <p:embeddedFont>
      <p:font typeface="Montserrat Medium" panose="020B0604020202020204" charset="-52"/>
      <p:regular r:id="rId35"/>
      <p:bold r:id="rId36"/>
      <p:italic r:id="rId37"/>
      <p:boldItalic r:id="rId38"/>
    </p:embeddedFont>
    <p:embeddedFont>
      <p:font typeface="Montserrat SemiBold" panose="020B0604020202020204" charset="-52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3" roundtripDataSignature="AMtx7mgTOodL8taLofb8iXKydleX4QSBT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63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B77B92F-71C9-4368-A4E8-FC9C0214859C}">
  <a:tblStyle styleId="{2B77B92F-71C9-4368-A4E8-FC9C0214859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font" Target="fonts/font21.fntdata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42" Type="http://schemas.openxmlformats.org/officeDocument/2006/relationships/font" Target="fonts/font24.fntdata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font" Target="fonts/font19.fntdata"/><Relationship Id="rId40" Type="http://schemas.openxmlformats.org/officeDocument/2006/relationships/font" Target="fonts/font22.fntdata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43" Type="http://customschemas.google.com/relationships/presentationmetadata" Target="meta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font" Target="fonts/font20.fntdata"/><Relationship Id="rId46" Type="http://schemas.openxmlformats.org/officeDocument/2006/relationships/theme" Target="theme/theme1.xml"/><Relationship Id="rId20" Type="http://schemas.openxmlformats.org/officeDocument/2006/relationships/font" Target="fonts/font2.fntdata"/><Relationship Id="rId41" Type="http://schemas.openxmlformats.org/officeDocument/2006/relationships/font" Target="fonts/font2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40" name="Google Shape;24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52" name="Google Shape;25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adf5de0654_0_2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3adf5de0654_0_2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95" name="Google Shape;29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07" name="Google Shape;30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32" name="Google Shape;33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adf5de0654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28" name="Google Shape;128;g3adf5de065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adf5de0654_0_3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46" name="Google Shape;146;g3adf5de0654_0_3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adf5de0654_0_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60" name="Google Shape;160;g3adf5de0654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adf5de0654_0_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74" name="Google Shape;174;g3adf5de0654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91" name="Google Shape;19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91" name="Google Shape;19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904586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09" name="Google Shape;20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adf5de0654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22" name="Google Shape;222;g3adf5de0654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0"/>
          <p:cNvSpPr txBox="1">
            <a:spLocks noGrp="1"/>
          </p:cNvSpPr>
          <p:nvPr>
            <p:ph type="title"/>
          </p:nvPr>
        </p:nvSpPr>
        <p:spPr>
          <a:xfrm>
            <a:off x="1052830" y="25400"/>
            <a:ext cx="10820400" cy="1156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0"/>
          <p:cNvSpPr txBox="1">
            <a:spLocks noGrp="1"/>
          </p:cNvSpPr>
          <p:nvPr>
            <p:ph type="body" idx="1"/>
          </p:nvPr>
        </p:nvSpPr>
        <p:spPr>
          <a:xfrm>
            <a:off x="1025525" y="1261745"/>
            <a:ext cx="10855960" cy="5048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20"/>
          <p:cNvSpPr txBox="1">
            <a:spLocks noGrp="1"/>
          </p:cNvSpPr>
          <p:nvPr>
            <p:ph type="dt" idx="10"/>
          </p:nvPr>
        </p:nvSpPr>
        <p:spPr>
          <a:xfrm>
            <a:off x="1043940" y="638365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9"/>
          <p:cNvSpPr txBox="1">
            <a:spLocks noGrp="1"/>
          </p:cNvSpPr>
          <p:nvPr>
            <p:ph type="title"/>
          </p:nvPr>
        </p:nvSpPr>
        <p:spPr>
          <a:xfrm>
            <a:off x="1045210" y="41910"/>
            <a:ext cx="10811510" cy="1155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9"/>
          <p:cNvSpPr txBox="1">
            <a:spLocks noGrp="1"/>
          </p:cNvSpPr>
          <p:nvPr>
            <p:ph type="body" idx="1"/>
          </p:nvPr>
        </p:nvSpPr>
        <p:spPr>
          <a:xfrm rot="5400000">
            <a:off x="4135755" y="-1809750"/>
            <a:ext cx="4599940" cy="10783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adf5de0654_0_275"/>
          <p:cNvSpPr txBox="1">
            <a:spLocks noGrp="1"/>
          </p:cNvSpPr>
          <p:nvPr>
            <p:ph type="ctrTitle"/>
          </p:nvPr>
        </p:nvSpPr>
        <p:spPr>
          <a:xfrm>
            <a:off x="620817" y="2103989"/>
            <a:ext cx="5983200" cy="2077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700"/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89" name="Google Shape;89;g3adf5de0654_0_275"/>
          <p:cNvSpPr txBox="1">
            <a:spLocks noGrp="1"/>
          </p:cNvSpPr>
          <p:nvPr>
            <p:ph type="subTitle" idx="1"/>
          </p:nvPr>
        </p:nvSpPr>
        <p:spPr>
          <a:xfrm>
            <a:off x="620817" y="4181211"/>
            <a:ext cx="5983200" cy="57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adf5de0654_0_278"/>
          <p:cNvSpPr txBox="1">
            <a:spLocks noGrp="1"/>
          </p:cNvSpPr>
          <p:nvPr>
            <p:ph type="title"/>
          </p:nvPr>
        </p:nvSpPr>
        <p:spPr>
          <a:xfrm>
            <a:off x="960000" y="2906167"/>
            <a:ext cx="10272000" cy="11223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2" name="Google Shape;92;g3adf5de0654_0_278"/>
          <p:cNvSpPr txBox="1">
            <a:spLocks noGrp="1"/>
          </p:cNvSpPr>
          <p:nvPr>
            <p:ph type="title" idx="2" hasCustomPrompt="1"/>
          </p:nvPr>
        </p:nvSpPr>
        <p:spPr>
          <a:xfrm>
            <a:off x="3995400" y="1783767"/>
            <a:ext cx="42012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93" name="Google Shape;93;g3adf5de0654_0_278"/>
          <p:cNvSpPr txBox="1">
            <a:spLocks noGrp="1"/>
          </p:cNvSpPr>
          <p:nvPr>
            <p:ph type="subTitle" idx="1"/>
          </p:nvPr>
        </p:nvSpPr>
        <p:spPr>
          <a:xfrm>
            <a:off x="3189233" y="4176233"/>
            <a:ext cx="5813700" cy="951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adf5de0654_0_282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900"/>
              <a:buChar char="●"/>
              <a:defRPr sz="1900">
                <a:solidFill>
                  <a:srgbClr val="434343"/>
                </a:solidFill>
              </a:defRPr>
            </a:lvl1pPr>
            <a:lvl2pPr marL="914400" lvl="1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g3adf5de0654_0_282"/>
          <p:cNvSpPr txBox="1">
            <a:spLocks noGrp="1"/>
          </p:cNvSpPr>
          <p:nvPr>
            <p:ph type="title"/>
          </p:nvPr>
        </p:nvSpPr>
        <p:spPr>
          <a:xfrm>
            <a:off x="603400" y="548633"/>
            <a:ext cx="10985100" cy="748800"/>
          </a:xfrm>
          <a:prstGeom prst="rect">
            <a:avLst/>
          </a:prstGeom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adf5de0654_0_285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900" cy="9513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None/>
              <a:defRPr sz="3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None/>
              <a:defRPr sz="3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None/>
              <a:defRPr sz="3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None/>
              <a:defRPr sz="3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None/>
              <a:defRPr sz="3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None/>
              <a:defRPr sz="3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None/>
              <a:defRPr sz="3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None/>
              <a:defRPr sz="3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None/>
              <a:defRPr sz="3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99" name="Google Shape;99;g3adf5de0654_0_285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900" cy="9513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None/>
              <a:defRPr sz="3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None/>
              <a:defRPr sz="3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None/>
              <a:defRPr sz="3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None/>
              <a:defRPr sz="3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None/>
              <a:defRPr sz="3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None/>
              <a:defRPr sz="3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None/>
              <a:defRPr sz="3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None/>
              <a:defRPr sz="3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None/>
              <a:defRPr sz="3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0" name="Google Shape;100;g3adf5de0654_0_285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900" cy="951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g3adf5de0654_0_285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900" cy="951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g3adf5de0654_0_285"/>
          <p:cNvSpPr txBox="1">
            <a:spLocks noGrp="1"/>
          </p:cNvSpPr>
          <p:nvPr>
            <p:ph type="title"/>
          </p:nvPr>
        </p:nvSpPr>
        <p:spPr>
          <a:xfrm>
            <a:off x="603400" y="548633"/>
            <a:ext cx="10985100" cy="748800"/>
          </a:xfrm>
          <a:prstGeom prst="rect">
            <a:avLst/>
          </a:prstGeom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adf5de0654_0_291"/>
          <p:cNvSpPr txBox="1">
            <a:spLocks noGrp="1"/>
          </p:cNvSpPr>
          <p:nvPr>
            <p:ph type="title"/>
          </p:nvPr>
        </p:nvSpPr>
        <p:spPr>
          <a:xfrm>
            <a:off x="603400" y="548633"/>
            <a:ext cx="10985100" cy="748800"/>
          </a:xfrm>
          <a:prstGeom prst="rect">
            <a:avLst/>
          </a:prstGeom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adf5de0654_0_293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44295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900"/>
              <a:buChar char="●"/>
              <a:defRPr sz="1900">
                <a:solidFill>
                  <a:srgbClr val="434343"/>
                </a:solidFill>
              </a:defRPr>
            </a:lvl1pPr>
            <a:lvl2pPr marL="914400" lvl="1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7" name="Google Shape;107;g3adf5de0654_0_293"/>
          <p:cNvSpPr txBox="1">
            <a:spLocks noGrp="1"/>
          </p:cNvSpPr>
          <p:nvPr>
            <p:ph type="title"/>
          </p:nvPr>
        </p:nvSpPr>
        <p:spPr>
          <a:xfrm>
            <a:off x="603400" y="548633"/>
            <a:ext cx="10985100" cy="748800"/>
          </a:xfrm>
          <a:prstGeom prst="rect">
            <a:avLst/>
          </a:prstGeom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 Extra Condensed"/>
              <a:buNone/>
              <a:defRPr sz="32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adf5de0654_0_296"/>
          <p:cNvSpPr txBox="1">
            <a:spLocks noGrp="1"/>
          </p:cNvSpPr>
          <p:nvPr>
            <p:ph type="title"/>
          </p:nvPr>
        </p:nvSpPr>
        <p:spPr>
          <a:xfrm>
            <a:off x="1850800" y="1742800"/>
            <a:ext cx="8490300" cy="337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adf5de0654_0_298"/>
          <p:cNvSpPr txBox="1">
            <a:spLocks noGrp="1"/>
          </p:cNvSpPr>
          <p:nvPr>
            <p:ph type="title"/>
          </p:nvPr>
        </p:nvSpPr>
        <p:spPr>
          <a:xfrm>
            <a:off x="960000" y="489898"/>
            <a:ext cx="10272000" cy="1122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12" name="Google Shape;112;g3adf5de0654_0_298"/>
          <p:cNvSpPr txBox="1">
            <a:spLocks noGrp="1"/>
          </p:cNvSpPr>
          <p:nvPr>
            <p:ph type="subTitle" idx="1"/>
          </p:nvPr>
        </p:nvSpPr>
        <p:spPr>
          <a:xfrm>
            <a:off x="2988733" y="1798333"/>
            <a:ext cx="6214800" cy="2242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1"/>
          <p:cNvSpPr txBox="1">
            <a:spLocks noGrp="1"/>
          </p:cNvSpPr>
          <p:nvPr>
            <p:ph type="title"/>
          </p:nvPr>
        </p:nvSpPr>
        <p:spPr>
          <a:xfrm>
            <a:off x="1045210" y="41910"/>
            <a:ext cx="10811510" cy="1155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adf5de0654_0_301"/>
          <p:cNvSpPr txBox="1">
            <a:spLocks noGrp="1"/>
          </p:cNvSpPr>
          <p:nvPr>
            <p:ph type="title"/>
          </p:nvPr>
        </p:nvSpPr>
        <p:spPr>
          <a:xfrm>
            <a:off x="960000" y="3047200"/>
            <a:ext cx="10272000" cy="763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adf5de0654_0_303"/>
          <p:cNvSpPr txBox="1">
            <a:spLocks noGrp="1"/>
          </p:cNvSpPr>
          <p:nvPr>
            <p:ph type="title" hasCustomPrompt="1"/>
          </p:nvPr>
        </p:nvSpPr>
        <p:spPr>
          <a:xfrm>
            <a:off x="1712000" y="2077967"/>
            <a:ext cx="8768100" cy="2014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117" name="Google Shape;117;g3adf5de0654_0_303"/>
          <p:cNvSpPr txBox="1">
            <a:spLocks noGrp="1"/>
          </p:cNvSpPr>
          <p:nvPr>
            <p:ph type="subTitle" idx="1"/>
          </p:nvPr>
        </p:nvSpPr>
        <p:spPr>
          <a:xfrm>
            <a:off x="1712000" y="4092833"/>
            <a:ext cx="8768100" cy="951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5" name="Google Shape;35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2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2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2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6"/>
          <p:cNvSpPr txBox="1">
            <a:spLocks noGrp="1"/>
          </p:cNvSpPr>
          <p:nvPr>
            <p:ph type="title"/>
          </p:nvPr>
        </p:nvSpPr>
        <p:spPr>
          <a:xfrm>
            <a:off x="1045210" y="41910"/>
            <a:ext cx="10811510" cy="1155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"/>
          <p:cNvSpPr txBox="1">
            <a:spLocks noGrp="1"/>
          </p:cNvSpPr>
          <p:nvPr>
            <p:ph type="title"/>
          </p:nvPr>
        </p:nvSpPr>
        <p:spPr>
          <a:xfrm>
            <a:off x="1045210" y="41910"/>
            <a:ext cx="10811510" cy="1155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9"/>
          <p:cNvSpPr txBox="1">
            <a:spLocks noGrp="1"/>
          </p:cNvSpPr>
          <p:nvPr>
            <p:ph type="body" idx="1"/>
          </p:nvPr>
        </p:nvSpPr>
        <p:spPr>
          <a:xfrm>
            <a:off x="1043940" y="1282065"/>
            <a:ext cx="10783570" cy="4599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adf5de0654_0_272"/>
          <p:cNvSpPr txBox="1">
            <a:spLocks noGrp="1"/>
          </p:cNvSpPr>
          <p:nvPr>
            <p:ph type="title"/>
          </p:nvPr>
        </p:nvSpPr>
        <p:spPr>
          <a:xfrm>
            <a:off x="603400" y="548633"/>
            <a:ext cx="10985100" cy="7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None/>
              <a:defRPr sz="3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None/>
              <a:defRPr sz="3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None/>
              <a:defRPr sz="3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None/>
              <a:defRPr sz="3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None/>
              <a:defRPr sz="3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None/>
              <a:defRPr sz="3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None/>
              <a:defRPr sz="3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None/>
              <a:defRPr sz="3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None/>
              <a:defRPr sz="3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6" name="Google Shape;86;g3adf5de0654_0_272"/>
          <p:cNvSpPr txBox="1">
            <a:spLocks noGrp="1"/>
          </p:cNvSpPr>
          <p:nvPr>
            <p:ph type="body" idx="1"/>
          </p:nvPr>
        </p:nvSpPr>
        <p:spPr>
          <a:xfrm>
            <a:off x="953467" y="1462133"/>
            <a:ext cx="10284900" cy="46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Medium"/>
              <a:buChar char="●"/>
              <a:defRPr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Medium"/>
              <a:buChar char="○"/>
              <a:defRPr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Medium"/>
              <a:buChar char="■"/>
              <a:defRPr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Medium"/>
              <a:buChar char="●"/>
              <a:defRPr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Medium"/>
              <a:buChar char="○"/>
              <a:defRPr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Medium"/>
              <a:buChar char="■"/>
              <a:defRPr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Medium"/>
              <a:buChar char="●"/>
              <a:defRPr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Medium"/>
              <a:buChar char="○"/>
              <a:defRPr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Medium"/>
              <a:buChar char="■"/>
              <a:defRPr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11" Type="http://schemas.openxmlformats.org/officeDocument/2006/relationships/image" Target="../media/image22.jpg"/><Relationship Id="rId5" Type="http://schemas.openxmlformats.org/officeDocument/2006/relationships/image" Target="../media/image4.png"/><Relationship Id="rId10" Type="http://schemas.openxmlformats.org/officeDocument/2006/relationships/image" Target="../media/image21.jpeg"/><Relationship Id="rId4" Type="http://schemas.openxmlformats.org/officeDocument/2006/relationships/image" Target="../media/image3.png"/><Relationship Id="rId9" Type="http://schemas.openxmlformats.org/officeDocument/2006/relationships/image" Target="../media/image2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3.JPG"/><Relationship Id="rId5" Type="http://schemas.openxmlformats.org/officeDocument/2006/relationships/image" Target="../media/image4.png"/><Relationship Id="rId15" Type="http://schemas.openxmlformats.org/officeDocument/2006/relationships/image" Target="../media/image17.png"/><Relationship Id="rId10" Type="http://schemas.openxmlformats.org/officeDocument/2006/relationships/image" Target="../media/image12.jpeg"/><Relationship Id="rId4" Type="http://schemas.openxmlformats.org/officeDocument/2006/relationships/image" Target="../media/image3.png"/><Relationship Id="rId9" Type="http://schemas.openxmlformats.org/officeDocument/2006/relationships/image" Target="../media/image11.jpeg"/><Relationship Id="rId1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"/>
          <p:cNvSpPr txBox="1"/>
          <p:nvPr/>
        </p:nvSpPr>
        <p:spPr>
          <a:xfrm>
            <a:off x="5146216" y="1756371"/>
            <a:ext cx="5321258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0" i="0" u="none" strike="noStrike" cap="none">
                <a:solidFill>
                  <a:srgbClr val="27376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Автономный </a:t>
            </a:r>
            <a:br>
              <a:rPr lang="ru-RU" sz="2800" b="0" i="0" u="none" strike="noStrike" cap="none">
                <a:solidFill>
                  <a:srgbClr val="27376B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ru-RU" sz="2800" b="0" i="0" u="none" strike="noStrike" cap="none">
                <a:solidFill>
                  <a:srgbClr val="27376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генератор-энергохранилище на основе водорода </a:t>
            </a:r>
            <a:endParaRPr/>
          </a:p>
        </p:txBody>
      </p:sp>
      <p:sp>
        <p:nvSpPr>
          <p:cNvPr id="124" name="Google Shape;124;p1"/>
          <p:cNvSpPr txBox="1"/>
          <p:nvPr/>
        </p:nvSpPr>
        <p:spPr>
          <a:xfrm>
            <a:off x="5146216" y="3153398"/>
            <a:ext cx="480390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27376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Команда проекта: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27376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- Паутин Александр</a:t>
            </a:r>
            <a:br>
              <a:rPr lang="ru-RU" sz="1800">
                <a:solidFill>
                  <a:srgbClr val="27376B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ru-RU" sz="1800">
                <a:solidFill>
                  <a:srgbClr val="27376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- Соловьева Дарья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27376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- Кончик Никита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27376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- Роговая Лариса</a:t>
            </a:r>
            <a:endParaRPr/>
          </a:p>
        </p:txBody>
      </p:sp>
      <p:sp>
        <p:nvSpPr>
          <p:cNvPr id="125" name="Google Shape;125;p1"/>
          <p:cNvSpPr txBox="1"/>
          <p:nvPr/>
        </p:nvSpPr>
        <p:spPr>
          <a:xfrm>
            <a:off x="7708942" y="3153398"/>
            <a:ext cx="48039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27376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Трекер проекта: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27376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Арасланов Леонид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8"/>
          <p:cNvSpPr txBox="1">
            <a:spLocks noGrp="1"/>
          </p:cNvSpPr>
          <p:nvPr>
            <p:ph type="title"/>
          </p:nvPr>
        </p:nvSpPr>
        <p:spPr>
          <a:xfrm>
            <a:off x="1193800" y="-95840"/>
            <a:ext cx="10652700" cy="10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ibre Franklin"/>
              <a:buNone/>
            </a:pPr>
            <a:r>
              <a:rPr lang="ru-RU" sz="3200" b="1">
                <a:latin typeface="Montserrat"/>
                <a:ea typeface="Montserrat"/>
                <a:cs typeface="Montserrat"/>
                <a:sym typeface="Montserrat"/>
              </a:rPr>
              <a:t>Анализ конкурентов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43" name="Google Shape;243;p8"/>
          <p:cNvGrpSpPr/>
          <p:nvPr/>
        </p:nvGrpSpPr>
        <p:grpSpPr>
          <a:xfrm>
            <a:off x="0" y="-6350"/>
            <a:ext cx="1193800" cy="6385560"/>
            <a:chOff x="0" y="-10"/>
            <a:chExt cx="1880" cy="10056"/>
          </a:xfrm>
        </p:grpSpPr>
        <p:pic>
          <p:nvPicPr>
            <p:cNvPr id="244" name="Google Shape;244;p8"/>
            <p:cNvPicPr preferRelativeResize="0"/>
            <p:nvPr/>
          </p:nvPicPr>
          <p:blipFill rotWithShape="1">
            <a:blip r:embed="rId3">
              <a:alphaModFix/>
            </a:blip>
            <a:srcRect t="58864" r="58007" b="24892"/>
            <a:stretch/>
          </p:blipFill>
          <p:spPr>
            <a:xfrm rot="-5400000">
              <a:off x="-1873" y="1863"/>
              <a:ext cx="5626" cy="1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5" name="Google Shape;245;p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05" y="6723"/>
              <a:ext cx="1217" cy="12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6" name="Google Shape;246;p8"/>
            <p:cNvPicPr preferRelativeResize="0"/>
            <p:nvPr/>
          </p:nvPicPr>
          <p:blipFill rotWithShape="1">
            <a:blip r:embed="rId5">
              <a:alphaModFix/>
            </a:blip>
            <a:srcRect r="47999"/>
            <a:stretch/>
          </p:blipFill>
          <p:spPr>
            <a:xfrm>
              <a:off x="167" y="4178"/>
              <a:ext cx="1526" cy="8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7" name="Google Shape;247;p8"/>
            <p:cNvPicPr preferRelativeResize="0"/>
            <p:nvPr/>
          </p:nvPicPr>
          <p:blipFill rotWithShape="1">
            <a:blip r:embed="rId6">
              <a:alphaModFix/>
            </a:blip>
            <a:srcRect l="62793"/>
            <a:stretch/>
          </p:blipFill>
          <p:spPr>
            <a:xfrm>
              <a:off x="133" y="5186"/>
              <a:ext cx="1560" cy="1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8" name="Google Shape;248;p8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67" y="8276"/>
              <a:ext cx="1639" cy="1770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249" name="Google Shape;249;p8"/>
          <p:cNvGraphicFramePr/>
          <p:nvPr/>
        </p:nvGraphicFramePr>
        <p:xfrm>
          <a:off x="1395298" y="840250"/>
          <a:ext cx="10487800" cy="5849815"/>
        </p:xfrm>
        <a:graphic>
          <a:graphicData uri="http://schemas.openxmlformats.org/drawingml/2006/table">
            <a:tbl>
              <a:tblPr>
                <a:noFill/>
                <a:tableStyleId>{2B77B92F-71C9-4368-A4E8-FC9C0214859C}</a:tableStyleId>
              </a:tblPr>
              <a:tblGrid>
                <a:gridCol w="2621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1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1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21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Параметр сравнения </a:t>
                      </a:r>
                      <a:endParaRPr sz="15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363E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Наше решение</a:t>
                      </a:r>
                      <a:endParaRPr sz="15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363E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Дизельные генераторы</a:t>
                      </a:r>
                      <a:endParaRPr sz="15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363E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Аккумуляторные системы</a:t>
                      </a:r>
                      <a:endParaRPr sz="15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363E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Продукт</a:t>
                      </a:r>
                      <a:endParaRPr sz="1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363E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Водородный генератор-накопитель</a:t>
                      </a:r>
                      <a:endParaRPr sz="1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363E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Фрегат, Азимут, MOTOR</a:t>
                      </a:r>
                      <a:endParaRPr sz="1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363E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DEYE, TOR Energy</a:t>
                      </a:r>
                      <a:endParaRPr sz="1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363E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Мощность</a:t>
                      </a:r>
                      <a:endParaRPr sz="1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20-30 кВт</a:t>
                      </a:r>
                      <a:endParaRPr sz="1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20-30 кВт</a:t>
                      </a:r>
                      <a:endParaRPr sz="1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10-20 кВт</a:t>
                      </a:r>
                      <a:endParaRPr sz="1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Автономность</a:t>
                      </a:r>
                      <a:endParaRPr sz="1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140-320 кВт·ч , до 32 ч при 10 кВт</a:t>
                      </a:r>
                      <a:endParaRPr sz="1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160 кВт·ч , до 16 ч при 10 кВт</a:t>
                      </a:r>
                      <a:endParaRPr sz="1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10-30 кВт·ч , 1-3 ч при 10 кВт</a:t>
                      </a:r>
                      <a:endParaRPr sz="1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Уровень шума</a:t>
                      </a:r>
                      <a:endParaRPr sz="1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&lt; 55 дБ</a:t>
                      </a:r>
                      <a:endParaRPr sz="1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75-85 дБ</a:t>
                      </a:r>
                      <a:endParaRPr sz="1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Бесшумно</a:t>
                      </a:r>
                      <a:endParaRPr sz="1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Выбросы (углеродный след)</a:t>
                      </a:r>
                      <a:endParaRPr sz="1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Нулевые (вода)</a:t>
                      </a:r>
                      <a:endParaRPr sz="1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Вредные выбросы (CO₂, NOx)</a:t>
                      </a:r>
                      <a:endParaRPr sz="1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Нулевые в момент работы</a:t>
                      </a:r>
                      <a:endParaRPr sz="1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Зависимость от топлива/сети</a:t>
                      </a:r>
                      <a:endParaRPr sz="1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Нет. Зарядка от любого источника</a:t>
                      </a:r>
                      <a:endParaRPr sz="1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Полная. Требует регулярных поставок топлива</a:t>
                      </a:r>
                      <a:endParaRPr sz="1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Нет. Зарядка от любого источника</a:t>
                      </a:r>
                      <a:endParaRPr sz="1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Температурный диапазон</a:t>
                      </a:r>
                      <a:endParaRPr sz="1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от -40°C до +45°C</a:t>
                      </a:r>
                      <a:endParaRPr sz="1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от -40 °C до +45 °C</a:t>
                      </a:r>
                      <a:endParaRPr sz="1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от 0 °C до +30 °C</a:t>
                      </a:r>
                      <a:endParaRPr sz="1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Стоимость 1 кВт·ч</a:t>
                      </a:r>
                      <a:endParaRPr sz="13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42 руб.</a:t>
                      </a:r>
                      <a:endParaRPr sz="13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75 руб.</a:t>
                      </a:r>
                      <a:endParaRPr sz="13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7 - 90 руб.</a:t>
                      </a:r>
                      <a:endParaRPr sz="13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6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Стоимость покупки</a:t>
                      </a:r>
                      <a:endParaRPr sz="13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363E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1-1,5 млн руб.</a:t>
                      </a:r>
                      <a:endParaRPr sz="13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363E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500 тыс - 1 млн руб.</a:t>
                      </a:r>
                      <a:endParaRPr sz="13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363E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800 тыс. - 1,5 млн руб.</a:t>
                      </a:r>
                      <a:endParaRPr sz="13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363E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latin typeface="Montserrat"/>
                          <a:ea typeface="Montserrat"/>
                          <a:cs typeface="Montserrat"/>
                          <a:sym typeface="Montserrat"/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          </a:ext>
                          </a:extLst>
                        </a:rPr>
                        <a:t>Ключевой недостаток</a:t>
                      </a:r>
                      <a:endParaRPr sz="1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363E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latin typeface="Montserrat"/>
                          <a:ea typeface="Montserrat"/>
                          <a:cs typeface="Montserrat"/>
                          <a:sym typeface="Montserrat"/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          </a:ext>
                          </a:extLst>
                        </a:rPr>
                        <a:t>Высокая капитальная стоимость (CAPEX)</a:t>
                      </a:r>
                      <a:endParaRPr sz="1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152400" marR="152400" marT="95250" marB="95250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363E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latin typeface="Montserrat"/>
                          <a:ea typeface="Montserrat"/>
                          <a:cs typeface="Montserrat"/>
                          <a:sym typeface="Montserrat"/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"/>
                            </a:ext>
                          </a:extLst>
                        </a:rPr>
                        <a:t>Высокие OPEX, шум, выбросы, зависимость от логистики</a:t>
                      </a:r>
                      <a:endParaRPr sz="1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152400" marR="152400" marT="95250" marB="95250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363E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latin typeface="Montserrat"/>
                          <a:ea typeface="Montserrat"/>
                          <a:cs typeface="Montserrat"/>
                          <a:sym typeface="Montserrat"/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"/>
                            </a:ext>
                          </a:extLst>
                        </a:rPr>
                        <a:t>Низкая энергоемкость, деградация, не для долгосрочного хранения</a:t>
                      </a:r>
                      <a:endParaRPr sz="1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363E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9"/>
          <p:cNvSpPr txBox="1">
            <a:spLocks noGrp="1"/>
          </p:cNvSpPr>
          <p:nvPr>
            <p:ph type="title"/>
          </p:nvPr>
        </p:nvSpPr>
        <p:spPr>
          <a:xfrm>
            <a:off x="1590125" y="32375"/>
            <a:ext cx="10274700" cy="9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ibre Franklin"/>
              <a:buNone/>
            </a:pPr>
            <a:r>
              <a:rPr lang="ru-RU" sz="3200" b="1">
                <a:latin typeface="Montserrat"/>
                <a:ea typeface="Montserrat"/>
                <a:cs typeface="Montserrat"/>
                <a:sym typeface="Montserrat"/>
              </a:rPr>
              <a:t>Бизнес модель и факторы успеха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55" name="Google Shape;255;p9"/>
          <p:cNvGrpSpPr/>
          <p:nvPr/>
        </p:nvGrpSpPr>
        <p:grpSpPr>
          <a:xfrm>
            <a:off x="0" y="-6350"/>
            <a:ext cx="1193800" cy="6385560"/>
            <a:chOff x="0" y="-10"/>
            <a:chExt cx="1880" cy="10056"/>
          </a:xfrm>
        </p:grpSpPr>
        <p:pic>
          <p:nvPicPr>
            <p:cNvPr id="256" name="Google Shape;256;p9"/>
            <p:cNvPicPr preferRelativeResize="0"/>
            <p:nvPr/>
          </p:nvPicPr>
          <p:blipFill rotWithShape="1">
            <a:blip r:embed="rId3">
              <a:alphaModFix/>
            </a:blip>
            <a:srcRect t="58864" r="58007" b="24892"/>
            <a:stretch/>
          </p:blipFill>
          <p:spPr>
            <a:xfrm rot="-5400000">
              <a:off x="-1873" y="1863"/>
              <a:ext cx="5626" cy="1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7" name="Google Shape;257;p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05" y="6723"/>
              <a:ext cx="1217" cy="12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8" name="Google Shape;258;p9"/>
            <p:cNvPicPr preferRelativeResize="0"/>
            <p:nvPr/>
          </p:nvPicPr>
          <p:blipFill rotWithShape="1">
            <a:blip r:embed="rId5">
              <a:alphaModFix/>
            </a:blip>
            <a:srcRect r="47999"/>
            <a:stretch/>
          </p:blipFill>
          <p:spPr>
            <a:xfrm>
              <a:off x="167" y="4178"/>
              <a:ext cx="1526" cy="8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9" name="Google Shape;259;p9"/>
            <p:cNvPicPr preferRelativeResize="0"/>
            <p:nvPr/>
          </p:nvPicPr>
          <p:blipFill rotWithShape="1">
            <a:blip r:embed="rId6">
              <a:alphaModFix/>
            </a:blip>
            <a:srcRect l="62793"/>
            <a:stretch/>
          </p:blipFill>
          <p:spPr>
            <a:xfrm>
              <a:off x="133" y="5186"/>
              <a:ext cx="1560" cy="1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0" name="Google Shape;260;p9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67" y="8276"/>
              <a:ext cx="1639" cy="17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1" name="Google Shape;261;p9"/>
          <p:cNvSpPr/>
          <p:nvPr/>
        </p:nvSpPr>
        <p:spPr>
          <a:xfrm>
            <a:off x="1590125" y="1034100"/>
            <a:ext cx="10174800" cy="53451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27376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2" name="Google Shape;262;p9"/>
          <p:cNvCxnSpPr/>
          <p:nvPr/>
        </p:nvCxnSpPr>
        <p:spPr>
          <a:xfrm>
            <a:off x="8082300" y="1034100"/>
            <a:ext cx="0" cy="39315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3" name="Google Shape;263;p9"/>
          <p:cNvCxnSpPr/>
          <p:nvPr/>
        </p:nvCxnSpPr>
        <p:spPr>
          <a:xfrm rot="10800000">
            <a:off x="1590125" y="4936225"/>
            <a:ext cx="10174800" cy="390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4" name="Google Shape;264;p9"/>
          <p:cNvCxnSpPr/>
          <p:nvPr/>
        </p:nvCxnSpPr>
        <p:spPr>
          <a:xfrm flipH="1">
            <a:off x="5110875" y="1048075"/>
            <a:ext cx="9600" cy="38829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5" name="Google Shape;265;p9"/>
          <p:cNvCxnSpPr/>
          <p:nvPr/>
        </p:nvCxnSpPr>
        <p:spPr>
          <a:xfrm rot="10800000">
            <a:off x="1590225" y="2985475"/>
            <a:ext cx="3531900" cy="81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6" name="Google Shape;266;p9"/>
          <p:cNvCxnSpPr>
            <a:endCxn id="261" idx="2"/>
          </p:cNvCxnSpPr>
          <p:nvPr/>
        </p:nvCxnSpPr>
        <p:spPr>
          <a:xfrm>
            <a:off x="6667625" y="4927800"/>
            <a:ext cx="9900" cy="14514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7" name="Google Shape;267;p9"/>
          <p:cNvSpPr txBox="1"/>
          <p:nvPr/>
        </p:nvSpPr>
        <p:spPr>
          <a:xfrm>
            <a:off x="44475" y="1025950"/>
            <a:ext cx="6623400" cy="3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Ключевые виды </a:t>
            </a:r>
            <a:endParaRPr sz="17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деятельности</a:t>
            </a:r>
            <a:endParaRPr sz="17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8" name="Google Shape;268;p9"/>
          <p:cNvSpPr txBox="1"/>
          <p:nvPr/>
        </p:nvSpPr>
        <p:spPr>
          <a:xfrm>
            <a:off x="1590225" y="2938625"/>
            <a:ext cx="3531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Ключевые ресурсы</a:t>
            </a:r>
            <a:endParaRPr sz="18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69" name="Google Shape;269;p9"/>
          <p:cNvCxnSpPr/>
          <p:nvPr/>
        </p:nvCxnSpPr>
        <p:spPr>
          <a:xfrm rot="10800000">
            <a:off x="8082475" y="2946775"/>
            <a:ext cx="3674100" cy="87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0" name="Google Shape;270;p9"/>
          <p:cNvSpPr txBox="1"/>
          <p:nvPr/>
        </p:nvSpPr>
        <p:spPr>
          <a:xfrm>
            <a:off x="8078275" y="2892025"/>
            <a:ext cx="3682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Каналы сбыта</a:t>
            </a:r>
            <a:endParaRPr sz="18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1" name="Google Shape;271;p9"/>
          <p:cNvSpPr txBox="1"/>
          <p:nvPr/>
        </p:nvSpPr>
        <p:spPr>
          <a:xfrm>
            <a:off x="8078275" y="974925"/>
            <a:ext cx="36825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Взаимоотношение с клиентами</a:t>
            </a:r>
            <a:endParaRPr sz="18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2" name="Google Shape;272;p9"/>
          <p:cNvSpPr txBox="1"/>
          <p:nvPr/>
        </p:nvSpPr>
        <p:spPr>
          <a:xfrm>
            <a:off x="1616500" y="4916400"/>
            <a:ext cx="5026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Структура издержек</a:t>
            </a:r>
            <a:endParaRPr sz="18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3" name="Google Shape;273;p9"/>
          <p:cNvSpPr txBox="1"/>
          <p:nvPr/>
        </p:nvSpPr>
        <p:spPr>
          <a:xfrm>
            <a:off x="6642600" y="4936575"/>
            <a:ext cx="5114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Поток поступления доходов</a:t>
            </a:r>
            <a:endParaRPr sz="18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4" name="Google Shape;274;p9"/>
          <p:cNvSpPr/>
          <p:nvPr/>
        </p:nvSpPr>
        <p:spPr>
          <a:xfrm>
            <a:off x="5122125" y="1044225"/>
            <a:ext cx="2946900" cy="3892200"/>
          </a:xfrm>
          <a:prstGeom prst="rect">
            <a:avLst/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9"/>
          <p:cNvSpPr txBox="1"/>
          <p:nvPr/>
        </p:nvSpPr>
        <p:spPr>
          <a:xfrm>
            <a:off x="1527575" y="1562823"/>
            <a:ext cx="35853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R&amp;D и оптимизация системы (электролизер + топливный элемент), сборка и тестирование установок, сертификация оборудования, разработка систем управления энергией, монтаж и пусконаладка</a:t>
            </a:r>
            <a:endParaRPr sz="1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6" name="Google Shape;276;p9"/>
          <p:cNvSpPr txBox="1"/>
          <p:nvPr/>
        </p:nvSpPr>
        <p:spPr>
          <a:xfrm>
            <a:off x="1580975" y="3245788"/>
            <a:ext cx="3531900" cy="16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патент на конструкцию электролизера и всего генератора, действующий прототип, производственные мощности, инженерная команда, программное обеспечение для мониторинга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7" name="Google Shape;277;p9"/>
          <p:cNvSpPr txBox="1"/>
          <p:nvPr/>
        </p:nvSpPr>
        <p:spPr>
          <a:xfrm>
            <a:off x="5225750" y="1659779"/>
            <a:ext cx="2747100" cy="27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возможность обеспечить полную энергоавтономию на длительный срок, экологичность и бесшумность работы, готовность к работе за 5 минут, аккумулирование излишков энергии, работа в экстремальных условиях (Арктика).</a:t>
            </a:r>
            <a:endParaRPr sz="15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8" name="Google Shape;278;p9"/>
          <p:cNvSpPr txBox="1"/>
          <p:nvPr/>
        </p:nvSpPr>
        <p:spPr>
          <a:xfrm>
            <a:off x="8093625" y="1580250"/>
            <a:ext cx="35853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прямые продажи для B2G/B2B, техническая поддержка, сервисное обслуживание, обучение персонала, индивидуальные консультации. 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9" name="Google Shape;279;p9"/>
          <p:cNvSpPr txBox="1"/>
          <p:nvPr/>
        </p:nvSpPr>
        <p:spPr>
          <a:xfrm>
            <a:off x="8093625" y="3323390"/>
            <a:ext cx="35853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собственный сайт с онлайн-консультациями, участие в отраслевых выставках, партнерские сети в регионах, госзакупки, прямая работа с корпоративными заказчиками. 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0" name="Google Shape;280;p9"/>
          <p:cNvSpPr txBox="1"/>
          <p:nvPr/>
        </p:nvSpPr>
        <p:spPr>
          <a:xfrm>
            <a:off x="1572550" y="5373275"/>
            <a:ext cx="51141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запчасти и комплектующие, фонд оплаты труда, R&amp;D расходы, сертификация и лицензирование, маркетинг, логистика, гарантийное обслуживание</a:t>
            </a:r>
            <a:endParaRPr sz="1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1" name="Google Shape;281;p9"/>
          <p:cNvSpPr txBox="1"/>
          <p:nvPr/>
        </p:nvSpPr>
        <p:spPr>
          <a:xfrm>
            <a:off x="6642600" y="5297250"/>
            <a:ext cx="51141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продажа готовых установок, сервисные контракты, арендные решения, гарантийное и постгарантийное обслуживание, модернизация оборудования, опциональные услуги по установке и интеграции.</a:t>
            </a:r>
            <a:endParaRPr sz="1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2" name="Google Shape;282;p9"/>
          <p:cNvSpPr txBox="1"/>
          <p:nvPr/>
        </p:nvSpPr>
        <p:spPr>
          <a:xfrm>
            <a:off x="5109038" y="973563"/>
            <a:ext cx="2960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Ценностное предложение</a:t>
            </a:r>
            <a:endParaRPr sz="18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7" name="Google Shape;287;g3adf5de0654_0_237"/>
          <p:cNvGrpSpPr/>
          <p:nvPr/>
        </p:nvGrpSpPr>
        <p:grpSpPr>
          <a:xfrm>
            <a:off x="760767" y="4052752"/>
            <a:ext cx="3850551" cy="1882441"/>
            <a:chOff x="457200" y="3062321"/>
            <a:chExt cx="2475602" cy="1411866"/>
          </a:xfrm>
        </p:grpSpPr>
        <p:sp>
          <p:nvSpPr>
            <p:cNvPr id="288" name="Google Shape;288;g3adf5de0654_0_237"/>
            <p:cNvSpPr txBox="1"/>
            <p:nvPr/>
          </p:nvSpPr>
          <p:spPr>
            <a:xfrm>
              <a:off x="457202" y="3062321"/>
              <a:ext cx="2475600" cy="45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10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NVP</a:t>
              </a:r>
              <a:endParaRPr sz="21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89" name="Google Shape;289;g3adf5de0654_0_237"/>
            <p:cNvSpPr txBox="1"/>
            <p:nvPr/>
          </p:nvSpPr>
          <p:spPr>
            <a:xfrm>
              <a:off x="457200" y="3422987"/>
              <a:ext cx="2475600" cy="105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300" b="1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от -0.6 до +1.4 млн руб. </a:t>
              </a:r>
              <a:endParaRPr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  <a:p>
              <a:pPr marL="0" marR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600">
                  <a:solidFill>
                    <a:schemeClr val="dk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(инвестиции 4 млн, планирование - 3 года, ставка дисконтирования 15-20%, годовая выручка 8-10 устройств)</a:t>
              </a:r>
              <a:endParaRPr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</p:grpSp>
      <p:sp>
        <p:nvSpPr>
          <p:cNvPr id="290" name="Google Shape;290;g3adf5de0654_0_237"/>
          <p:cNvSpPr txBox="1">
            <a:spLocks noGrp="1"/>
          </p:cNvSpPr>
          <p:nvPr>
            <p:ph type="title"/>
          </p:nvPr>
        </p:nvSpPr>
        <p:spPr>
          <a:xfrm>
            <a:off x="603400" y="548633"/>
            <a:ext cx="10985100" cy="748800"/>
          </a:xfrm>
          <a:prstGeom prst="rect">
            <a:avLst/>
          </a:prstGeom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/>
              <a:t>Финансовые показатели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291" name="Google Shape;291;g3adf5de0654_0_237"/>
          <p:cNvGraphicFramePr/>
          <p:nvPr/>
        </p:nvGraphicFramePr>
        <p:xfrm>
          <a:off x="5156250" y="1462650"/>
          <a:ext cx="6294250" cy="4472575"/>
        </p:xfrm>
        <a:graphic>
          <a:graphicData uri="http://schemas.openxmlformats.org/drawingml/2006/table">
            <a:tbl>
              <a:tblPr>
                <a:noFill/>
                <a:tableStyleId>{2B77B92F-71C9-4368-A4E8-FC9C0214859C}</a:tableStyleId>
              </a:tblPr>
              <a:tblGrid>
                <a:gridCol w="3207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86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11600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100">
                          <a:solidFill>
                            <a:schemeClr val="dk1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Структура себестоимости и прибыль </a:t>
                      </a:r>
                      <a:endParaRPr sz="2100">
                        <a:solidFill>
                          <a:schemeClr val="dk1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100">
                          <a:solidFill>
                            <a:schemeClr val="dk1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(на 1 устройство)</a:t>
                      </a:r>
                      <a:endParaRPr sz="2100">
                        <a:solidFill>
                          <a:schemeClr val="dk1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121900" marR="121900" marT="121900" marB="121900" anchor="ctr">
                    <a:lnL w="1270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508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chemeClr val="dk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Продажная цена</a:t>
                      </a:r>
                      <a:endParaRPr sz="1600">
                        <a:solidFill>
                          <a:schemeClr val="dk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121900" marR="121900" marT="121900" marB="121900" anchor="ctr">
                    <a:lnL w="1270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08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100">
                          <a:solidFill>
                            <a:schemeClr val="lt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1.3 млн руб.</a:t>
                      </a:r>
                      <a:endParaRPr sz="2100">
                        <a:solidFill>
                          <a:schemeClr val="lt2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121900" marR="121900" marT="121900" marB="121900" anchor="ctr">
                    <a:lnL w="1270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08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8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chemeClr val="dk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Полная себестоимость</a:t>
                      </a:r>
                      <a:endParaRPr sz="1600">
                        <a:solidFill>
                          <a:schemeClr val="dk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121900" marR="121900" marT="121900" marB="121900" anchor="ctr">
                    <a:lnL w="1270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100">
                          <a:solidFill>
                            <a:schemeClr val="lt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1.1 млн руб.</a:t>
                      </a:r>
                      <a:endParaRPr sz="2100">
                        <a:solidFill>
                          <a:schemeClr val="lt2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solidFill>
                            <a:schemeClr val="lt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включая комплектующие и трудозатраты)</a:t>
                      </a:r>
                      <a:endParaRPr sz="1300">
                        <a:solidFill>
                          <a:schemeClr val="lt2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121900" marR="121900" marT="121900" marB="121900" anchor="ctr">
                    <a:lnL w="1270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71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chemeClr val="dk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Валовая прибыль с единицы</a:t>
                      </a:r>
                      <a:endParaRPr sz="1600">
                        <a:solidFill>
                          <a:schemeClr val="dk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121900" marR="121900" marT="121900" marB="121900" anchor="ctr">
                    <a:lnL w="1270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100">
                          <a:solidFill>
                            <a:schemeClr val="lt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200 тыс. руб.</a:t>
                      </a:r>
                      <a:endParaRPr sz="2100">
                        <a:solidFill>
                          <a:schemeClr val="lt2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121900" marR="121900" marT="121900" marB="121900" anchor="ctr">
                    <a:lnL w="1270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2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>
                          <a:solidFill>
                            <a:schemeClr val="dk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Валовая рентабельность</a:t>
                      </a:r>
                      <a:endParaRPr sz="1600">
                        <a:solidFill>
                          <a:schemeClr val="dk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121900" marR="121900" marT="121900" marB="121900" anchor="ctr">
                    <a:lnL w="1270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100">
                          <a:solidFill>
                            <a:schemeClr val="lt2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~21%</a:t>
                      </a:r>
                      <a:endParaRPr sz="2100">
                        <a:solidFill>
                          <a:schemeClr val="lt2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121900" marR="121900" marT="121900" marB="121900" anchor="ctr">
                    <a:lnL w="1270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92" name="Google Shape;292;g3adf5de0654_0_237"/>
          <p:cNvGraphicFramePr/>
          <p:nvPr/>
        </p:nvGraphicFramePr>
        <p:xfrm>
          <a:off x="760767" y="1462650"/>
          <a:ext cx="3769375" cy="2438940"/>
        </p:xfrm>
        <a:graphic>
          <a:graphicData uri="http://schemas.openxmlformats.org/drawingml/2006/table">
            <a:tbl>
              <a:tblPr>
                <a:noFill/>
                <a:tableStyleId>{2B77B92F-71C9-4368-A4E8-FC9C0214859C}</a:tableStyleId>
              </a:tblPr>
              <a:tblGrid>
                <a:gridCol w="3769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083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100">
                          <a:solidFill>
                            <a:schemeClr val="dk1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Точка безубыточности</a:t>
                      </a:r>
                      <a:endParaRPr sz="2100">
                        <a:solidFill>
                          <a:schemeClr val="dk1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121900" marR="121900" marT="121900" marB="121900" anchor="ctr">
                    <a:lnL w="1270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4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5300">
                          <a:solidFill>
                            <a:schemeClr val="lt1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 10 шт.</a:t>
                      </a:r>
                      <a:endParaRPr sz="5300">
                        <a:solidFill>
                          <a:schemeClr val="lt1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900">
                          <a:solidFill>
                            <a:schemeClr val="lt1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проданных устройств </a:t>
                      </a:r>
                      <a:endParaRPr sz="1900">
                        <a:solidFill>
                          <a:schemeClr val="lt1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900">
                          <a:solidFill>
                            <a:schemeClr val="lt1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за год</a:t>
                      </a:r>
                      <a:endParaRPr sz="1900">
                        <a:solidFill>
                          <a:schemeClr val="lt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121900" marR="121900" marT="121900" marB="121900" anchor="ctr">
                    <a:lnL w="1270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4"/>
          <p:cNvSpPr txBox="1">
            <a:spLocks noGrp="1"/>
          </p:cNvSpPr>
          <p:nvPr>
            <p:ph type="title" idx="4294967295"/>
          </p:nvPr>
        </p:nvSpPr>
        <p:spPr>
          <a:xfrm>
            <a:off x="1180175" y="120978"/>
            <a:ext cx="11148600" cy="9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ru-RU" sz="3200" b="1">
                <a:latin typeface="Montserrat"/>
                <a:ea typeface="Montserrat"/>
                <a:cs typeface="Montserrat"/>
                <a:sym typeface="Montserrat"/>
              </a:rPr>
              <a:t>Команда проекта</a:t>
            </a:r>
            <a:endParaRPr sz="3200" b="1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98" name="Google Shape;298;p14"/>
          <p:cNvGrpSpPr/>
          <p:nvPr/>
        </p:nvGrpSpPr>
        <p:grpSpPr>
          <a:xfrm>
            <a:off x="0" y="-6350"/>
            <a:ext cx="1193800" cy="6385560"/>
            <a:chOff x="0" y="-10"/>
            <a:chExt cx="1880" cy="10056"/>
          </a:xfrm>
        </p:grpSpPr>
        <p:pic>
          <p:nvPicPr>
            <p:cNvPr id="299" name="Google Shape;299;p14"/>
            <p:cNvPicPr preferRelativeResize="0"/>
            <p:nvPr/>
          </p:nvPicPr>
          <p:blipFill rotWithShape="1">
            <a:blip r:embed="rId3">
              <a:alphaModFix/>
            </a:blip>
            <a:srcRect t="58864" r="58007" b="24892"/>
            <a:stretch/>
          </p:blipFill>
          <p:spPr>
            <a:xfrm rot="-5400000">
              <a:off x="-1873" y="1863"/>
              <a:ext cx="5626" cy="1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0" name="Google Shape;300;p1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05" y="6723"/>
              <a:ext cx="1217" cy="12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1" name="Google Shape;301;p14"/>
            <p:cNvPicPr preferRelativeResize="0"/>
            <p:nvPr/>
          </p:nvPicPr>
          <p:blipFill rotWithShape="1">
            <a:blip r:embed="rId5">
              <a:alphaModFix/>
            </a:blip>
            <a:srcRect r="47999"/>
            <a:stretch/>
          </p:blipFill>
          <p:spPr>
            <a:xfrm>
              <a:off x="167" y="4178"/>
              <a:ext cx="1526" cy="8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2" name="Google Shape;302;p14"/>
            <p:cNvPicPr preferRelativeResize="0"/>
            <p:nvPr/>
          </p:nvPicPr>
          <p:blipFill rotWithShape="1">
            <a:blip r:embed="rId6">
              <a:alphaModFix/>
            </a:blip>
            <a:srcRect l="62793"/>
            <a:stretch/>
          </p:blipFill>
          <p:spPr>
            <a:xfrm>
              <a:off x="133" y="5186"/>
              <a:ext cx="1560" cy="1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3" name="Google Shape;303;p14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67" y="8276"/>
              <a:ext cx="1639" cy="177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710EAB8-770D-4478-804D-FBF87630CE4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6680" r="16680"/>
          <a:stretch/>
        </p:blipFill>
        <p:spPr>
          <a:xfrm>
            <a:off x="1531006" y="1199306"/>
            <a:ext cx="1800000" cy="1800000"/>
          </a:xfrm>
          <a:prstGeom prst="rect">
            <a:avLst/>
          </a:prstGeom>
          <a:ln w="38100">
            <a:solidFill>
              <a:srgbClr val="0363EB"/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B3F22C2-51FA-458A-932E-E3EB9DAD814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6536" t="15066" r="6089" b="19231"/>
          <a:stretch/>
        </p:blipFill>
        <p:spPr>
          <a:xfrm>
            <a:off x="9642906" y="1199306"/>
            <a:ext cx="1795263" cy="1800000"/>
          </a:xfrm>
          <a:prstGeom prst="rect">
            <a:avLst/>
          </a:prstGeom>
          <a:ln w="38100">
            <a:solidFill>
              <a:srgbClr val="0363EB"/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E71B1D1-0F78-4C60-8F23-3536AC209364}"/>
              </a:ext>
            </a:extLst>
          </p:cNvPr>
          <p:cNvPicPr>
            <a:picLocks/>
          </p:cNvPicPr>
          <p:nvPr/>
        </p:nvPicPr>
        <p:blipFill rotWithShape="1">
          <a:blip r:embed="rId10"/>
          <a:srcRect l="43147" t="27877" r="13582" b="14450"/>
          <a:stretch/>
        </p:blipFill>
        <p:spPr>
          <a:xfrm>
            <a:off x="7588067" y="1199306"/>
            <a:ext cx="1800000" cy="1800000"/>
          </a:xfrm>
          <a:prstGeom prst="rect">
            <a:avLst/>
          </a:prstGeom>
          <a:ln w="38100">
            <a:solidFill>
              <a:srgbClr val="0363EB"/>
            </a:solidFill>
          </a:ln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1F404AD-D9D3-40F6-829C-068B31C8E22B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7689" t="21563" r="21256" b="44415"/>
          <a:stretch/>
        </p:blipFill>
        <p:spPr>
          <a:xfrm>
            <a:off x="5567468" y="1199306"/>
            <a:ext cx="1800000" cy="1800000"/>
          </a:xfrm>
          <a:prstGeom prst="rect">
            <a:avLst/>
          </a:prstGeom>
          <a:ln w="38100">
            <a:solidFill>
              <a:srgbClr val="0363EB"/>
            </a:solidFill>
          </a:ln>
        </p:spPr>
      </p:pic>
      <p:pic>
        <p:nvPicPr>
          <p:cNvPr id="1028" name="Picture 4" descr="https://sun9-49.userapi.com/s/v1/ig2/j9jqyGwYWtZmdtdxIaQdDIPfNYzK4uokNG_9ikjJEmCnpZFzFhOWQ6BmZlLA5oamkRTpOZ4M9zk7xaFE0dd2Xi0A.jpg?quality=95&amp;as=32x48,48x72,72x108,108x162,160x240,240x360,360x540,480x720,540x810,640x960,720x1080,1080x1620,1280x1920,1440x2160,1707x2560&amp;from=bu&amp;cs=1707x0">
            <a:extLst>
              <a:ext uri="{FF2B5EF4-FFF2-40B4-BE49-F238E27FC236}">
                <a16:creationId xmlns:a16="http://schemas.microsoft.com/office/drawing/2014/main" id="{8CD15F86-EA6C-4DA0-8342-7CA07B888D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5" t="10183" r="4016" b="34039"/>
          <a:stretch/>
        </p:blipFill>
        <p:spPr bwMode="auto">
          <a:xfrm>
            <a:off x="3551605" y="1199306"/>
            <a:ext cx="1795264" cy="1800000"/>
          </a:xfrm>
          <a:prstGeom prst="rect">
            <a:avLst/>
          </a:prstGeom>
          <a:ln w="38100">
            <a:solidFill>
              <a:srgbClr val="0363E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140;g3adf5de0654_0_0">
            <a:extLst>
              <a:ext uri="{FF2B5EF4-FFF2-40B4-BE49-F238E27FC236}">
                <a16:creationId xmlns:a16="http://schemas.microsoft.com/office/drawing/2014/main" id="{B27B8395-E6BC-469A-B076-A98CF88FD6F2}"/>
              </a:ext>
            </a:extLst>
          </p:cNvPr>
          <p:cNvSpPr txBox="1"/>
          <p:nvPr/>
        </p:nvSpPr>
        <p:spPr>
          <a:xfrm>
            <a:off x="1413595" y="2919730"/>
            <a:ext cx="2034822" cy="3369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889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Паутин Александр</a:t>
            </a:r>
          </a:p>
          <a:p>
            <a:pPr lvl="0" indent="0" algn="ctr" rtl="0">
              <a:spcAft>
                <a:spcPts val="0"/>
              </a:spcAft>
              <a:buNone/>
            </a:pPr>
            <a:r>
              <a:rPr lang="ru-RU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лидер, инженер</a:t>
            </a:r>
          </a:p>
          <a:p>
            <a:pPr marL="889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4й курс ИСГЭО</a:t>
            </a:r>
          </a:p>
          <a:p>
            <a:pPr marL="8890" lvl="0" indent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ПК «Водородная энергетика» МГТУ им. Баумана</a:t>
            </a:r>
          </a:p>
          <a:p>
            <a:pPr marL="8890" lvl="0" indent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Сертификат «Энергетическая дипломатия» МГИМО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889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" name="Google Shape;140;g3adf5de0654_0_0">
            <a:extLst>
              <a:ext uri="{FF2B5EF4-FFF2-40B4-BE49-F238E27FC236}">
                <a16:creationId xmlns:a16="http://schemas.microsoft.com/office/drawing/2014/main" id="{3DF90BBA-F499-4903-A6D6-981AB6D240CF}"/>
              </a:ext>
            </a:extLst>
          </p:cNvPr>
          <p:cNvSpPr txBox="1"/>
          <p:nvPr/>
        </p:nvSpPr>
        <p:spPr>
          <a:xfrm>
            <a:off x="7530994" y="2870568"/>
            <a:ext cx="1914146" cy="3250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889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Соловьева Дарья</a:t>
            </a:r>
          </a:p>
          <a:p>
            <a:pPr lvl="0" indent="0" algn="ctr" rtl="0">
              <a:spcAft>
                <a:spcPts val="0"/>
              </a:spcAft>
              <a:buNone/>
            </a:pPr>
            <a:r>
              <a:rPr lang="ru-RU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Внешние связи</a:t>
            </a:r>
          </a:p>
          <a:p>
            <a:pPr marL="889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4й курс ИСГЭО</a:t>
            </a:r>
          </a:p>
          <a:p>
            <a:pPr marL="8890" lvl="0">
              <a:lnSpc>
                <a:spcPct val="115000"/>
              </a:lnSpc>
              <a:spcBef>
                <a:spcPts val="1000"/>
              </a:spcBef>
            </a:pPr>
            <a:r>
              <a:rPr lang="ru-R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Акселератор «Стартапы ЛЭТИ»</a:t>
            </a:r>
          </a:p>
          <a:p>
            <a:pPr marL="8890" lvl="0">
              <a:lnSpc>
                <a:spcPct val="115000"/>
              </a:lnSpc>
              <a:spcBef>
                <a:spcPts val="1000"/>
              </a:spcBef>
            </a:pPr>
            <a:r>
              <a:rPr lang="ru-R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Научные статьи по водородной энергетики</a:t>
            </a:r>
          </a:p>
          <a:p>
            <a:pPr marL="889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889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" name="Google Shape;140;g3adf5de0654_0_0">
            <a:extLst>
              <a:ext uri="{FF2B5EF4-FFF2-40B4-BE49-F238E27FC236}">
                <a16:creationId xmlns:a16="http://schemas.microsoft.com/office/drawing/2014/main" id="{F76BCBFE-D80E-4103-981B-85256076815A}"/>
              </a:ext>
            </a:extLst>
          </p:cNvPr>
          <p:cNvSpPr txBox="1"/>
          <p:nvPr/>
        </p:nvSpPr>
        <p:spPr>
          <a:xfrm>
            <a:off x="9623740" y="2919730"/>
            <a:ext cx="1844253" cy="312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889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Роговая Лариса</a:t>
            </a:r>
          </a:p>
          <a:p>
            <a:pPr lvl="0" indent="0" algn="ctr" rtl="0">
              <a:spcAft>
                <a:spcPts val="0"/>
              </a:spcAft>
              <a:buNone/>
            </a:pPr>
            <a:r>
              <a:rPr lang="ru-RU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Экономист-аналитик</a:t>
            </a:r>
          </a:p>
          <a:p>
            <a:pPr marL="889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2й курс ИСГЭО</a:t>
            </a:r>
          </a:p>
          <a:p>
            <a:pPr marL="8890" lvl="0">
              <a:lnSpc>
                <a:spcPct val="115000"/>
              </a:lnSpc>
              <a:spcBef>
                <a:spcPts val="1000"/>
              </a:spcBef>
            </a:pPr>
            <a:r>
              <a:rPr lang="ru-R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Акселератор «Стартапы ЛЭТИ»  2024 г.</a:t>
            </a:r>
          </a:p>
          <a:p>
            <a:pPr marL="8890" lvl="0">
              <a:lnSpc>
                <a:spcPct val="115000"/>
              </a:lnSpc>
              <a:spcBef>
                <a:spcPts val="1000"/>
              </a:spcBef>
            </a:pPr>
            <a:r>
              <a:rPr lang="ru-R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Олимпиада  «</a:t>
            </a:r>
            <a:r>
              <a:rPr lang="ru-RU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Экобаланс</a:t>
            </a:r>
            <a:r>
              <a:rPr lang="ru-R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En</a:t>
            </a:r>
            <a:r>
              <a:rPr lang="en-US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-ROADS 202</a:t>
            </a:r>
            <a:r>
              <a:rPr lang="ru-R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4»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889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" name="Google Shape;140;g3adf5de0654_0_0">
            <a:extLst>
              <a:ext uri="{FF2B5EF4-FFF2-40B4-BE49-F238E27FC236}">
                <a16:creationId xmlns:a16="http://schemas.microsoft.com/office/drawing/2014/main" id="{14821E07-F707-4671-87F7-8FFFA2996BC4}"/>
              </a:ext>
            </a:extLst>
          </p:cNvPr>
          <p:cNvSpPr txBox="1"/>
          <p:nvPr/>
        </p:nvSpPr>
        <p:spPr>
          <a:xfrm>
            <a:off x="5519951" y="2889037"/>
            <a:ext cx="1893632" cy="3626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889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Кончик Никита</a:t>
            </a:r>
          </a:p>
          <a:p>
            <a:pPr lvl="0" indent="0" algn="ctr" rtl="0">
              <a:spcAft>
                <a:spcPts val="0"/>
              </a:spcAft>
              <a:buNone/>
            </a:pPr>
            <a:r>
              <a:rPr lang="ru-RU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помощник инженера</a:t>
            </a:r>
          </a:p>
          <a:p>
            <a:pPr marL="889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2й курс ИСГЭО</a:t>
            </a:r>
          </a:p>
          <a:p>
            <a:pPr marL="8890" lvl="0">
              <a:lnSpc>
                <a:spcPct val="115000"/>
              </a:lnSpc>
              <a:spcBef>
                <a:spcPts val="1000"/>
              </a:spcBef>
            </a:pPr>
            <a:r>
              <a:rPr lang="ru-R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Акселератор «Стартапы ЛЭТИ»  2024 г.</a:t>
            </a:r>
          </a:p>
          <a:p>
            <a:pPr marL="8890" lvl="0">
              <a:lnSpc>
                <a:spcPct val="115000"/>
              </a:lnSpc>
              <a:spcBef>
                <a:spcPts val="1000"/>
              </a:spcBef>
            </a:pPr>
            <a:r>
              <a:rPr lang="ru-R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Олимпиада  «</a:t>
            </a:r>
            <a:r>
              <a:rPr lang="ru-RU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Экобаланс</a:t>
            </a:r>
            <a:r>
              <a:rPr lang="ru-R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En</a:t>
            </a:r>
            <a:r>
              <a:rPr lang="en-US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-ROADS 2024»</a:t>
            </a:r>
          </a:p>
          <a:p>
            <a:pPr marL="889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889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" name="Google Shape;140;g3adf5de0654_0_0">
            <a:extLst>
              <a:ext uri="{FF2B5EF4-FFF2-40B4-BE49-F238E27FC236}">
                <a16:creationId xmlns:a16="http://schemas.microsoft.com/office/drawing/2014/main" id="{F7E03CD4-85E7-4C7C-A0D4-F55824AE91EF}"/>
              </a:ext>
            </a:extLst>
          </p:cNvPr>
          <p:cNvSpPr txBox="1"/>
          <p:nvPr/>
        </p:nvSpPr>
        <p:spPr>
          <a:xfrm>
            <a:off x="3476976" y="2919730"/>
            <a:ext cx="1939787" cy="2390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889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Кирилл Широков</a:t>
            </a:r>
          </a:p>
          <a:p>
            <a:pPr lvl="0" indent="0" algn="ctr" rtl="0"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Montserrat"/>
                <a:sym typeface="Montserrat"/>
              </a:rPr>
              <a:t>CAD-</a:t>
            </a:r>
            <a:r>
              <a:rPr lang="ru-RU" sz="1200" dirty="0">
                <a:solidFill>
                  <a:schemeClr val="dk1"/>
                </a:solidFill>
                <a:latin typeface="Montserrat"/>
                <a:sym typeface="Montserrat"/>
              </a:rPr>
              <a:t>инженер</a:t>
            </a:r>
          </a:p>
          <a:p>
            <a:pPr marL="889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4й курс ФРТ</a:t>
            </a:r>
          </a:p>
          <a:p>
            <a:pPr marL="8890" lvl="0">
              <a:spcBef>
                <a:spcPts val="1000"/>
              </a:spcBef>
            </a:pPr>
            <a:r>
              <a:rPr lang="ru-RU" dirty="0">
                <a:solidFill>
                  <a:schemeClr val="dk1"/>
                </a:solidFill>
                <a:latin typeface="Montserrat"/>
                <a:sym typeface="Montserrat"/>
              </a:rPr>
              <a:t>Младший инженер ЦРТРИС (НИЦ СПб ЭТУ)</a:t>
            </a:r>
          </a:p>
          <a:p>
            <a:pPr marL="8890" lvl="0">
              <a:spcBef>
                <a:spcPts val="1000"/>
              </a:spcBef>
            </a:pPr>
            <a:r>
              <a:rPr lang="ru-RU" dirty="0">
                <a:solidFill>
                  <a:schemeClr val="dk1"/>
                </a:solidFill>
                <a:latin typeface="Montserrat"/>
                <a:sym typeface="Montserrat"/>
              </a:rPr>
              <a:t>Опыт </a:t>
            </a:r>
            <a:r>
              <a:rPr lang="en-US" dirty="0">
                <a:solidFill>
                  <a:schemeClr val="dk1"/>
                </a:solidFill>
                <a:latin typeface="Montserrat"/>
                <a:sym typeface="Montserrat"/>
              </a:rPr>
              <a:t>CAD-</a:t>
            </a:r>
            <a:r>
              <a:rPr lang="ru-RU" dirty="0">
                <a:solidFill>
                  <a:schemeClr val="dk1"/>
                </a:solidFill>
                <a:latin typeface="Montserrat"/>
                <a:sym typeface="Montserrat"/>
              </a:rPr>
              <a:t>моделирования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6"/>
          <p:cNvSpPr txBox="1">
            <a:spLocks noGrp="1"/>
          </p:cNvSpPr>
          <p:nvPr>
            <p:ph type="title"/>
          </p:nvPr>
        </p:nvSpPr>
        <p:spPr>
          <a:xfrm>
            <a:off x="1193800" y="-166300"/>
            <a:ext cx="10998300" cy="13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ru-RU" sz="3200" b="1">
                <a:latin typeface="Montserrat"/>
                <a:ea typeface="Montserrat"/>
                <a:cs typeface="Montserrat"/>
                <a:sym typeface="Montserrat"/>
              </a:rPr>
              <a:t>Дорожная карта проекта</a:t>
            </a:r>
            <a:endParaRPr sz="3200" b="1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10" name="Google Shape;310;p16"/>
          <p:cNvGrpSpPr/>
          <p:nvPr/>
        </p:nvGrpSpPr>
        <p:grpSpPr>
          <a:xfrm>
            <a:off x="0" y="-6350"/>
            <a:ext cx="1193800" cy="6385560"/>
            <a:chOff x="0" y="-10"/>
            <a:chExt cx="1880" cy="10056"/>
          </a:xfrm>
        </p:grpSpPr>
        <p:pic>
          <p:nvPicPr>
            <p:cNvPr id="311" name="Google Shape;311;p16"/>
            <p:cNvPicPr preferRelativeResize="0"/>
            <p:nvPr/>
          </p:nvPicPr>
          <p:blipFill rotWithShape="1">
            <a:blip r:embed="rId3">
              <a:alphaModFix/>
            </a:blip>
            <a:srcRect t="58864" r="58007" b="24892"/>
            <a:stretch/>
          </p:blipFill>
          <p:spPr>
            <a:xfrm rot="-5400000">
              <a:off x="-1873" y="1863"/>
              <a:ext cx="5626" cy="1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2" name="Google Shape;312;p1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05" y="6723"/>
              <a:ext cx="1217" cy="12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3" name="Google Shape;313;p16"/>
            <p:cNvPicPr preferRelativeResize="0"/>
            <p:nvPr/>
          </p:nvPicPr>
          <p:blipFill rotWithShape="1">
            <a:blip r:embed="rId5">
              <a:alphaModFix/>
            </a:blip>
            <a:srcRect r="47999"/>
            <a:stretch/>
          </p:blipFill>
          <p:spPr>
            <a:xfrm>
              <a:off x="167" y="4178"/>
              <a:ext cx="1526" cy="8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4" name="Google Shape;314;p16"/>
            <p:cNvPicPr preferRelativeResize="0"/>
            <p:nvPr/>
          </p:nvPicPr>
          <p:blipFill rotWithShape="1">
            <a:blip r:embed="rId6">
              <a:alphaModFix/>
            </a:blip>
            <a:srcRect l="62793"/>
            <a:stretch/>
          </p:blipFill>
          <p:spPr>
            <a:xfrm>
              <a:off x="133" y="5186"/>
              <a:ext cx="1560" cy="1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5" name="Google Shape;315;p16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67" y="8276"/>
              <a:ext cx="1639" cy="17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6" name="Google Shape;316;p16"/>
          <p:cNvSpPr txBox="1"/>
          <p:nvPr/>
        </p:nvSpPr>
        <p:spPr>
          <a:xfrm>
            <a:off x="1289700" y="1159700"/>
            <a:ext cx="1722000" cy="29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>
                <a:highlight>
                  <a:srgbClr val="C9DAF8"/>
                </a:highlight>
                <a:latin typeface="Montserrat"/>
                <a:ea typeface="Montserrat"/>
                <a:cs typeface="Montserrat"/>
                <a:sym typeface="Montserrat"/>
              </a:rPr>
              <a:t>Этап 1 </a:t>
            </a:r>
            <a:endParaRPr b="1">
              <a:highlight>
                <a:srgbClr val="C9DAF8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>
                <a:highlight>
                  <a:srgbClr val="C9DAF8"/>
                </a:highlight>
                <a:latin typeface="Montserrat"/>
                <a:ea typeface="Montserrat"/>
                <a:cs typeface="Montserrat"/>
                <a:sym typeface="Montserrat"/>
              </a:rPr>
              <a:t>(1-8 месяцы):</a:t>
            </a:r>
            <a:endParaRPr b="1">
              <a:highlight>
                <a:srgbClr val="C9DAF8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latin typeface="Montserrat"/>
                <a:ea typeface="Montserrat"/>
                <a:cs typeface="Montserrat"/>
                <a:sym typeface="Montserrat"/>
              </a:rPr>
              <a:t>подача заявки на грант «Студенческий стартап» (ФСИ), детализация ТЗ на прототип, верификация требований у целевых клиентов (интервью).</a:t>
            </a:r>
            <a:endParaRPr/>
          </a:p>
        </p:txBody>
      </p:sp>
      <p:sp>
        <p:nvSpPr>
          <p:cNvPr id="317" name="Google Shape;317;p16"/>
          <p:cNvSpPr txBox="1"/>
          <p:nvPr/>
        </p:nvSpPr>
        <p:spPr>
          <a:xfrm>
            <a:off x="3107588" y="3356825"/>
            <a:ext cx="1983300" cy="29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>
                <a:highlight>
                  <a:srgbClr val="C9DAF8"/>
                </a:highlight>
                <a:latin typeface="Montserrat"/>
                <a:ea typeface="Montserrat"/>
                <a:cs typeface="Montserrat"/>
                <a:sym typeface="Montserrat"/>
              </a:rPr>
              <a:t>Этап 2 </a:t>
            </a:r>
            <a:endParaRPr b="1">
              <a:highlight>
                <a:srgbClr val="C9DAF8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>
                <a:highlight>
                  <a:srgbClr val="C9DAF8"/>
                </a:highlight>
                <a:latin typeface="Montserrat"/>
                <a:ea typeface="Montserrat"/>
                <a:cs typeface="Montserrat"/>
                <a:sym typeface="Montserrat"/>
              </a:rPr>
              <a:t>(8-20 месяцы): </a:t>
            </a:r>
            <a:r>
              <a:rPr lang="ru-RU">
                <a:latin typeface="Montserrat"/>
                <a:ea typeface="Montserrat"/>
                <a:cs typeface="Montserrat"/>
                <a:sym typeface="Montserrat"/>
              </a:rPr>
              <a:t>закупка компонентов, сборка прототипа и отладка ключевых узлов, стендовые испытания базовых параметров (КПД, мощность, безопасность).</a:t>
            </a:r>
            <a:endParaRPr/>
          </a:p>
        </p:txBody>
      </p:sp>
      <p:sp>
        <p:nvSpPr>
          <p:cNvPr id="318" name="Google Shape;318;p16"/>
          <p:cNvSpPr txBox="1"/>
          <p:nvPr/>
        </p:nvSpPr>
        <p:spPr>
          <a:xfrm>
            <a:off x="5427775" y="1150100"/>
            <a:ext cx="2088900" cy="38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>
                <a:highlight>
                  <a:srgbClr val="C9DAF8"/>
                </a:highlight>
                <a:latin typeface="Montserrat"/>
                <a:ea typeface="Montserrat"/>
                <a:cs typeface="Montserrat"/>
                <a:sym typeface="Montserrat"/>
              </a:rPr>
              <a:t>Этап 3 </a:t>
            </a:r>
            <a:endParaRPr b="1">
              <a:highlight>
                <a:srgbClr val="C9DAF8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>
                <a:highlight>
                  <a:srgbClr val="C9DAF8"/>
                </a:highlight>
                <a:latin typeface="Montserrat"/>
                <a:ea typeface="Montserrat"/>
                <a:cs typeface="Montserrat"/>
                <a:sym typeface="Montserrat"/>
              </a:rPr>
              <a:t>(20-26 месяцы): </a:t>
            </a:r>
            <a:r>
              <a:rPr lang="ru-RU">
                <a:latin typeface="Montserrat"/>
                <a:ea typeface="Montserrat"/>
                <a:cs typeface="Montserrat"/>
                <a:sym typeface="Montserrat"/>
              </a:rPr>
              <a:t>участие в отраслевых конференциях и выставках, презентация прототипа потенциальным инвесторам и стратегическим партнерам, привлечение дополнительного финансирования и заинтересованного партнера.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9" name="Google Shape;319;p16"/>
          <p:cNvSpPr txBox="1"/>
          <p:nvPr/>
        </p:nvSpPr>
        <p:spPr>
          <a:xfrm>
            <a:off x="7748050" y="3356825"/>
            <a:ext cx="1983300" cy="25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>
                <a:highlight>
                  <a:srgbClr val="C9DAF8"/>
                </a:highlight>
                <a:latin typeface="Montserrat"/>
                <a:ea typeface="Montserrat"/>
                <a:cs typeface="Montserrat"/>
                <a:sym typeface="Montserrat"/>
              </a:rPr>
              <a:t>Этап 4 (26-36 месяцы): </a:t>
            </a:r>
            <a:r>
              <a:rPr lang="ru-RU">
                <a:latin typeface="Montserrat"/>
                <a:ea typeface="Montserrat"/>
                <a:cs typeface="Montserrat"/>
                <a:sym typeface="Montserrat"/>
              </a:rPr>
              <a:t>разработка MVP, проведение стресс-тестов, организация пилотных испытаний в реальных условиях на площадке партнера.</a:t>
            </a:r>
            <a:endParaRPr/>
          </a:p>
        </p:txBody>
      </p:sp>
      <p:sp>
        <p:nvSpPr>
          <p:cNvPr id="320" name="Google Shape;320;p16"/>
          <p:cNvSpPr txBox="1"/>
          <p:nvPr/>
        </p:nvSpPr>
        <p:spPr>
          <a:xfrm>
            <a:off x="9962725" y="1150102"/>
            <a:ext cx="2229300" cy="38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>
                <a:highlight>
                  <a:srgbClr val="C9DAF8"/>
                </a:highlight>
                <a:latin typeface="Montserrat"/>
                <a:ea typeface="Montserrat"/>
                <a:cs typeface="Montserrat"/>
                <a:sym typeface="Montserrat"/>
              </a:rPr>
              <a:t>Этап 5 </a:t>
            </a:r>
            <a:endParaRPr b="1">
              <a:highlight>
                <a:srgbClr val="C9DAF8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>
                <a:highlight>
                  <a:srgbClr val="C9DAF8"/>
                </a:highlight>
                <a:latin typeface="Montserrat"/>
                <a:ea typeface="Montserrat"/>
                <a:cs typeface="Montserrat"/>
                <a:sym typeface="Montserrat"/>
              </a:rPr>
              <a:t>(36-48 месяцы): </a:t>
            </a:r>
            <a:r>
              <a:rPr lang="ru-RU">
                <a:latin typeface="Montserrat"/>
                <a:ea typeface="Montserrat"/>
                <a:cs typeface="Montserrat"/>
                <a:sym typeface="Montserrat"/>
              </a:rPr>
              <a:t>доработка продукта и документации по итогам испытаний, получение необходимых сертификатов, формирование ценовой политики и коммерческих предложений, заключение первого коммерческого контракта на поставку и внедрение.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1" name="Google Shape;321;p16"/>
          <p:cNvSpPr/>
          <p:nvPr/>
        </p:nvSpPr>
        <p:spPr>
          <a:xfrm>
            <a:off x="1668200" y="5170025"/>
            <a:ext cx="741900" cy="741900"/>
          </a:xfrm>
          <a:prstGeom prst="ellipse">
            <a:avLst/>
          </a:prstGeom>
          <a:solidFill>
            <a:srgbClr val="FFFFFF"/>
          </a:solidFill>
          <a:ln w="38100" cap="flat" cmpd="sng">
            <a:solidFill>
              <a:srgbClr val="0363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latin typeface="Montserrat SemiBold"/>
                <a:ea typeface="Montserrat SemiBold"/>
                <a:cs typeface="Montserrat SemiBold"/>
                <a:sym typeface="Montserrat SemiBold"/>
              </a:rPr>
              <a:t>01</a:t>
            </a:r>
            <a:endParaRPr sz="16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22" name="Google Shape;322;p16"/>
          <p:cNvSpPr/>
          <p:nvPr/>
        </p:nvSpPr>
        <p:spPr>
          <a:xfrm>
            <a:off x="3779563" y="1920500"/>
            <a:ext cx="741900" cy="741900"/>
          </a:xfrm>
          <a:prstGeom prst="ellipse">
            <a:avLst/>
          </a:prstGeom>
          <a:solidFill>
            <a:srgbClr val="FFFFFF"/>
          </a:solidFill>
          <a:ln w="38100" cap="flat" cmpd="sng">
            <a:solidFill>
              <a:srgbClr val="0363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0</a:t>
            </a:r>
            <a:r>
              <a:rPr lang="ru-RU" sz="1600">
                <a:latin typeface="Montserrat SemiBold"/>
                <a:ea typeface="Montserrat SemiBold"/>
                <a:cs typeface="Montserrat SemiBold"/>
                <a:sym typeface="Montserrat SemiBold"/>
              </a:rPr>
              <a:t>2</a:t>
            </a:r>
            <a:endParaRPr sz="16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23" name="Google Shape;323;p16"/>
          <p:cNvSpPr/>
          <p:nvPr/>
        </p:nvSpPr>
        <p:spPr>
          <a:xfrm>
            <a:off x="8422975" y="1920500"/>
            <a:ext cx="741900" cy="741900"/>
          </a:xfrm>
          <a:prstGeom prst="ellipse">
            <a:avLst/>
          </a:prstGeom>
          <a:solidFill>
            <a:srgbClr val="FFFFFF"/>
          </a:solidFill>
          <a:ln w="38100" cap="flat" cmpd="sng">
            <a:solidFill>
              <a:srgbClr val="0363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latin typeface="Montserrat SemiBold"/>
                <a:ea typeface="Montserrat SemiBold"/>
                <a:cs typeface="Montserrat SemiBold"/>
                <a:sym typeface="Montserrat SemiBold"/>
              </a:rPr>
              <a:t>04</a:t>
            </a:r>
            <a:endParaRPr sz="16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cxnSp>
        <p:nvCxnSpPr>
          <p:cNvPr id="324" name="Google Shape;324;p16"/>
          <p:cNvCxnSpPr>
            <a:stCxn id="321" idx="6"/>
            <a:endCxn id="322" idx="2"/>
          </p:cNvCxnSpPr>
          <p:nvPr/>
        </p:nvCxnSpPr>
        <p:spPr>
          <a:xfrm rot="10800000" flipH="1">
            <a:off x="2410100" y="2291375"/>
            <a:ext cx="1369500" cy="3249600"/>
          </a:xfrm>
          <a:prstGeom prst="curvedConnector3">
            <a:avLst>
              <a:gd name="adj1" fmla="val 49999"/>
            </a:avLst>
          </a:prstGeom>
          <a:noFill/>
          <a:ln w="28575" cap="flat" cmpd="sng">
            <a:solidFill>
              <a:srgbClr val="0363EB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325" name="Google Shape;325;p16"/>
          <p:cNvSpPr/>
          <p:nvPr/>
        </p:nvSpPr>
        <p:spPr>
          <a:xfrm>
            <a:off x="6101288" y="5321150"/>
            <a:ext cx="741900" cy="741900"/>
          </a:xfrm>
          <a:prstGeom prst="ellipse">
            <a:avLst/>
          </a:prstGeom>
          <a:solidFill>
            <a:srgbClr val="FFFFFF"/>
          </a:solidFill>
          <a:ln w="38100" cap="flat" cmpd="sng">
            <a:solidFill>
              <a:srgbClr val="0363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0</a:t>
            </a:r>
            <a:r>
              <a:rPr lang="ru-RU" sz="1600">
                <a:latin typeface="Montserrat SemiBold"/>
                <a:ea typeface="Montserrat SemiBold"/>
                <a:cs typeface="Montserrat SemiBold"/>
                <a:sym typeface="Montserrat SemiBold"/>
              </a:rPr>
              <a:t>3</a:t>
            </a:r>
            <a:endParaRPr sz="16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26" name="Google Shape;326;p16"/>
          <p:cNvSpPr/>
          <p:nvPr/>
        </p:nvSpPr>
        <p:spPr>
          <a:xfrm>
            <a:off x="10592075" y="5170027"/>
            <a:ext cx="741900" cy="741900"/>
          </a:xfrm>
          <a:prstGeom prst="ellipse">
            <a:avLst/>
          </a:prstGeom>
          <a:solidFill>
            <a:srgbClr val="FFFFFF"/>
          </a:solidFill>
          <a:ln w="38100" cap="flat" cmpd="sng">
            <a:solidFill>
              <a:srgbClr val="0363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latin typeface="Montserrat SemiBold"/>
                <a:ea typeface="Montserrat SemiBold"/>
                <a:cs typeface="Montserrat SemiBold"/>
                <a:sym typeface="Montserrat SemiBold"/>
              </a:rPr>
              <a:t>05</a:t>
            </a:r>
            <a:endParaRPr sz="16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cxnSp>
        <p:nvCxnSpPr>
          <p:cNvPr id="327" name="Google Shape;327;p16"/>
          <p:cNvCxnSpPr>
            <a:stCxn id="322" idx="6"/>
            <a:endCxn id="325" idx="2"/>
          </p:cNvCxnSpPr>
          <p:nvPr/>
        </p:nvCxnSpPr>
        <p:spPr>
          <a:xfrm>
            <a:off x="4521463" y="2291450"/>
            <a:ext cx="1579800" cy="3400800"/>
          </a:xfrm>
          <a:prstGeom prst="curvedConnector3">
            <a:avLst>
              <a:gd name="adj1" fmla="val 50001"/>
            </a:avLst>
          </a:prstGeom>
          <a:noFill/>
          <a:ln w="28575" cap="flat" cmpd="sng">
            <a:solidFill>
              <a:srgbClr val="0363EB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328" name="Google Shape;328;p16"/>
          <p:cNvCxnSpPr>
            <a:stCxn id="325" idx="6"/>
            <a:endCxn id="323" idx="2"/>
          </p:cNvCxnSpPr>
          <p:nvPr/>
        </p:nvCxnSpPr>
        <p:spPr>
          <a:xfrm rot="10800000" flipH="1">
            <a:off x="6843188" y="2291600"/>
            <a:ext cx="1579800" cy="34005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rgbClr val="0363EB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329" name="Google Shape;329;p16"/>
          <p:cNvCxnSpPr>
            <a:stCxn id="323" idx="6"/>
            <a:endCxn id="326" idx="2"/>
          </p:cNvCxnSpPr>
          <p:nvPr/>
        </p:nvCxnSpPr>
        <p:spPr>
          <a:xfrm>
            <a:off x="9164875" y="2291450"/>
            <a:ext cx="1427100" cy="3249600"/>
          </a:xfrm>
          <a:prstGeom prst="curvedConnector3">
            <a:avLst>
              <a:gd name="adj1" fmla="val 50004"/>
            </a:avLst>
          </a:prstGeom>
          <a:noFill/>
          <a:ln w="28575" cap="flat" cmpd="sng">
            <a:solidFill>
              <a:srgbClr val="0363EB"/>
            </a:solidFill>
            <a:prstDash val="dash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8"/>
          <p:cNvSpPr txBox="1">
            <a:spLocks noGrp="1"/>
          </p:cNvSpPr>
          <p:nvPr>
            <p:ph type="body" idx="1"/>
          </p:nvPr>
        </p:nvSpPr>
        <p:spPr>
          <a:xfrm>
            <a:off x="1754350" y="5052776"/>
            <a:ext cx="4347900" cy="155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889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1374">
                <a:latin typeface="Montserrat"/>
                <a:ea typeface="Montserrat"/>
                <a:cs typeface="Montserrat"/>
                <a:sym typeface="Montserrat"/>
              </a:rPr>
              <a:t>Контакты</a:t>
            </a:r>
            <a:endParaRPr sz="1374">
              <a:latin typeface="Montserrat"/>
              <a:ea typeface="Montserrat"/>
              <a:cs typeface="Montserrat"/>
              <a:sym typeface="Montserrat"/>
            </a:endParaRPr>
          </a:p>
          <a:p>
            <a:pPr marL="889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1374">
                <a:latin typeface="Montserrat"/>
                <a:ea typeface="Montserrat"/>
                <a:cs typeface="Montserrat"/>
                <a:sym typeface="Montserrat"/>
              </a:rPr>
              <a:t>Телефон - 89960271950</a:t>
            </a:r>
            <a:endParaRPr sz="1374">
              <a:latin typeface="Montserrat"/>
              <a:ea typeface="Montserrat"/>
              <a:cs typeface="Montserrat"/>
              <a:sym typeface="Montserrat"/>
            </a:endParaRPr>
          </a:p>
          <a:p>
            <a:pPr marL="889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1374">
                <a:latin typeface="Montserrat"/>
                <a:ea typeface="Montserrat"/>
                <a:cs typeface="Montserrat"/>
                <a:sym typeface="Montserrat"/>
              </a:rPr>
              <a:t>Эл.почта - icloud.pautin@gmail.com</a:t>
            </a:r>
            <a:endParaRPr sz="1374">
              <a:latin typeface="Montserrat"/>
              <a:ea typeface="Montserrat"/>
              <a:cs typeface="Montserrat"/>
              <a:sym typeface="Montserrat"/>
            </a:endParaRPr>
          </a:p>
          <a:p>
            <a:pPr marL="889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1374">
                <a:latin typeface="Montserrat"/>
                <a:ea typeface="Montserrat"/>
                <a:cs typeface="Montserrat"/>
                <a:sym typeface="Montserrat"/>
              </a:rPr>
              <a:t>Соц.сети - @pautin_ar</a:t>
            </a:r>
            <a:endParaRPr sz="1174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/>
          </a:p>
        </p:txBody>
      </p:sp>
      <p:sp>
        <p:nvSpPr>
          <p:cNvPr id="335" name="Google Shape;335;p18"/>
          <p:cNvSpPr txBox="1">
            <a:spLocks noGrp="1"/>
          </p:cNvSpPr>
          <p:nvPr>
            <p:ph type="body" idx="2"/>
          </p:nvPr>
        </p:nvSpPr>
        <p:spPr>
          <a:xfrm>
            <a:off x="2687925" y="1767650"/>
            <a:ext cx="7818600" cy="20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8890" marR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3800">
                <a:latin typeface="Montserrat"/>
                <a:ea typeface="Montserrat"/>
                <a:cs typeface="Montserrat"/>
                <a:sym typeface="Montserrat"/>
              </a:rPr>
              <a:t>СПАСИБО ЗА ВНИМАНИЕ!</a:t>
            </a:r>
            <a:endParaRPr sz="3800">
              <a:latin typeface="Montserrat"/>
              <a:ea typeface="Montserrat"/>
              <a:cs typeface="Montserrat"/>
              <a:sym typeface="Montserrat"/>
            </a:endParaRPr>
          </a:p>
          <a:p>
            <a:pPr marL="8890" marR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>
                <a:latin typeface="Montserrat"/>
                <a:ea typeface="Montserrat"/>
                <a:cs typeface="Montserrat"/>
                <a:sym typeface="Montserrat"/>
              </a:rPr>
              <a:t>готов ответить на ваши вопросы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36" name="Google Shape;336;p18"/>
          <p:cNvGrpSpPr/>
          <p:nvPr/>
        </p:nvGrpSpPr>
        <p:grpSpPr>
          <a:xfrm>
            <a:off x="0" y="-6350"/>
            <a:ext cx="1193800" cy="6385560"/>
            <a:chOff x="0" y="-10"/>
            <a:chExt cx="1880" cy="10056"/>
          </a:xfrm>
        </p:grpSpPr>
        <p:pic>
          <p:nvPicPr>
            <p:cNvPr id="337" name="Google Shape;337;p18"/>
            <p:cNvPicPr preferRelativeResize="0"/>
            <p:nvPr/>
          </p:nvPicPr>
          <p:blipFill rotWithShape="1">
            <a:blip r:embed="rId3">
              <a:alphaModFix/>
            </a:blip>
            <a:srcRect t="58864" r="58007" b="24892"/>
            <a:stretch/>
          </p:blipFill>
          <p:spPr>
            <a:xfrm rot="-5400000">
              <a:off x="-1873" y="1863"/>
              <a:ext cx="5626" cy="1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8" name="Google Shape;338;p1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05" y="6723"/>
              <a:ext cx="1217" cy="12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9" name="Google Shape;339;p18"/>
            <p:cNvPicPr preferRelativeResize="0"/>
            <p:nvPr/>
          </p:nvPicPr>
          <p:blipFill rotWithShape="1">
            <a:blip r:embed="rId5">
              <a:alphaModFix/>
            </a:blip>
            <a:srcRect r="47999"/>
            <a:stretch/>
          </p:blipFill>
          <p:spPr>
            <a:xfrm>
              <a:off x="167" y="4178"/>
              <a:ext cx="1526" cy="8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0" name="Google Shape;340;p18"/>
            <p:cNvPicPr preferRelativeResize="0"/>
            <p:nvPr/>
          </p:nvPicPr>
          <p:blipFill rotWithShape="1">
            <a:blip r:embed="rId6">
              <a:alphaModFix/>
            </a:blip>
            <a:srcRect l="62793"/>
            <a:stretch/>
          </p:blipFill>
          <p:spPr>
            <a:xfrm>
              <a:off x="133" y="5186"/>
              <a:ext cx="1560" cy="1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1" name="Google Shape;341;p18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67" y="8276"/>
              <a:ext cx="1639" cy="177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adf5de0654_0_0"/>
          <p:cNvSpPr txBox="1">
            <a:spLocks noGrp="1"/>
          </p:cNvSpPr>
          <p:nvPr>
            <p:ph type="body" idx="1"/>
          </p:nvPr>
        </p:nvSpPr>
        <p:spPr>
          <a:xfrm>
            <a:off x="1472400" y="1270750"/>
            <a:ext cx="5158200" cy="19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89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1800">
                <a:latin typeface="Montserrat"/>
                <a:ea typeface="Montserrat"/>
                <a:cs typeface="Montserrat"/>
                <a:sym typeface="Montserrat"/>
              </a:rPr>
              <a:t>Устройство заменяет дизель-генераторы и локальные энергохранилища, обеспечивая энергонезависимость в удаленных локациях и экстремальных условиях (–30…+40°C) благодаря замкнутому циклу на основе водородных технологий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1" name="Google Shape;131;g3adf5de0654_0_0"/>
          <p:cNvGrpSpPr/>
          <p:nvPr/>
        </p:nvGrpSpPr>
        <p:grpSpPr>
          <a:xfrm>
            <a:off x="0" y="-7553"/>
            <a:ext cx="1193765" cy="6386063"/>
            <a:chOff x="0" y="-12"/>
            <a:chExt cx="1880" cy="10057"/>
          </a:xfrm>
        </p:grpSpPr>
        <p:pic>
          <p:nvPicPr>
            <p:cNvPr id="132" name="Google Shape;132;g3adf5de0654_0_0"/>
            <p:cNvPicPr preferRelativeResize="0"/>
            <p:nvPr/>
          </p:nvPicPr>
          <p:blipFill rotWithShape="1">
            <a:blip r:embed="rId3">
              <a:alphaModFix/>
            </a:blip>
            <a:srcRect t="58863" r="58006" b="24892"/>
            <a:stretch/>
          </p:blipFill>
          <p:spPr>
            <a:xfrm rot="-5400000">
              <a:off x="-1874" y="1862"/>
              <a:ext cx="5628" cy="1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3" name="Google Shape;133;g3adf5de0654_0_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05" y="6723"/>
              <a:ext cx="1217" cy="12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4" name="Google Shape;134;g3adf5de0654_0_0"/>
            <p:cNvPicPr preferRelativeResize="0"/>
            <p:nvPr/>
          </p:nvPicPr>
          <p:blipFill rotWithShape="1">
            <a:blip r:embed="rId5">
              <a:alphaModFix/>
            </a:blip>
            <a:srcRect r="47997"/>
            <a:stretch/>
          </p:blipFill>
          <p:spPr>
            <a:xfrm>
              <a:off x="167" y="4178"/>
              <a:ext cx="1525" cy="8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5" name="Google Shape;135;g3adf5de0654_0_0"/>
            <p:cNvPicPr preferRelativeResize="0"/>
            <p:nvPr/>
          </p:nvPicPr>
          <p:blipFill rotWithShape="1">
            <a:blip r:embed="rId6">
              <a:alphaModFix/>
            </a:blip>
            <a:srcRect l="62793"/>
            <a:stretch/>
          </p:blipFill>
          <p:spPr>
            <a:xfrm>
              <a:off x="133" y="5186"/>
              <a:ext cx="1559" cy="1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6" name="Google Shape;136;g3adf5de0654_0_0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67" y="8276"/>
              <a:ext cx="1638" cy="176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7" name="Google Shape;137;g3adf5de0654_0_0"/>
          <p:cNvSpPr txBox="1"/>
          <p:nvPr/>
        </p:nvSpPr>
        <p:spPr>
          <a:xfrm>
            <a:off x="1472400" y="4390229"/>
            <a:ext cx="10225800" cy="23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ru-RU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Стратегия энергетики РФ до 2050г., Концепция развития водородной энергетики РФ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ru-RU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Стоимость производства водорода в скором времени может сравняться с ценой на бензин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ru-RU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Декарбонизация в рамках Концепции устойчивого развития (ESG)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ru-RU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Рост мирового производства водорода (+4 млн тонн за 2 года), переход к зеленой энергетике</a:t>
            </a:r>
            <a:endParaRPr sz="1800"/>
          </a:p>
        </p:txBody>
      </p:sp>
      <p:sp>
        <p:nvSpPr>
          <p:cNvPr id="138" name="Google Shape;138;g3adf5de0654_0_0"/>
          <p:cNvSpPr txBox="1"/>
          <p:nvPr/>
        </p:nvSpPr>
        <p:spPr>
          <a:xfrm>
            <a:off x="1472400" y="489700"/>
            <a:ext cx="5158200" cy="582600"/>
          </a:xfrm>
          <a:prstGeom prst="rect">
            <a:avLst/>
          </a:prstGeom>
          <a:solidFill>
            <a:srgbClr val="4886E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Описание проекта</a:t>
            </a:r>
            <a:endParaRPr sz="21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9" name="Google Shape;139;g3adf5de0654_0_0"/>
          <p:cNvSpPr txBox="1"/>
          <p:nvPr/>
        </p:nvSpPr>
        <p:spPr>
          <a:xfrm>
            <a:off x="1472400" y="3698527"/>
            <a:ext cx="10155300" cy="582600"/>
          </a:xfrm>
          <a:prstGeom prst="rect">
            <a:avLst/>
          </a:prstGeom>
          <a:solidFill>
            <a:srgbClr val="4886E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Актуальность</a:t>
            </a:r>
            <a:endParaRPr sz="21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0" name="Google Shape;140;g3adf5de0654_0_0"/>
          <p:cNvSpPr txBox="1"/>
          <p:nvPr/>
        </p:nvSpPr>
        <p:spPr>
          <a:xfrm>
            <a:off x="6869925" y="1270750"/>
            <a:ext cx="4788900" cy="14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889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Водородные технологии, системы генерации и хранения энергии с замкнутым циклом</a:t>
            </a:r>
            <a:endParaRPr sz="2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889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41;g3adf5de0654_0_0"/>
          <p:cNvSpPr txBox="1"/>
          <p:nvPr/>
        </p:nvSpPr>
        <p:spPr>
          <a:xfrm>
            <a:off x="6838650" y="489700"/>
            <a:ext cx="4788900" cy="582600"/>
          </a:xfrm>
          <a:prstGeom prst="rect">
            <a:avLst/>
          </a:prstGeom>
          <a:solidFill>
            <a:srgbClr val="4886E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Технологическое направление</a:t>
            </a:r>
            <a:endParaRPr sz="21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2" name="Google Shape;142;g3adf5de0654_0_0"/>
          <p:cNvSpPr txBox="1"/>
          <p:nvPr/>
        </p:nvSpPr>
        <p:spPr>
          <a:xfrm>
            <a:off x="7764375" y="3093409"/>
            <a:ext cx="3000000" cy="4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889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EnergyNet</a:t>
            </a:r>
            <a:r>
              <a:rPr lang="ru-RU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ru-RU" sz="1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EduNet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143" name="Google Shape;143;g3adf5de0654_0_0"/>
          <p:cNvSpPr txBox="1"/>
          <p:nvPr/>
        </p:nvSpPr>
        <p:spPr>
          <a:xfrm>
            <a:off x="6909225" y="2436750"/>
            <a:ext cx="4718400" cy="582600"/>
          </a:xfrm>
          <a:prstGeom prst="rect">
            <a:avLst/>
          </a:prstGeom>
          <a:solidFill>
            <a:srgbClr val="4886E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Рынки</a:t>
            </a:r>
            <a:endParaRPr sz="21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oogle Shape;148;g3adf5de0654_0_321"/>
          <p:cNvGrpSpPr/>
          <p:nvPr/>
        </p:nvGrpSpPr>
        <p:grpSpPr>
          <a:xfrm>
            <a:off x="0" y="-7553"/>
            <a:ext cx="1193765" cy="6386063"/>
            <a:chOff x="0" y="-12"/>
            <a:chExt cx="1880" cy="10057"/>
          </a:xfrm>
        </p:grpSpPr>
        <p:pic>
          <p:nvPicPr>
            <p:cNvPr id="149" name="Google Shape;149;g3adf5de0654_0_321"/>
            <p:cNvPicPr preferRelativeResize="0"/>
            <p:nvPr/>
          </p:nvPicPr>
          <p:blipFill rotWithShape="1">
            <a:blip r:embed="rId3">
              <a:alphaModFix/>
            </a:blip>
            <a:srcRect t="58863" r="58006" b="24892"/>
            <a:stretch/>
          </p:blipFill>
          <p:spPr>
            <a:xfrm rot="-5400000">
              <a:off x="-1874" y="1862"/>
              <a:ext cx="5628" cy="1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0" name="Google Shape;150;g3adf5de0654_0_32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05" y="6723"/>
              <a:ext cx="1217" cy="12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g3adf5de0654_0_321"/>
            <p:cNvPicPr preferRelativeResize="0"/>
            <p:nvPr/>
          </p:nvPicPr>
          <p:blipFill rotWithShape="1">
            <a:blip r:embed="rId5">
              <a:alphaModFix/>
            </a:blip>
            <a:srcRect r="47997"/>
            <a:stretch/>
          </p:blipFill>
          <p:spPr>
            <a:xfrm>
              <a:off x="167" y="4178"/>
              <a:ext cx="1525" cy="8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g3adf5de0654_0_321"/>
            <p:cNvPicPr preferRelativeResize="0"/>
            <p:nvPr/>
          </p:nvPicPr>
          <p:blipFill rotWithShape="1">
            <a:blip r:embed="rId6">
              <a:alphaModFix/>
            </a:blip>
            <a:srcRect l="62793"/>
            <a:stretch/>
          </p:blipFill>
          <p:spPr>
            <a:xfrm>
              <a:off x="133" y="5186"/>
              <a:ext cx="1559" cy="1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" name="Google Shape;153;g3adf5de0654_0_32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67" y="8276"/>
              <a:ext cx="1638" cy="176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4" name="Google Shape;154;g3adf5de0654_0_321"/>
          <p:cNvSpPr txBox="1"/>
          <p:nvPr/>
        </p:nvSpPr>
        <p:spPr>
          <a:xfrm>
            <a:off x="1472400" y="4390229"/>
            <a:ext cx="10225800" cy="23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ru-RU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Стратегия энергетики РФ до 2050г., Концепция развития водородной энергетики РФ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ru-RU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Стоимость производства водорода в скором времени может сравняться с ценой на бензин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ru-RU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Декарбонизация в рамках Концепции устойчивого развития (ESG)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ru-RU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Рост мирового производства водорода (+4 млн тонн за 2 года), переход к зеленой энергетике</a:t>
            </a:r>
            <a:endParaRPr sz="1800"/>
          </a:p>
        </p:txBody>
      </p:sp>
      <p:sp>
        <p:nvSpPr>
          <p:cNvPr id="155" name="Google Shape;155;g3adf5de0654_0_321"/>
          <p:cNvSpPr txBox="1"/>
          <p:nvPr/>
        </p:nvSpPr>
        <p:spPr>
          <a:xfrm>
            <a:off x="1472400" y="489700"/>
            <a:ext cx="5158200" cy="582600"/>
          </a:xfrm>
          <a:prstGeom prst="rect">
            <a:avLst/>
          </a:prstGeom>
          <a:solidFill>
            <a:srgbClr val="4886E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Описание проекта</a:t>
            </a:r>
            <a:endParaRPr sz="21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6" name="Google Shape;156;g3adf5de0654_0_321"/>
          <p:cNvSpPr txBox="1"/>
          <p:nvPr/>
        </p:nvSpPr>
        <p:spPr>
          <a:xfrm>
            <a:off x="1472400" y="3698527"/>
            <a:ext cx="10155300" cy="582600"/>
          </a:xfrm>
          <a:prstGeom prst="rect">
            <a:avLst/>
          </a:prstGeom>
          <a:solidFill>
            <a:srgbClr val="4886E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Актуальность</a:t>
            </a:r>
            <a:endParaRPr sz="21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57" name="Google Shape;157;g3adf5de0654_0_32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72400" y="1310299"/>
            <a:ext cx="10155298" cy="221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g3adf5de0654_0_25"/>
          <p:cNvGrpSpPr/>
          <p:nvPr/>
        </p:nvGrpSpPr>
        <p:grpSpPr>
          <a:xfrm>
            <a:off x="0" y="-7553"/>
            <a:ext cx="1193765" cy="6386063"/>
            <a:chOff x="0" y="-12"/>
            <a:chExt cx="1880" cy="10057"/>
          </a:xfrm>
        </p:grpSpPr>
        <p:pic>
          <p:nvPicPr>
            <p:cNvPr id="163" name="Google Shape;163;g3adf5de0654_0_25"/>
            <p:cNvPicPr preferRelativeResize="0"/>
            <p:nvPr/>
          </p:nvPicPr>
          <p:blipFill rotWithShape="1">
            <a:blip r:embed="rId3">
              <a:alphaModFix/>
            </a:blip>
            <a:srcRect t="58863" r="58006" b="24892"/>
            <a:stretch/>
          </p:blipFill>
          <p:spPr>
            <a:xfrm rot="-5400000">
              <a:off x="-1874" y="1862"/>
              <a:ext cx="5628" cy="1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4" name="Google Shape;164;g3adf5de0654_0_2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05" y="6723"/>
              <a:ext cx="1217" cy="12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Google Shape;165;g3adf5de0654_0_25"/>
            <p:cNvPicPr preferRelativeResize="0"/>
            <p:nvPr/>
          </p:nvPicPr>
          <p:blipFill rotWithShape="1">
            <a:blip r:embed="rId5">
              <a:alphaModFix/>
            </a:blip>
            <a:srcRect r="47997"/>
            <a:stretch/>
          </p:blipFill>
          <p:spPr>
            <a:xfrm>
              <a:off x="167" y="4178"/>
              <a:ext cx="1525" cy="8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6" name="Google Shape;166;g3adf5de0654_0_25"/>
            <p:cNvPicPr preferRelativeResize="0"/>
            <p:nvPr/>
          </p:nvPicPr>
          <p:blipFill rotWithShape="1">
            <a:blip r:embed="rId6">
              <a:alphaModFix/>
            </a:blip>
            <a:srcRect l="62793"/>
            <a:stretch/>
          </p:blipFill>
          <p:spPr>
            <a:xfrm>
              <a:off x="133" y="5186"/>
              <a:ext cx="1559" cy="1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7" name="Google Shape;167;g3adf5de0654_0_25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67" y="8276"/>
              <a:ext cx="1638" cy="176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8" name="Google Shape;168;g3adf5de0654_0_25"/>
          <p:cNvSpPr txBox="1"/>
          <p:nvPr/>
        </p:nvSpPr>
        <p:spPr>
          <a:xfrm>
            <a:off x="1457575" y="608159"/>
            <a:ext cx="4674600" cy="582600"/>
          </a:xfrm>
          <a:prstGeom prst="rect">
            <a:avLst/>
          </a:prstGeom>
          <a:solidFill>
            <a:srgbClr val="4886E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Проблема</a:t>
            </a:r>
            <a:endParaRPr sz="21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aphicFrame>
        <p:nvGraphicFramePr>
          <p:cNvPr id="169" name="Google Shape;169;g3adf5de0654_0_25"/>
          <p:cNvGraphicFramePr/>
          <p:nvPr/>
        </p:nvGraphicFramePr>
        <p:xfrm>
          <a:off x="1457575" y="1273044"/>
          <a:ext cx="10093225" cy="3578232"/>
        </p:xfrm>
        <a:graphic>
          <a:graphicData uri="http://schemas.openxmlformats.org/drawingml/2006/table">
            <a:tbl>
              <a:tblPr>
                <a:noFill/>
                <a:tableStyleId>{2B77B92F-71C9-4368-A4E8-FC9C0214859C}</a:tableStyleId>
              </a:tblPr>
              <a:tblGrid>
                <a:gridCol w="5143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9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56325">
                <a:tc gridSpan="2">
                  <a:txBody>
                    <a:bodyPr/>
                    <a:lstStyle/>
                    <a:p>
                      <a:pPr marL="8890" lvl="0" indent="0" algn="just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Отсутствие надежного, автономного и экологичного источника энергии для удаленных объектов, где затруднена логистика топлива или сети.</a:t>
                      </a:r>
                      <a:endParaRPr sz="1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363E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4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Дизель-генераторы:</a:t>
                      </a:r>
                      <a:endParaRPr sz="16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363E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Аккумуляторные системы:</a:t>
                      </a:r>
                      <a:endParaRPr sz="16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363E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312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5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Дорого: Высокая стоимость топлива и логистики (до 100 руб./литр в Арктике).</a:t>
                      </a:r>
                      <a:endParaRPr sz="15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5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Зависимость: Непрерывные поставки ГСМ делают объект уязвимым.</a:t>
                      </a:r>
                      <a:endParaRPr sz="15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5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Демаскирует: Сильный шум (75-85 дБ) и выбросы, невозможность работы в закрытых помещениях.</a:t>
                      </a:r>
                      <a:endParaRPr sz="15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5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Низкая автономность: Недостаточно для длительных задач.</a:t>
                      </a:r>
                      <a:endParaRPr sz="15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5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Деградация: Сокращение срока службы и ёмкости.</a:t>
                      </a:r>
                      <a:endParaRPr sz="15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5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Зависимость от сети: Требуют внешнего источника для зарядки.</a:t>
                      </a:r>
                      <a:endParaRPr sz="15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9575"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Последствия: </a:t>
                      </a:r>
                      <a:r>
                        <a:rPr lang="ru-RU" sz="15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Высокие операционные затраты, экологические риски, снижение эффективности и безопасности в критических сферах (МЧС, геологоразведка, ВИЭ).</a:t>
                      </a:r>
                      <a:endParaRPr sz="15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0" name="Google Shape;170;g3adf5de0654_0_25"/>
          <p:cNvSpPr txBox="1"/>
          <p:nvPr/>
        </p:nvSpPr>
        <p:spPr>
          <a:xfrm>
            <a:off x="5225875" y="5308500"/>
            <a:ext cx="6742200" cy="14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ru-RU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Полную </a:t>
            </a:r>
            <a:r>
              <a:rPr lang="ru-RU" sz="1800">
                <a:solidFill>
                  <a:schemeClr val="dk1"/>
                </a:solidFill>
                <a:highlight>
                  <a:srgbClr val="D9D9D9"/>
                </a:highlight>
                <a:latin typeface="Montserrat"/>
                <a:ea typeface="Montserrat"/>
                <a:cs typeface="Montserrat"/>
                <a:sym typeface="Montserrat"/>
              </a:rPr>
              <a:t>энергоавтономность</a:t>
            </a:r>
            <a:r>
              <a:rPr lang="ru-RU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до 140 часов.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ru-RU" sz="1800">
                <a:solidFill>
                  <a:schemeClr val="dk1"/>
                </a:solidFill>
                <a:highlight>
                  <a:srgbClr val="D9D9D9"/>
                </a:highlight>
                <a:latin typeface="Montserrat"/>
                <a:ea typeface="Montserrat"/>
                <a:cs typeface="Montserrat"/>
                <a:sym typeface="Montserrat"/>
              </a:rPr>
              <a:t>Стоимость</a:t>
            </a:r>
            <a:r>
              <a:rPr lang="ru-RU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кВт·ч в 3,4 раза ниже, чем у дизеля.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ru-RU" sz="1800">
                <a:solidFill>
                  <a:schemeClr val="dk1"/>
                </a:solidFill>
                <a:highlight>
                  <a:srgbClr val="D9D9D9"/>
                </a:highlight>
                <a:latin typeface="Montserrat"/>
                <a:ea typeface="Montserrat"/>
                <a:cs typeface="Montserrat"/>
                <a:sym typeface="Montserrat"/>
              </a:rPr>
              <a:t>Бесшумную</a:t>
            </a:r>
            <a:r>
              <a:rPr lang="ru-RU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(менее 55 дБ) и </a:t>
            </a:r>
            <a:r>
              <a:rPr lang="ru-RU" sz="1800">
                <a:solidFill>
                  <a:schemeClr val="dk1"/>
                </a:solidFill>
                <a:highlight>
                  <a:srgbClr val="D9D9D9"/>
                </a:highlight>
                <a:latin typeface="Montserrat"/>
                <a:ea typeface="Montserrat"/>
                <a:cs typeface="Montserrat"/>
                <a:sym typeface="Montserrat"/>
              </a:rPr>
              <a:t>чистую работу</a:t>
            </a:r>
            <a:r>
              <a:rPr lang="ru-RU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в любых условиях (-30…+40°C).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1" name="Google Shape;171;g3adf5de0654_0_25"/>
          <p:cNvSpPr txBox="1"/>
          <p:nvPr/>
        </p:nvSpPr>
        <p:spPr>
          <a:xfrm>
            <a:off x="1457575" y="5343139"/>
            <a:ext cx="3768300" cy="1348200"/>
          </a:xfrm>
          <a:prstGeom prst="rect">
            <a:avLst/>
          </a:prstGeom>
          <a:solidFill>
            <a:srgbClr val="4886E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Наше решение</a:t>
            </a:r>
            <a:endParaRPr sz="21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adf5de0654_0_53"/>
          <p:cNvSpPr/>
          <p:nvPr/>
        </p:nvSpPr>
        <p:spPr>
          <a:xfrm>
            <a:off x="1193900" y="1245900"/>
            <a:ext cx="10567200" cy="8130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g3adf5de0654_0_53"/>
          <p:cNvSpPr txBox="1">
            <a:spLocks noGrp="1"/>
          </p:cNvSpPr>
          <p:nvPr>
            <p:ph type="title"/>
          </p:nvPr>
        </p:nvSpPr>
        <p:spPr>
          <a:xfrm>
            <a:off x="-100" y="106435"/>
            <a:ext cx="12192000" cy="10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ibre Franklin"/>
              <a:buNone/>
            </a:pPr>
            <a:r>
              <a:rPr lang="ru-RU" sz="3200" b="1">
                <a:latin typeface="Montserrat"/>
                <a:ea typeface="Montserrat"/>
                <a:cs typeface="Montserrat"/>
                <a:sym typeface="Montserrat"/>
              </a:rPr>
              <a:t>Целевая аудитория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78" name="Google Shape;178;g3adf5de0654_0_53"/>
          <p:cNvGrpSpPr/>
          <p:nvPr/>
        </p:nvGrpSpPr>
        <p:grpSpPr>
          <a:xfrm>
            <a:off x="0" y="-7553"/>
            <a:ext cx="1193765" cy="6386063"/>
            <a:chOff x="0" y="-12"/>
            <a:chExt cx="1880" cy="10057"/>
          </a:xfrm>
        </p:grpSpPr>
        <p:pic>
          <p:nvPicPr>
            <p:cNvPr id="179" name="Google Shape;179;g3adf5de0654_0_53"/>
            <p:cNvPicPr preferRelativeResize="0"/>
            <p:nvPr/>
          </p:nvPicPr>
          <p:blipFill rotWithShape="1">
            <a:blip r:embed="rId3">
              <a:alphaModFix/>
            </a:blip>
            <a:srcRect t="58863" r="58006" b="24892"/>
            <a:stretch/>
          </p:blipFill>
          <p:spPr>
            <a:xfrm rot="-5400000">
              <a:off x="-1874" y="1862"/>
              <a:ext cx="5628" cy="1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0" name="Google Shape;180;g3adf5de0654_0_5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05" y="6723"/>
              <a:ext cx="1217" cy="12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1" name="Google Shape;181;g3adf5de0654_0_53"/>
            <p:cNvPicPr preferRelativeResize="0"/>
            <p:nvPr/>
          </p:nvPicPr>
          <p:blipFill rotWithShape="1">
            <a:blip r:embed="rId5">
              <a:alphaModFix/>
            </a:blip>
            <a:srcRect r="47997"/>
            <a:stretch/>
          </p:blipFill>
          <p:spPr>
            <a:xfrm>
              <a:off x="167" y="4178"/>
              <a:ext cx="1525" cy="8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2" name="Google Shape;182;g3adf5de0654_0_53"/>
            <p:cNvPicPr preferRelativeResize="0"/>
            <p:nvPr/>
          </p:nvPicPr>
          <p:blipFill rotWithShape="1">
            <a:blip r:embed="rId6">
              <a:alphaModFix/>
            </a:blip>
            <a:srcRect l="62793"/>
            <a:stretch/>
          </p:blipFill>
          <p:spPr>
            <a:xfrm>
              <a:off x="133" y="5186"/>
              <a:ext cx="1559" cy="1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3" name="Google Shape;183;g3adf5de0654_0_53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67" y="8276"/>
              <a:ext cx="1638" cy="176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4" name="Google Shape;184;g3adf5de0654_0_53"/>
          <p:cNvSpPr txBox="1"/>
          <p:nvPr/>
        </p:nvSpPr>
        <p:spPr>
          <a:xfrm>
            <a:off x="3705917" y="1437748"/>
            <a:ext cx="18417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889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ru-RU" sz="3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B2B</a:t>
            </a:r>
            <a:endParaRPr sz="3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5" name="Google Shape;185;g3adf5de0654_0_53"/>
          <p:cNvSpPr txBox="1"/>
          <p:nvPr/>
        </p:nvSpPr>
        <p:spPr>
          <a:xfrm>
            <a:off x="9149085" y="1437735"/>
            <a:ext cx="18417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889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ru-RU" sz="3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B2G</a:t>
            </a:r>
            <a:endParaRPr sz="3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86" name="Google Shape;186;g3adf5de0654_0_53"/>
          <p:cNvCxnSpPr/>
          <p:nvPr/>
        </p:nvCxnSpPr>
        <p:spPr>
          <a:xfrm rot="10800000">
            <a:off x="8177650" y="1185825"/>
            <a:ext cx="0" cy="54657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87" name="Google Shape;187;g3adf5de0654_0_53"/>
          <p:cNvCxnSpPr/>
          <p:nvPr/>
        </p:nvCxnSpPr>
        <p:spPr>
          <a:xfrm>
            <a:off x="1193800" y="2061335"/>
            <a:ext cx="10553700" cy="0"/>
          </a:xfrm>
          <a:prstGeom prst="straightConnector1">
            <a:avLst/>
          </a:prstGeom>
          <a:noFill/>
          <a:ln w="38100" cap="flat" cmpd="sng">
            <a:solidFill>
              <a:srgbClr val="0363EB"/>
            </a:solidFill>
            <a:prstDash val="solid"/>
            <a:round/>
            <a:headEnd type="none" w="med" len="med"/>
            <a:tailEnd type="none" w="med" len="med"/>
          </a:ln>
        </p:spPr>
      </p:cxnSp>
      <p:graphicFrame>
        <p:nvGraphicFramePr>
          <p:cNvPr id="188" name="Google Shape;188;g3adf5de0654_0_53"/>
          <p:cNvGraphicFramePr/>
          <p:nvPr/>
        </p:nvGraphicFramePr>
        <p:xfrm>
          <a:off x="1193775" y="2061346"/>
          <a:ext cx="10567050" cy="4149665"/>
        </p:xfrm>
        <a:graphic>
          <a:graphicData uri="http://schemas.openxmlformats.org/drawingml/2006/table">
            <a:tbl>
              <a:tblPr>
                <a:noFill/>
                <a:tableStyleId>{2B77B92F-71C9-4368-A4E8-FC9C0214859C}</a:tableStyleId>
              </a:tblPr>
              <a:tblGrid>
                <a:gridCol w="3522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1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83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49925">
                <a:tc>
                  <a:txBody>
                    <a:bodyPr/>
                    <a:lstStyle/>
                    <a:p>
                      <a:pPr marL="8890" lvl="0" indent="0" algn="ctr" rtl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7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Добывающие и геологоразведочные компании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ru-RU" sz="17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Энергетические компании (генерирующие, в т.ч. ВИЭ)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7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Государственный сектор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0325">
                <a:tc>
                  <a:txBody>
                    <a:bodyPr/>
                    <a:lstStyle/>
                    <a:p>
                      <a:pPr marL="8890" lvl="0" indent="0"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700">
                          <a:solidFill>
                            <a:schemeClr val="dk1"/>
                          </a:solidFill>
                          <a:highlight>
                            <a:srgbClr val="D9D9D9"/>
                          </a:highlight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География:</a:t>
                      </a:r>
                      <a:r>
                        <a:rPr lang="ru-RU" sz="17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 Удалённые регионы (Сибирь, Дальний Восток, Арктика).</a:t>
                      </a:r>
                      <a:endParaRPr sz="17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8890" lvl="0" indent="0"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700">
                          <a:solidFill>
                            <a:schemeClr val="dk1"/>
                          </a:solidFill>
                          <a:highlight>
                            <a:srgbClr val="D9D9D9"/>
                          </a:highlight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Проблема:</a:t>
                      </a:r>
                      <a:r>
                        <a:rPr lang="ru-RU" sz="17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 Зависимость от дорогой и ненадежной логистики дизельного топлива, высокие операционные затраты, ограниченная автономность существующих решений.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ru-RU" sz="1700">
                          <a:solidFill>
                            <a:schemeClr val="dk1"/>
                          </a:solidFill>
                          <a:highlight>
                            <a:srgbClr val="D9D9D9"/>
                          </a:highlight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География:</a:t>
                      </a:r>
                      <a:r>
                        <a:rPr lang="ru-RU" sz="17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 Регионы с нестабильной генерацией или излишками энергии.</a:t>
                      </a:r>
                      <a:endParaRPr sz="17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ru-RU" sz="1700">
                          <a:solidFill>
                            <a:schemeClr val="dk1"/>
                          </a:solidFill>
                          <a:highlight>
                            <a:srgbClr val="D9D9D9"/>
                          </a:highlight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Проблема:</a:t>
                      </a:r>
                      <a:r>
                        <a:rPr lang="ru-RU" sz="17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 Потери излишков электроэнергии, отсутствие эффективных решений для долгосрочного аккумулирования и балансировки сетей.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ru-RU" sz="1700">
                          <a:solidFill>
                            <a:schemeClr val="dk1"/>
                          </a:solidFill>
                          <a:highlight>
                            <a:srgbClr val="D9D9D9"/>
                          </a:highlight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География:</a:t>
                      </a:r>
                      <a:r>
                        <a:rPr lang="ru-RU" sz="17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 Зоны ЧС, удалённые территории, районы проведения операций.</a:t>
                      </a:r>
                      <a:endParaRPr sz="17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ru-RU" sz="1700">
                          <a:solidFill>
                            <a:schemeClr val="dk1"/>
                          </a:solidFill>
                          <a:highlight>
                            <a:srgbClr val="D9D9D9"/>
                          </a:highlight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Проблема:</a:t>
                      </a:r>
                      <a:r>
                        <a:rPr lang="ru-RU" sz="17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 Демаскирующие признаки работы генераторов (шум, тепловая сигнатура), уязвимость из-за зависимости от поставок ГСМ, недостаточная мобильность.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"/>
          <p:cNvSpPr txBox="1">
            <a:spLocks noGrp="1"/>
          </p:cNvSpPr>
          <p:nvPr>
            <p:ph type="title"/>
          </p:nvPr>
        </p:nvSpPr>
        <p:spPr>
          <a:xfrm>
            <a:off x="-100" y="32375"/>
            <a:ext cx="12192000" cy="10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ibre Franklin"/>
              <a:buNone/>
            </a:pPr>
            <a:r>
              <a:rPr lang="ru-RU" sz="3200" b="1">
                <a:latin typeface="Montserrat"/>
                <a:ea typeface="Montserrat"/>
                <a:cs typeface="Montserrat"/>
                <a:sym typeface="Montserrat"/>
              </a:rPr>
              <a:t>Решение, которое предлагает команда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4" name="Google Shape;194;p5"/>
          <p:cNvSpPr txBox="1">
            <a:spLocks noGrp="1"/>
          </p:cNvSpPr>
          <p:nvPr>
            <p:ph type="body" idx="1"/>
          </p:nvPr>
        </p:nvSpPr>
        <p:spPr>
          <a:xfrm>
            <a:off x="5530900" y="4603094"/>
            <a:ext cx="6660900" cy="20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Montserrat"/>
              <a:buChar char="●"/>
            </a:pPr>
            <a:r>
              <a:rPr lang="ru-RU" sz="1800">
                <a:latin typeface="Montserrat"/>
                <a:ea typeface="Montserrat"/>
                <a:cs typeface="Montserrat"/>
                <a:sym typeface="Montserrat"/>
              </a:rPr>
              <a:t>Мощность: 20-30 кВт.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●"/>
            </a:pPr>
            <a:r>
              <a:rPr lang="ru-RU" sz="1800">
                <a:latin typeface="Montserrat"/>
                <a:ea typeface="Montserrat"/>
                <a:cs typeface="Montserrat"/>
                <a:sym typeface="Montserrat"/>
              </a:rPr>
              <a:t>Автономность: до 140 часов при нагрузке 1 кВт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●"/>
            </a:pPr>
            <a:r>
              <a:rPr lang="ru-RU" sz="1800">
                <a:latin typeface="Montserrat"/>
                <a:ea typeface="Montserrat"/>
                <a:cs typeface="Montserrat"/>
                <a:sym typeface="Montserrat"/>
              </a:rPr>
              <a:t>Давление в баллонах 200 атм.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●"/>
            </a:pPr>
            <a:r>
              <a:rPr lang="ru-RU" sz="1800">
                <a:latin typeface="Montserrat"/>
                <a:ea typeface="Montserrat"/>
                <a:cs typeface="Montserrat"/>
                <a:sym typeface="Montserrat"/>
              </a:rPr>
              <a:t>Диапазон температур: от -30°C до +40°C.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●"/>
            </a:pPr>
            <a:r>
              <a:rPr lang="ru-RU" sz="1800">
                <a:latin typeface="Montserrat"/>
                <a:ea typeface="Montserrat"/>
                <a:cs typeface="Montserrat"/>
                <a:sym typeface="Montserrat"/>
              </a:rPr>
              <a:t>КПД системы: ~60%.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●"/>
            </a:pPr>
            <a:r>
              <a:rPr lang="ru-RU" sz="1800">
                <a:latin typeface="Montserrat"/>
                <a:ea typeface="Montserrat"/>
                <a:cs typeface="Montserrat"/>
                <a:sym typeface="Montserrat"/>
              </a:rPr>
              <a:t>Габариты: 1300×750×750 мм, 350-400 кг.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95" name="Google Shape;195;p5"/>
          <p:cNvGrpSpPr/>
          <p:nvPr/>
        </p:nvGrpSpPr>
        <p:grpSpPr>
          <a:xfrm>
            <a:off x="0" y="-6350"/>
            <a:ext cx="1193800" cy="6385560"/>
            <a:chOff x="0" y="-10"/>
            <a:chExt cx="1880" cy="10056"/>
          </a:xfrm>
        </p:grpSpPr>
        <p:pic>
          <p:nvPicPr>
            <p:cNvPr id="196" name="Google Shape;196;p5"/>
            <p:cNvPicPr preferRelativeResize="0"/>
            <p:nvPr/>
          </p:nvPicPr>
          <p:blipFill rotWithShape="1">
            <a:blip r:embed="rId3">
              <a:alphaModFix/>
            </a:blip>
            <a:srcRect t="58864" r="58007" b="24892"/>
            <a:stretch/>
          </p:blipFill>
          <p:spPr>
            <a:xfrm rot="-5400000">
              <a:off x="-1873" y="1863"/>
              <a:ext cx="5626" cy="1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7" name="Google Shape;197;p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05" y="6723"/>
              <a:ext cx="1217" cy="12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8" name="Google Shape;198;p5"/>
            <p:cNvPicPr preferRelativeResize="0"/>
            <p:nvPr/>
          </p:nvPicPr>
          <p:blipFill rotWithShape="1">
            <a:blip r:embed="rId5">
              <a:alphaModFix/>
            </a:blip>
            <a:srcRect r="47999"/>
            <a:stretch/>
          </p:blipFill>
          <p:spPr>
            <a:xfrm>
              <a:off x="167" y="4178"/>
              <a:ext cx="1526" cy="8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9" name="Google Shape;199;p5"/>
            <p:cNvPicPr preferRelativeResize="0"/>
            <p:nvPr/>
          </p:nvPicPr>
          <p:blipFill rotWithShape="1">
            <a:blip r:embed="rId6">
              <a:alphaModFix/>
            </a:blip>
            <a:srcRect l="62793"/>
            <a:stretch/>
          </p:blipFill>
          <p:spPr>
            <a:xfrm>
              <a:off x="133" y="5186"/>
              <a:ext cx="1560" cy="1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0" name="Google Shape;200;p5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67" y="8276"/>
              <a:ext cx="1639" cy="17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1" name="Google Shape;201;p5"/>
          <p:cNvSpPr txBox="1"/>
          <p:nvPr/>
        </p:nvSpPr>
        <p:spPr>
          <a:xfrm>
            <a:off x="5530900" y="1864725"/>
            <a:ext cx="6155700" cy="20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ru-RU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Отсутствие задач логистики топлива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ru-RU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Независимость от внешнетемпературных условий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ru-RU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Экологичность благодаря отсутствию выбросов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ru-RU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Низкий уровень рабочего шума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2" name="Google Shape;202;p5"/>
          <p:cNvSpPr txBox="1"/>
          <p:nvPr/>
        </p:nvSpPr>
        <p:spPr>
          <a:xfrm>
            <a:off x="2195225" y="798875"/>
            <a:ext cx="6377400" cy="3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40000" lnSpcReduction="20000"/>
          </a:bodyPr>
          <a:lstStyle/>
          <a:p>
            <a:pPr marL="457200" marR="0" lvl="0" indent="-355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-"/>
            </a:pPr>
            <a:r>
              <a:rPr lang="ru-RU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автономный генератор-энергохранилище</a:t>
            </a:r>
            <a:endParaRPr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3" name="Google Shape;203;p5"/>
          <p:cNvPicPr preferRelativeResize="0"/>
          <p:nvPr/>
        </p:nvPicPr>
        <p:blipFill rotWithShape="1">
          <a:blip r:embed="rId8">
            <a:alphaModFix/>
          </a:blip>
          <a:srcRect t="9447"/>
          <a:stretch/>
        </p:blipFill>
        <p:spPr>
          <a:xfrm>
            <a:off x="1341850" y="1498726"/>
            <a:ext cx="3629700" cy="23187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0363E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4" name="Google Shape;204;p5"/>
          <p:cNvPicPr preferRelativeResize="0"/>
          <p:nvPr/>
        </p:nvPicPr>
        <p:blipFill rotWithShape="1">
          <a:blip r:embed="rId9">
            <a:alphaModFix/>
          </a:blip>
          <a:srcRect t="4914"/>
          <a:stretch/>
        </p:blipFill>
        <p:spPr>
          <a:xfrm>
            <a:off x="1280900" y="4060500"/>
            <a:ext cx="3565200" cy="23187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0363EB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05" name="Google Shape;205;p5"/>
          <p:cNvSpPr txBox="1"/>
          <p:nvPr/>
        </p:nvSpPr>
        <p:spPr>
          <a:xfrm>
            <a:off x="5530900" y="1282125"/>
            <a:ext cx="6155700" cy="582600"/>
          </a:xfrm>
          <a:prstGeom prst="rect">
            <a:avLst/>
          </a:prstGeom>
          <a:solidFill>
            <a:srgbClr val="4886E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Преимущества</a:t>
            </a:r>
            <a:endParaRPr sz="21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6" name="Google Shape;206;p5"/>
          <p:cNvSpPr txBox="1"/>
          <p:nvPr/>
        </p:nvSpPr>
        <p:spPr>
          <a:xfrm>
            <a:off x="5530900" y="4020494"/>
            <a:ext cx="6155700" cy="582600"/>
          </a:xfrm>
          <a:prstGeom prst="rect">
            <a:avLst/>
          </a:prstGeom>
          <a:solidFill>
            <a:srgbClr val="4886E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Технические характеристики:</a:t>
            </a:r>
            <a:endParaRPr sz="21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"/>
          <p:cNvSpPr txBox="1">
            <a:spLocks noGrp="1"/>
          </p:cNvSpPr>
          <p:nvPr>
            <p:ph type="title"/>
          </p:nvPr>
        </p:nvSpPr>
        <p:spPr>
          <a:xfrm>
            <a:off x="-100" y="32375"/>
            <a:ext cx="12192000" cy="10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ibre Franklin"/>
              <a:buNone/>
            </a:pPr>
            <a:r>
              <a:rPr lang="ru-RU" sz="3200" b="1" dirty="0">
                <a:latin typeface="Montserrat"/>
                <a:ea typeface="Montserrat"/>
                <a:cs typeface="Montserrat"/>
                <a:sym typeface="Montserrat"/>
              </a:rPr>
              <a:t>Наработки по проекту</a:t>
            </a: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95" name="Google Shape;195;p5"/>
          <p:cNvGrpSpPr/>
          <p:nvPr/>
        </p:nvGrpSpPr>
        <p:grpSpPr>
          <a:xfrm>
            <a:off x="0" y="-6350"/>
            <a:ext cx="1193800" cy="6385560"/>
            <a:chOff x="0" y="-10"/>
            <a:chExt cx="1880" cy="10056"/>
          </a:xfrm>
        </p:grpSpPr>
        <p:pic>
          <p:nvPicPr>
            <p:cNvPr id="196" name="Google Shape;196;p5"/>
            <p:cNvPicPr preferRelativeResize="0"/>
            <p:nvPr/>
          </p:nvPicPr>
          <p:blipFill rotWithShape="1">
            <a:blip r:embed="rId3">
              <a:alphaModFix/>
            </a:blip>
            <a:srcRect t="58864" r="58007" b="24892"/>
            <a:stretch/>
          </p:blipFill>
          <p:spPr>
            <a:xfrm rot="-5400000">
              <a:off x="-1873" y="1863"/>
              <a:ext cx="5626" cy="1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7" name="Google Shape;197;p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05" y="6723"/>
              <a:ext cx="1217" cy="12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8" name="Google Shape;198;p5"/>
            <p:cNvPicPr preferRelativeResize="0"/>
            <p:nvPr/>
          </p:nvPicPr>
          <p:blipFill rotWithShape="1">
            <a:blip r:embed="rId5">
              <a:alphaModFix/>
            </a:blip>
            <a:srcRect r="47999"/>
            <a:stretch/>
          </p:blipFill>
          <p:spPr>
            <a:xfrm>
              <a:off x="167" y="4178"/>
              <a:ext cx="1526" cy="8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9" name="Google Shape;199;p5"/>
            <p:cNvPicPr preferRelativeResize="0"/>
            <p:nvPr/>
          </p:nvPicPr>
          <p:blipFill rotWithShape="1">
            <a:blip r:embed="rId6">
              <a:alphaModFix/>
            </a:blip>
            <a:srcRect l="62793"/>
            <a:stretch/>
          </p:blipFill>
          <p:spPr>
            <a:xfrm>
              <a:off x="133" y="5186"/>
              <a:ext cx="1560" cy="1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0" name="Google Shape;200;p5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67" y="8276"/>
              <a:ext cx="1639" cy="177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2AE7702-E397-4A3C-83DB-2FB6C2440207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391127" y="1082835"/>
            <a:ext cx="2504942" cy="5471544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0363E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7" name="Picture 2" descr="Picture background">
            <a:extLst>
              <a:ext uri="{FF2B5EF4-FFF2-40B4-BE49-F238E27FC236}">
                <a16:creationId xmlns:a16="http://schemas.microsoft.com/office/drawing/2014/main" id="{F357DDDC-5473-4D17-AE75-E05F0CC3F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861" y="1082835"/>
            <a:ext cx="3523998" cy="1873872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0363EB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3B2C2F5-3454-4566-8445-23CAC03DD07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rcRect r="5784"/>
          <a:stretch/>
        </p:blipFill>
        <p:spPr>
          <a:xfrm>
            <a:off x="6974163" y="3306334"/>
            <a:ext cx="2304477" cy="3261268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0363E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9DD7133-0FA3-4B05-B6AA-7B4E8F64377F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5400000">
            <a:off x="3804483" y="3700770"/>
            <a:ext cx="3261266" cy="244595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0363E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3076C66-BE43-49B6-9F25-D3417E77FBD3}"/>
              </a:ext>
            </a:extLst>
          </p:cNvPr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212534" y="1085576"/>
            <a:ext cx="1520688" cy="16374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0363E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DD5C1602-3F31-49DD-8F5F-EF8E1EC360D9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0152755" y="1084666"/>
            <a:ext cx="1583646" cy="1434179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0363E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BEC0F980-7412-47AC-90FB-CB98EB17C2F6}"/>
              </a:ext>
            </a:extLst>
          </p:cNvPr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0220748" y="2995409"/>
            <a:ext cx="1496887" cy="1510372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0363E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DD462F26-EF67-4BE9-9362-943157A77FE0}"/>
              </a:ext>
            </a:extLst>
          </p:cNvPr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0152755" y="4945030"/>
            <a:ext cx="1564880" cy="143418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0363EB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6" name="Google Shape;140;g3adf5de0654_0_0">
            <a:extLst>
              <a:ext uri="{FF2B5EF4-FFF2-40B4-BE49-F238E27FC236}">
                <a16:creationId xmlns:a16="http://schemas.microsoft.com/office/drawing/2014/main" id="{136071AF-0AC9-4DF2-83D9-9360F2737625}"/>
              </a:ext>
            </a:extLst>
          </p:cNvPr>
          <p:cNvSpPr txBox="1"/>
          <p:nvPr/>
        </p:nvSpPr>
        <p:spPr>
          <a:xfrm>
            <a:off x="7897984" y="2578737"/>
            <a:ext cx="2149788" cy="560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889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Передняя стенка</a:t>
            </a:r>
            <a:endParaRPr sz="1200" dirty="0"/>
          </a:p>
        </p:txBody>
      </p:sp>
      <p:sp>
        <p:nvSpPr>
          <p:cNvPr id="27" name="Google Shape;140;g3adf5de0654_0_0">
            <a:extLst>
              <a:ext uri="{FF2B5EF4-FFF2-40B4-BE49-F238E27FC236}">
                <a16:creationId xmlns:a16="http://schemas.microsoft.com/office/drawing/2014/main" id="{2FFE203F-6DDD-49D6-80D9-A2AAF6323CDC}"/>
              </a:ext>
            </a:extLst>
          </p:cNvPr>
          <p:cNvSpPr txBox="1"/>
          <p:nvPr/>
        </p:nvSpPr>
        <p:spPr>
          <a:xfrm>
            <a:off x="9850918" y="2359094"/>
            <a:ext cx="2149788" cy="560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889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Задняя стенка</a:t>
            </a:r>
            <a:endParaRPr sz="1200" dirty="0"/>
          </a:p>
        </p:txBody>
      </p:sp>
      <p:sp>
        <p:nvSpPr>
          <p:cNvPr id="28" name="Google Shape;140;g3adf5de0654_0_0">
            <a:extLst>
              <a:ext uri="{FF2B5EF4-FFF2-40B4-BE49-F238E27FC236}">
                <a16:creationId xmlns:a16="http://schemas.microsoft.com/office/drawing/2014/main" id="{86626265-148E-4656-BCCA-B9532C2EB19D}"/>
              </a:ext>
            </a:extLst>
          </p:cNvPr>
          <p:cNvSpPr txBox="1"/>
          <p:nvPr/>
        </p:nvSpPr>
        <p:spPr>
          <a:xfrm>
            <a:off x="9776601" y="4348932"/>
            <a:ext cx="2385180" cy="560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889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Пластина с контактом</a:t>
            </a:r>
            <a:endParaRPr sz="1200" dirty="0"/>
          </a:p>
        </p:txBody>
      </p:sp>
      <p:sp>
        <p:nvSpPr>
          <p:cNvPr id="29" name="Google Shape;140;g3adf5de0654_0_0">
            <a:extLst>
              <a:ext uri="{FF2B5EF4-FFF2-40B4-BE49-F238E27FC236}">
                <a16:creationId xmlns:a16="http://schemas.microsoft.com/office/drawing/2014/main" id="{1C18E2AC-F87E-4F6E-88D9-34E7D542721D}"/>
              </a:ext>
            </a:extLst>
          </p:cNvPr>
          <p:cNvSpPr txBox="1"/>
          <p:nvPr/>
        </p:nvSpPr>
        <p:spPr>
          <a:xfrm>
            <a:off x="9733222" y="6223265"/>
            <a:ext cx="2385180" cy="560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889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Пластина без контакта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253019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6"/>
          <p:cNvSpPr/>
          <p:nvPr/>
        </p:nvSpPr>
        <p:spPr>
          <a:xfrm>
            <a:off x="9674352" y="0"/>
            <a:ext cx="2517648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6"/>
          <p:cNvSpPr txBox="1">
            <a:spLocks noGrp="1"/>
          </p:cNvSpPr>
          <p:nvPr>
            <p:ph type="title"/>
          </p:nvPr>
        </p:nvSpPr>
        <p:spPr>
          <a:xfrm>
            <a:off x="274750" y="487525"/>
            <a:ext cx="12192000" cy="10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ibre Franklin"/>
              <a:buNone/>
            </a:pPr>
            <a:r>
              <a:rPr lang="ru-RU" b="1">
                <a:latin typeface="Montserrat"/>
                <a:ea typeface="Montserrat"/>
                <a:cs typeface="Montserrat"/>
                <a:sym typeface="Montserrat"/>
              </a:rPr>
              <a:t>Ценностное предложение и продукт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13" name="Google Shape;213;p6"/>
          <p:cNvGrpSpPr/>
          <p:nvPr/>
        </p:nvGrpSpPr>
        <p:grpSpPr>
          <a:xfrm>
            <a:off x="0" y="-6350"/>
            <a:ext cx="1193800" cy="6385560"/>
            <a:chOff x="0" y="-10"/>
            <a:chExt cx="1880" cy="10056"/>
          </a:xfrm>
        </p:grpSpPr>
        <p:pic>
          <p:nvPicPr>
            <p:cNvPr id="214" name="Google Shape;214;p6"/>
            <p:cNvPicPr preferRelativeResize="0"/>
            <p:nvPr/>
          </p:nvPicPr>
          <p:blipFill rotWithShape="1">
            <a:blip r:embed="rId3">
              <a:alphaModFix/>
            </a:blip>
            <a:srcRect t="58864" r="58007" b="24892"/>
            <a:stretch/>
          </p:blipFill>
          <p:spPr>
            <a:xfrm rot="-5400000">
              <a:off x="-1873" y="1863"/>
              <a:ext cx="5626" cy="1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5" name="Google Shape;215;p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05" y="6723"/>
              <a:ext cx="1217" cy="12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6" name="Google Shape;216;p6"/>
            <p:cNvPicPr preferRelativeResize="0"/>
            <p:nvPr/>
          </p:nvPicPr>
          <p:blipFill rotWithShape="1">
            <a:blip r:embed="rId5">
              <a:alphaModFix/>
            </a:blip>
            <a:srcRect r="47999"/>
            <a:stretch/>
          </p:blipFill>
          <p:spPr>
            <a:xfrm>
              <a:off x="167" y="4178"/>
              <a:ext cx="1526" cy="8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7" name="Google Shape;217;p6"/>
            <p:cNvPicPr preferRelativeResize="0"/>
            <p:nvPr/>
          </p:nvPicPr>
          <p:blipFill rotWithShape="1">
            <a:blip r:embed="rId6">
              <a:alphaModFix/>
            </a:blip>
            <a:srcRect l="62793"/>
            <a:stretch/>
          </p:blipFill>
          <p:spPr>
            <a:xfrm>
              <a:off x="133" y="5186"/>
              <a:ext cx="1560" cy="1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8" name="Google Shape;218;p6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67" y="8276"/>
              <a:ext cx="1639" cy="17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9" name="Google Shape;219;p6"/>
          <p:cNvSpPr txBox="1"/>
          <p:nvPr/>
        </p:nvSpPr>
        <p:spPr>
          <a:xfrm>
            <a:off x="1393450" y="1566925"/>
            <a:ext cx="9954600" cy="4544100"/>
          </a:xfrm>
          <a:prstGeom prst="rect">
            <a:avLst/>
          </a:prstGeom>
          <a:solidFill>
            <a:srgbClr val="C9DAF8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889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ru-RU" sz="2800" b="0" i="0">
                <a:solidFill>
                  <a:srgbClr val="0F1115"/>
                </a:solidFill>
                <a:latin typeface="Arial"/>
                <a:ea typeface="Arial"/>
                <a:cs typeface="Arial"/>
                <a:sym typeface="Arial"/>
              </a:rPr>
              <a:t>Наш автономный водородный генератор-накопитель помогает добывающим, энергетическим и государственным компаниям, которые хотят обеспечить надежное и независимое энергоснабжение удалённых объектов, тем, что </a:t>
            </a:r>
            <a:r>
              <a:rPr lang="ru-RU" sz="2800" b="1" i="0">
                <a:solidFill>
                  <a:srgbClr val="0F1115"/>
                </a:solidFill>
                <a:latin typeface="Arial"/>
                <a:ea typeface="Arial"/>
                <a:cs typeface="Arial"/>
                <a:sym typeface="Arial"/>
              </a:rPr>
              <a:t>полностью исключает зависимость от логистики топлива</a:t>
            </a:r>
            <a:r>
              <a:rPr lang="ru-RU" sz="2800" b="0" i="0">
                <a:solidFill>
                  <a:srgbClr val="0F1115"/>
                </a:solidFill>
                <a:latin typeface="Arial"/>
                <a:ea typeface="Arial"/>
                <a:cs typeface="Arial"/>
                <a:sym typeface="Arial"/>
              </a:rPr>
              <a:t> и </a:t>
            </a:r>
            <a:r>
              <a:rPr lang="ru-RU" sz="2800" b="1" i="0">
                <a:solidFill>
                  <a:srgbClr val="0F1115"/>
                </a:solidFill>
                <a:latin typeface="Arial"/>
                <a:ea typeface="Arial"/>
                <a:cs typeface="Arial"/>
                <a:sym typeface="Arial"/>
              </a:rPr>
              <a:t>обеспечивает бесшумную, экологичную работу без вредных выбросов</a:t>
            </a:r>
            <a:r>
              <a:rPr lang="ru-RU" sz="2800" b="0" i="0">
                <a:solidFill>
                  <a:srgbClr val="0F1115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2800" b="0" i="0">
              <a:solidFill>
                <a:srgbClr val="0F111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89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39261"/>
              <a:buFont typeface="Arial"/>
              <a:buNone/>
            </a:pPr>
            <a:endParaRPr sz="1170">
              <a:solidFill>
                <a:srgbClr val="0F1115"/>
              </a:solidFill>
            </a:endParaRPr>
          </a:p>
          <a:p>
            <a:pPr marL="889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ru-RU" sz="2800" b="0" i="0">
                <a:solidFill>
                  <a:srgbClr val="0F1115"/>
                </a:solidFill>
                <a:latin typeface="Arial"/>
                <a:ea typeface="Arial"/>
                <a:cs typeface="Arial"/>
                <a:sym typeface="Arial"/>
              </a:rPr>
              <a:t>В отличие от дизельных генераторов, которые требуют постоянных поставок топлива и демаскируют объект шумом и выхлопами.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adf5de0654_0_76"/>
          <p:cNvSpPr txBox="1">
            <a:spLocks noGrp="1"/>
          </p:cNvSpPr>
          <p:nvPr>
            <p:ph type="title"/>
          </p:nvPr>
        </p:nvSpPr>
        <p:spPr>
          <a:xfrm>
            <a:off x="0" y="178925"/>
            <a:ext cx="12192000" cy="10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ru-RU" sz="3200" b="1">
                <a:latin typeface="Montserrat"/>
                <a:ea typeface="Montserrat"/>
                <a:cs typeface="Montserrat"/>
                <a:sym typeface="Montserrat"/>
              </a:rPr>
              <a:t>Рынок</a:t>
            </a:r>
            <a:endParaRPr sz="3200" b="1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25" name="Google Shape;225;g3adf5de0654_0_76"/>
          <p:cNvGrpSpPr/>
          <p:nvPr/>
        </p:nvGrpSpPr>
        <p:grpSpPr>
          <a:xfrm>
            <a:off x="0" y="-7553"/>
            <a:ext cx="1193765" cy="6386063"/>
            <a:chOff x="0" y="-12"/>
            <a:chExt cx="1880" cy="10057"/>
          </a:xfrm>
        </p:grpSpPr>
        <p:pic>
          <p:nvPicPr>
            <p:cNvPr id="226" name="Google Shape;226;g3adf5de0654_0_76"/>
            <p:cNvPicPr preferRelativeResize="0"/>
            <p:nvPr/>
          </p:nvPicPr>
          <p:blipFill rotWithShape="1">
            <a:blip r:embed="rId3">
              <a:alphaModFix/>
            </a:blip>
            <a:srcRect t="58863" r="58006" b="24892"/>
            <a:stretch/>
          </p:blipFill>
          <p:spPr>
            <a:xfrm rot="-5400000">
              <a:off x="-1874" y="1862"/>
              <a:ext cx="5628" cy="1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7" name="Google Shape;227;g3adf5de0654_0_7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05" y="6723"/>
              <a:ext cx="1217" cy="12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8" name="Google Shape;228;g3adf5de0654_0_76"/>
            <p:cNvPicPr preferRelativeResize="0"/>
            <p:nvPr/>
          </p:nvPicPr>
          <p:blipFill rotWithShape="1">
            <a:blip r:embed="rId5">
              <a:alphaModFix/>
            </a:blip>
            <a:srcRect r="47997"/>
            <a:stretch/>
          </p:blipFill>
          <p:spPr>
            <a:xfrm>
              <a:off x="167" y="4178"/>
              <a:ext cx="1525" cy="8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9" name="Google Shape;229;g3adf5de0654_0_76"/>
            <p:cNvPicPr preferRelativeResize="0"/>
            <p:nvPr/>
          </p:nvPicPr>
          <p:blipFill rotWithShape="1">
            <a:blip r:embed="rId6">
              <a:alphaModFix/>
            </a:blip>
            <a:srcRect l="62793"/>
            <a:stretch/>
          </p:blipFill>
          <p:spPr>
            <a:xfrm>
              <a:off x="133" y="5186"/>
              <a:ext cx="1559" cy="1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0" name="Google Shape;230;g3adf5de0654_0_76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67" y="8276"/>
              <a:ext cx="1638" cy="176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31" name="Google Shape;231;g3adf5de0654_0_76" descr="Picture backgroun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92753" y="985474"/>
            <a:ext cx="4043012" cy="3610131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g3adf5de0654_0_76"/>
          <p:cNvSpPr txBox="1"/>
          <p:nvPr/>
        </p:nvSpPr>
        <p:spPr>
          <a:xfrm>
            <a:off x="4597650" y="3795369"/>
            <a:ext cx="7257900" cy="6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-RU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Рынок имеет тенденцию к росту, что подтверждают отчеты и рост мирового производства водородного газа: </a:t>
            </a:r>
            <a:endParaRPr sz="1600">
              <a:solidFill>
                <a:srgbClr val="7F7F7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233" name="Google Shape;233;g3adf5de0654_0_76"/>
          <p:cNvGraphicFramePr/>
          <p:nvPr/>
        </p:nvGraphicFramePr>
        <p:xfrm>
          <a:off x="4597650" y="1297382"/>
          <a:ext cx="7257825" cy="2434472"/>
        </p:xfrm>
        <a:graphic>
          <a:graphicData uri="http://schemas.openxmlformats.org/drawingml/2006/table">
            <a:tbl>
              <a:tblPr>
                <a:noFill/>
                <a:tableStyleId>{2B77B92F-71C9-4368-A4E8-FC9C0214859C}</a:tableStyleId>
              </a:tblPr>
              <a:tblGrid>
                <a:gridCol w="83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24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275">
                <a:tc>
                  <a:txBody>
                    <a:bodyPr/>
                    <a:lstStyle/>
                    <a:p>
                      <a:pPr marL="8890" lvl="0" indent="0" algn="just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ru-RU" sz="17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PAM</a:t>
                      </a:r>
                      <a:r>
                        <a:rPr lang="ru-RU" sz="17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endParaRPr sz="17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363E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8890" lvl="0" indent="0" algn="just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ru-RU" sz="17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Всемирный рынок водородной энергетики, </a:t>
                      </a:r>
                      <a:br>
                        <a:rPr lang="ru-RU" sz="17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ru-RU" sz="17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13,9 трлн руб.</a:t>
                      </a:r>
                      <a:endParaRPr sz="17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0363E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8890" lvl="0" indent="0" algn="just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ru-RU" sz="17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TAM</a:t>
                      </a:r>
                      <a:endParaRPr sz="17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363E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8890" lvl="0" indent="0" algn="just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7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Рынок России, стран СНГ и Европы, </a:t>
                      </a:r>
                      <a:r>
                        <a:rPr lang="ru-RU" sz="17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140 млрд руб.</a:t>
                      </a:r>
                      <a:endParaRPr sz="17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0363E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8890" lvl="0" indent="0" algn="just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ru-RU" sz="17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SAM</a:t>
                      </a:r>
                      <a:endParaRPr sz="17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363E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8890" lvl="0" indent="0" algn="just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7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Российский рынок электролизеров и водородных решений, </a:t>
                      </a:r>
                      <a:r>
                        <a:rPr lang="ru-RU" sz="17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7,2 млрд руб.</a:t>
                      </a:r>
                      <a:endParaRPr sz="17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0363E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8890" lvl="0" indent="0" algn="just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ru-RU" sz="17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SOM</a:t>
                      </a:r>
                      <a:endParaRPr sz="17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363E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8890" lvl="0" indent="0" algn="just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ru-RU" sz="17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Реально достижимая доля (10% от SAM), </a:t>
                      </a:r>
                      <a:r>
                        <a:rPr lang="ru-RU" sz="17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720 млн руб.</a:t>
                      </a:r>
                      <a:endParaRPr sz="17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0363E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34" name="Google Shape;234;g3adf5de0654_0_76"/>
          <p:cNvSpPr/>
          <p:nvPr/>
        </p:nvSpPr>
        <p:spPr>
          <a:xfrm>
            <a:off x="6667506" y="4695085"/>
            <a:ext cx="2509500" cy="1868400"/>
          </a:xfrm>
          <a:prstGeom prst="rightArrow">
            <a:avLst>
              <a:gd name="adj1" fmla="val 75543"/>
              <a:gd name="adj2" fmla="val 48472"/>
            </a:avLst>
          </a:prstGeom>
          <a:solidFill>
            <a:srgbClr val="C9DAF8"/>
          </a:solidFill>
          <a:ln w="38100" cap="flat" cmpd="sng">
            <a:solidFill>
              <a:srgbClr val="0363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889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2700" b="1">
                <a:solidFill>
                  <a:srgbClr val="0363EB"/>
                </a:solidFill>
                <a:latin typeface="Montserrat"/>
                <a:ea typeface="Montserrat"/>
                <a:cs typeface="Montserrat"/>
                <a:sym typeface="Montserrat"/>
              </a:rPr>
              <a:t>2021 год </a:t>
            </a:r>
            <a:endParaRPr sz="2700" b="1">
              <a:solidFill>
                <a:srgbClr val="0363E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889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-RU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- 94 млн тонн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g3adf5de0654_0_76"/>
          <p:cNvSpPr/>
          <p:nvPr/>
        </p:nvSpPr>
        <p:spPr>
          <a:xfrm>
            <a:off x="3907456" y="4695085"/>
            <a:ext cx="2509500" cy="1868400"/>
          </a:xfrm>
          <a:prstGeom prst="rightArrow">
            <a:avLst>
              <a:gd name="adj1" fmla="val 75543"/>
              <a:gd name="adj2" fmla="val 48472"/>
            </a:avLst>
          </a:prstGeom>
          <a:solidFill>
            <a:srgbClr val="C9DAF8"/>
          </a:solidFill>
          <a:ln w="38100" cap="flat" cmpd="sng">
            <a:solidFill>
              <a:srgbClr val="0363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889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2700" b="1">
                <a:solidFill>
                  <a:srgbClr val="0363EB"/>
                </a:solidFill>
                <a:latin typeface="Montserrat"/>
                <a:ea typeface="Montserrat"/>
                <a:cs typeface="Montserrat"/>
                <a:sym typeface="Montserrat"/>
              </a:rPr>
              <a:t>2020 год</a:t>
            </a:r>
            <a:r>
              <a:rPr lang="ru-RU" sz="2700" b="1">
                <a:solidFill>
                  <a:schemeClr val="dk1"/>
                </a:solidFill>
                <a:highlight>
                  <a:srgbClr val="0363EB"/>
                </a:highlight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2700" b="1">
              <a:solidFill>
                <a:schemeClr val="dk1"/>
              </a:solidFill>
              <a:highlight>
                <a:srgbClr val="0363EB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889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- 90 млн тонн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g3adf5de0654_0_76"/>
          <p:cNvSpPr/>
          <p:nvPr/>
        </p:nvSpPr>
        <p:spPr>
          <a:xfrm>
            <a:off x="9427556" y="4695085"/>
            <a:ext cx="2509500" cy="1868400"/>
          </a:xfrm>
          <a:prstGeom prst="rightArrow">
            <a:avLst>
              <a:gd name="adj1" fmla="val 75543"/>
              <a:gd name="adj2" fmla="val 48472"/>
            </a:avLst>
          </a:prstGeom>
          <a:solidFill>
            <a:srgbClr val="C9DAF8"/>
          </a:solidFill>
          <a:ln w="38100" cap="flat" cmpd="sng">
            <a:solidFill>
              <a:srgbClr val="0363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889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2700" b="1">
                <a:solidFill>
                  <a:srgbClr val="0363EB"/>
                </a:solidFill>
                <a:latin typeface="Montserrat"/>
                <a:ea typeface="Montserrat"/>
                <a:cs typeface="Montserrat"/>
                <a:sym typeface="Montserrat"/>
              </a:rPr>
              <a:t>2022 год </a:t>
            </a:r>
            <a:endParaRPr sz="2700" b="1">
              <a:solidFill>
                <a:srgbClr val="0363E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889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-RU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- 98 млн тонн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g3adf5de0654_0_76"/>
          <p:cNvSpPr txBox="1"/>
          <p:nvPr/>
        </p:nvSpPr>
        <p:spPr>
          <a:xfrm>
            <a:off x="1202350" y="4805350"/>
            <a:ext cx="2509500" cy="16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889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(составляет 6% от общего потребления природного газа и 2% потребления угля). 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889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130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rPr>
              <a:t>* По данным Центра водородных технологий МГТУ им. Н. Э. Баумана</a:t>
            </a:r>
            <a:endParaRPr sz="1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usiness Infographics by Slidesgo">
  <a:themeElements>
    <a:clrScheme name="Simple Light">
      <a:dk1>
        <a:srgbClr val="000000"/>
      </a:dk1>
      <a:lt1>
        <a:srgbClr val="FFFFFF"/>
      </a:lt1>
      <a:dk2>
        <a:srgbClr val="0343A0"/>
      </a:dk2>
      <a:lt2>
        <a:srgbClr val="0353C5"/>
      </a:lt2>
      <a:accent1>
        <a:srgbClr val="0363EB"/>
      </a:accent1>
      <a:accent2>
        <a:srgbClr val="4886E6"/>
      </a:accent2>
      <a:accent3>
        <a:srgbClr val="6C9DE9"/>
      </a:accent3>
      <a:accent4>
        <a:srgbClr val="77A6F0"/>
      </a:accent4>
      <a:accent5>
        <a:srgbClr val="80ACEE"/>
      </a:accent5>
      <a:accent6>
        <a:srgbClr val="92B7F3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1494</Words>
  <Application>Microsoft Office PowerPoint</Application>
  <PresentationFormat>Широкоэкранный</PresentationFormat>
  <Paragraphs>220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6" baseType="lpstr">
      <vt:lpstr>Montserrat</vt:lpstr>
      <vt:lpstr>Times New Roman</vt:lpstr>
      <vt:lpstr>Libre Franklin</vt:lpstr>
      <vt:lpstr>Fira Sans Extra Condensed</vt:lpstr>
      <vt:lpstr>Montserrat Medium</vt:lpstr>
      <vt:lpstr>Helvetica Neue</vt:lpstr>
      <vt:lpstr>Arial</vt:lpstr>
      <vt:lpstr>Calibri</vt:lpstr>
      <vt:lpstr>Montserrat SemiBold</vt:lpstr>
      <vt:lpstr>Тема Office</vt:lpstr>
      <vt:lpstr>Business Infographics by Slidesgo</vt:lpstr>
      <vt:lpstr>Презентация PowerPoint</vt:lpstr>
      <vt:lpstr>Презентация PowerPoint</vt:lpstr>
      <vt:lpstr>Презентация PowerPoint</vt:lpstr>
      <vt:lpstr>Презентация PowerPoint</vt:lpstr>
      <vt:lpstr>Целевая аудитория</vt:lpstr>
      <vt:lpstr>Решение, которое предлагает команда</vt:lpstr>
      <vt:lpstr>Наработки по проекту</vt:lpstr>
      <vt:lpstr>Ценностное предложение и продукт</vt:lpstr>
      <vt:lpstr>Рынок</vt:lpstr>
      <vt:lpstr>Анализ конкурентов</vt:lpstr>
      <vt:lpstr>Бизнес модель и факторы успеха</vt:lpstr>
      <vt:lpstr>Финансовые показатели  </vt:lpstr>
      <vt:lpstr>Команда проекта</vt:lpstr>
      <vt:lpstr>Дорожная карта проекта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Мария</dc:creator>
  <cp:lastModifiedBy>Personal</cp:lastModifiedBy>
  <cp:revision>7</cp:revision>
  <dcterms:created xsi:type="dcterms:W3CDTF">2025-09-18T20:24:00Z</dcterms:created>
  <dcterms:modified xsi:type="dcterms:W3CDTF">2025-12-13T08:49:27Z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D84F62850B97409D89B638B5E624EC88_13</vt:lpwstr>
  </property>
  <property fmtid="{D5CDD505-2E9C-101B-9397-08002B2CF9AE}" pid="3" name="KSOProductBuildVer">
    <vt:lpwstr>1049-12.2.0.22549</vt:lpwstr>
  </property>
</Properties>
</file>