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0" r:id="rId14"/>
  </p:sldIdLst>
  <p:sldSz cx="18288000" cy="10287000"/>
  <p:notesSz cx="6858000" cy="9144000"/>
  <p:embeddedFontLst>
    <p:embeddedFont>
      <p:font typeface="Arial Bold" panose="020B0604020202020204" charset="0"/>
      <p:regular r:id="rId15"/>
    </p:embeddedFont>
    <p:embeddedFont>
      <p:font typeface="Arial Italics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lette" panose="020B0604020202020204" charset="-52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22" autoAdjust="0"/>
  </p:normalViewPr>
  <p:slideViewPr>
    <p:cSldViewPr>
      <p:cViewPr>
        <p:scale>
          <a:sx n="49" d="100"/>
          <a:sy n="49" d="100"/>
        </p:scale>
        <p:origin x="38" y="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3656" y="1387953"/>
            <a:ext cx="16230600" cy="6881774"/>
          </a:xfrm>
          <a:custGeom>
            <a:avLst/>
            <a:gdLst/>
            <a:ahLst/>
            <a:cxnLst/>
            <a:rect l="l" t="t" r="r" b="b"/>
            <a:pathLst>
              <a:path w="16230600" h="6881774">
                <a:moveTo>
                  <a:pt x="0" y="0"/>
                </a:moveTo>
                <a:lnTo>
                  <a:pt x="16230600" y="0"/>
                </a:lnTo>
                <a:lnTo>
                  <a:pt x="16230600" y="6881775"/>
                </a:lnTo>
                <a:lnTo>
                  <a:pt x="0" y="688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7855084"/>
            <a:ext cx="18288000" cy="2730455"/>
            <a:chOff x="0" y="0"/>
            <a:chExt cx="24384000" cy="364060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3242564"/>
            </a:xfrm>
            <a:custGeom>
              <a:avLst/>
              <a:gdLst/>
              <a:ahLst/>
              <a:cxnLst/>
              <a:rect l="l" t="t" r="r" b="b"/>
              <a:pathLst>
                <a:path w="24384000" h="3242564">
                  <a:moveTo>
                    <a:pt x="0" y="0"/>
                  </a:moveTo>
                  <a:lnTo>
                    <a:pt x="24384000" y="0"/>
                  </a:lnTo>
                  <a:lnTo>
                    <a:pt x="24384000" y="3242564"/>
                  </a:lnTo>
                  <a:lnTo>
                    <a:pt x="0" y="3242564"/>
                  </a:lnTo>
                  <a:close/>
                </a:path>
              </a:pathLst>
            </a:custGeom>
            <a:gradFill rotWithShape="1">
              <a:gsLst>
                <a:gs pos="0">
                  <a:srgbClr val="0097B2">
                    <a:alpha val="49803"/>
                  </a:srgbClr>
                </a:gs>
                <a:gs pos="100000">
                  <a:srgbClr val="7ED957">
                    <a:alpha val="49803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379003"/>
              <a:ext cx="24384000" cy="326160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4235"/>
                </a:lnSpc>
              </a:pPr>
              <a:r>
                <a:rPr lang="en-US" sz="362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 </a:t>
              </a:r>
              <a:r>
                <a:rPr lang="en-US" sz="362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Технологическое</a:t>
              </a:r>
              <a:r>
                <a:rPr lang="en-US" sz="362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62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направление</a:t>
              </a:r>
              <a:r>
                <a:rPr lang="en-US" sz="362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lang="ru-RU" sz="36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ct val="150000"/>
                </a:lnSpc>
              </a:pPr>
              <a:r>
                <a:rPr lang="ru-RU" sz="362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 </a:t>
              </a:r>
              <a:r>
                <a:rPr lang="en-US" sz="362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Биомедицинские</a:t>
              </a:r>
              <a:r>
                <a:rPr lang="en-US" sz="362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и </a:t>
              </a:r>
              <a:r>
                <a:rPr lang="en-US" sz="362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ветеринарные</a:t>
              </a:r>
              <a:r>
                <a:rPr lang="en-US" sz="362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62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технологии</a:t>
              </a:r>
              <a:endParaRPr lang="en-US" sz="36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3199304" y="-446226"/>
            <a:ext cx="4712928" cy="7069393"/>
          </a:xfrm>
          <a:custGeom>
            <a:avLst/>
            <a:gdLst/>
            <a:ahLst/>
            <a:cxnLst/>
            <a:rect l="l" t="t" r="r" b="b"/>
            <a:pathLst>
              <a:path w="4712928" h="7069393">
                <a:moveTo>
                  <a:pt x="0" y="0"/>
                </a:moveTo>
                <a:lnTo>
                  <a:pt x="4712928" y="0"/>
                </a:lnTo>
                <a:lnTo>
                  <a:pt x="4712928" y="7069393"/>
                </a:lnTo>
                <a:lnTo>
                  <a:pt x="0" y="70693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829770" y="3047665"/>
            <a:ext cx="8688890" cy="2095835"/>
            <a:chOff x="0" y="0"/>
            <a:chExt cx="2288432" cy="55198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88432" cy="551989"/>
            </a:xfrm>
            <a:custGeom>
              <a:avLst/>
              <a:gdLst/>
              <a:ahLst/>
              <a:cxnLst/>
              <a:rect l="l" t="t" r="r" b="b"/>
              <a:pathLst>
                <a:path w="2288432" h="551989">
                  <a:moveTo>
                    <a:pt x="45442" y="0"/>
                  </a:moveTo>
                  <a:lnTo>
                    <a:pt x="2242990" y="0"/>
                  </a:lnTo>
                  <a:cubicBezTo>
                    <a:pt x="2268087" y="0"/>
                    <a:pt x="2288432" y="20345"/>
                    <a:pt x="2288432" y="45442"/>
                  </a:cubicBezTo>
                  <a:lnTo>
                    <a:pt x="2288432" y="506548"/>
                  </a:lnTo>
                  <a:cubicBezTo>
                    <a:pt x="2288432" y="518600"/>
                    <a:pt x="2283644" y="530158"/>
                    <a:pt x="2275122" y="538680"/>
                  </a:cubicBezTo>
                  <a:cubicBezTo>
                    <a:pt x="2266600" y="547202"/>
                    <a:pt x="2255042" y="551989"/>
                    <a:pt x="2242990" y="551989"/>
                  </a:cubicBezTo>
                  <a:lnTo>
                    <a:pt x="45442" y="551989"/>
                  </a:lnTo>
                  <a:cubicBezTo>
                    <a:pt x="20345" y="551989"/>
                    <a:pt x="0" y="531644"/>
                    <a:pt x="0" y="506548"/>
                  </a:cubicBezTo>
                  <a:lnTo>
                    <a:pt x="0" y="45442"/>
                  </a:lnTo>
                  <a:cubicBezTo>
                    <a:pt x="0" y="33390"/>
                    <a:pt x="4788" y="21832"/>
                    <a:pt x="13310" y="13310"/>
                  </a:cubicBezTo>
                  <a:cubicBezTo>
                    <a:pt x="21832" y="4788"/>
                    <a:pt x="33390" y="0"/>
                    <a:pt x="4544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33350"/>
              <a:ext cx="2288432" cy="6853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endParaRPr lang="en-US" sz="56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34770" y="548543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solidFill>
                  <a:srgbClr val="FFFFFF"/>
                </a:solidFill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solidFill>
                  <a:srgbClr val="FFFFFF"/>
                </a:solidFill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080873" y="5672624"/>
            <a:ext cx="7647934" cy="1877434"/>
            <a:chOff x="0" y="-187402"/>
            <a:chExt cx="2014271" cy="4944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14271" cy="307067"/>
            </a:xfrm>
            <a:custGeom>
              <a:avLst/>
              <a:gdLst/>
              <a:ahLst/>
              <a:cxnLst/>
              <a:rect l="l" t="t" r="r" b="b"/>
              <a:pathLst>
                <a:path w="2014271" h="307067">
                  <a:moveTo>
                    <a:pt x="51627" y="0"/>
                  </a:moveTo>
                  <a:lnTo>
                    <a:pt x="1962644" y="0"/>
                  </a:lnTo>
                  <a:cubicBezTo>
                    <a:pt x="1976336" y="0"/>
                    <a:pt x="1989468" y="5439"/>
                    <a:pt x="1999150" y="15121"/>
                  </a:cubicBezTo>
                  <a:cubicBezTo>
                    <a:pt x="2008832" y="24803"/>
                    <a:pt x="2014271" y="37934"/>
                    <a:pt x="2014271" y="51627"/>
                  </a:cubicBezTo>
                  <a:lnTo>
                    <a:pt x="2014271" y="255440"/>
                  </a:lnTo>
                  <a:cubicBezTo>
                    <a:pt x="2014271" y="283953"/>
                    <a:pt x="1991157" y="307067"/>
                    <a:pt x="1962644" y="307067"/>
                  </a:cubicBezTo>
                  <a:lnTo>
                    <a:pt x="51627" y="307067"/>
                  </a:lnTo>
                  <a:cubicBezTo>
                    <a:pt x="37934" y="307067"/>
                    <a:pt x="24803" y="301627"/>
                    <a:pt x="15121" y="291945"/>
                  </a:cubicBezTo>
                  <a:cubicBezTo>
                    <a:pt x="5439" y="282264"/>
                    <a:pt x="0" y="269132"/>
                    <a:pt x="0" y="255440"/>
                  </a:cubicBezTo>
                  <a:lnTo>
                    <a:pt x="0" y="51627"/>
                  </a:lnTo>
                  <a:cubicBezTo>
                    <a:pt x="0" y="23114"/>
                    <a:pt x="23114" y="0"/>
                    <a:pt x="5162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87402"/>
              <a:ext cx="2014271" cy="440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419"/>
                </a:lnSpc>
              </a:pPr>
              <a:r>
                <a:rPr lang="en-US" sz="52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Наставник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FB80F52-6F01-4FFE-BE89-9A65292325B5}"/>
              </a:ext>
            </a:extLst>
          </p:cNvPr>
          <p:cNvSpPr txBox="1"/>
          <p:nvPr/>
        </p:nvSpPr>
        <p:spPr>
          <a:xfrm>
            <a:off x="1602215" y="3506379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Очки «</a:t>
            </a:r>
            <a:r>
              <a:rPr lang="en-US" sz="6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ClearVision</a:t>
            </a:r>
            <a:r>
              <a:rPr lang="en-US" sz="6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17B8A8-CF1E-42AB-9ED9-6CCFA8EE2B63}"/>
              </a:ext>
            </a:extLst>
          </p:cNvPr>
          <p:cNvSpPr txBox="1"/>
          <p:nvPr/>
        </p:nvSpPr>
        <p:spPr>
          <a:xfrm>
            <a:off x="10983768" y="6843868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Афанасьева Татьяна Алексеевна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50476A-7310-45BD-852E-2A5244397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01200" y="-3771900"/>
            <a:ext cx="42199490" cy="12237619"/>
          </a:xfrm>
          <a:prstGeom prst="rect">
            <a:avLst/>
          </a:prstGeom>
        </p:spPr>
      </p:pic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702295"/>
              </p:ext>
            </p:extLst>
          </p:nvPr>
        </p:nvGraphicFramePr>
        <p:xfrm>
          <a:off x="679960" y="1298874"/>
          <a:ext cx="9118600" cy="830579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530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516"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sym typeface="Arial"/>
                        </a:rPr>
                        <a:t>Показатели</a:t>
                      </a:r>
                      <a:endParaRPr lang="en-US" sz="1100" b="1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 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Налоговые ставки по УСН (доход - расход)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5%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Ставка дисконтирования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15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%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Цена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услуги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продукции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приложения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тд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руб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. 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5 000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8061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Прогнозный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объем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реализации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продукции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количества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услуг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продаж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тд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),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штук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2 000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516">
                <a:tc gridSpan="2"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b="1" i="0" dirty="0" err="1">
                          <a:solidFill>
                            <a:srgbClr val="000000"/>
                          </a:solidFill>
                          <a:sym typeface="Arial"/>
                        </a:rPr>
                        <a:t>Инвестиции</a:t>
                      </a:r>
                      <a:r>
                        <a:rPr lang="en-US" sz="1800" b="1" i="0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1800" b="1" i="0" dirty="0" err="1">
                          <a:solidFill>
                            <a:srgbClr val="000000"/>
                          </a:solidFill>
                          <a:sym typeface="Arial"/>
                        </a:rPr>
                        <a:t>руб</a:t>
                      </a:r>
                      <a:r>
                        <a:rPr lang="en-US" sz="1800" b="1" i="0" dirty="0">
                          <a:solidFill>
                            <a:srgbClr val="000000"/>
                          </a:solidFill>
                          <a:sym typeface="Arial"/>
                        </a:rPr>
                        <a:t>.</a:t>
                      </a:r>
                      <a:endParaRPr lang="en-US" sz="1100" b="1" i="0" dirty="0"/>
                    </a:p>
                  </a:txBody>
                  <a:tcPr marL="68580" marR="68580" marT="68580" marB="6858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Инвестиции, руб.</a:t>
                      </a:r>
                      <a:endParaRPr lang="en-US" sz="110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Основные средства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3 000 000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Нематериальные активы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700 000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Оборотный капитал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800 000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8061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Количество сотрудников (которые будут заниматься разработкой)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4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Средняя стоимость одного часа сотрудника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1500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Количество часов, что потребуется на запуск проекта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400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84516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Предварительные исследования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300 000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229388"/>
              </p:ext>
            </p:extLst>
          </p:nvPr>
        </p:nvGraphicFramePr>
        <p:xfrm>
          <a:off x="10199802" y="1298870"/>
          <a:ext cx="7721600" cy="83058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990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179">
                <a:tc gridSpan="2"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sym typeface="Arial"/>
                        </a:rPr>
                        <a:t>Текущие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sym typeface="Arial"/>
                        </a:rPr>
                        <a:t>затраты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sym typeface="Arial"/>
                        </a:rPr>
                        <a:t>руб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.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Текущие затраты, руб.</a:t>
                      </a:r>
                      <a:endParaRPr lang="en-US" sz="110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Заработная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плата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сотрудника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480 000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824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sym typeface="Calibri (MS)"/>
                        </a:rPr>
                        <a:t>Начисления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sym typeface="Calibri (MS)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sym typeface="Calibri (MS)"/>
                        </a:rPr>
                        <a:t>на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sym typeface="Calibri (MS)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sym typeface="Calibri (MS)"/>
                        </a:rPr>
                        <a:t>заработную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sym typeface="Calibri (MS)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sym typeface="Calibri (MS)"/>
                        </a:rPr>
                        <a:t>плату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4"/>
                        </a:lnSpc>
                        <a:defRPr/>
                      </a:pPr>
                      <a:r>
                        <a:rPr lang="ru-RU" sz="2200" dirty="0">
                          <a:solidFill>
                            <a:srgbClr val="000000"/>
                          </a:solidFill>
                          <a:sym typeface="Calibri (MS)"/>
                        </a:rPr>
                        <a:t>144 000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562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количество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сотрудников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которые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будут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производить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итоговый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продукт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)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2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аренда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1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80 000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реклама, продвижение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1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50 000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Прочие затраты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90 000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0911">
                <a:tc gridSpan="2"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sym typeface="Arial"/>
                        </a:rPr>
                        <a:t>Источники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sym typeface="Arial"/>
                        </a:rPr>
                        <a:t>финансирования</a:t>
                      </a:r>
                      <a:endParaRPr lang="en-US" sz="1100" b="1" dirty="0"/>
                    </a:p>
                  </a:txBody>
                  <a:tcPr marL="68580" marR="68580" marT="68580" marB="6858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Источники финансирования</a:t>
                      </a:r>
                      <a:endParaRPr lang="en-US" sz="110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собственные средства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200 000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кредитные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средства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800 000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гос поддержка, гранты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1 000 000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спонсоры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и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инвесторы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бизнес-ангелы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)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300 000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 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 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sym typeface="Arial"/>
                        </a:rPr>
                        <a:t>Общий объем инвестиций</a:t>
                      </a:r>
                      <a:endParaRPr lang="en-US" sz="110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2 300 000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34179">
                <a:tc>
                  <a:txBody>
                    <a:bodyPr/>
                    <a:lstStyle/>
                    <a:p>
                      <a:pPr algn="l">
                        <a:lnSpc>
                          <a:spcPts val="2311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Необходимые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ресурсы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1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sym typeface="Arial"/>
                        </a:rPr>
                        <a:t>1794000</a:t>
                      </a:r>
                      <a:endParaRPr lang="en-US" sz="1100" dirty="0"/>
                    </a:p>
                  </a:txBody>
                  <a:tcPr marL="68580" marR="68580" marT="68580" marB="6858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D36A988-EF2A-4946-8B8B-76858A29E06D}"/>
              </a:ext>
            </a:extLst>
          </p:cNvPr>
          <p:cNvSpPr txBox="1"/>
          <p:nvPr/>
        </p:nvSpPr>
        <p:spPr>
          <a:xfrm>
            <a:off x="4693160" y="220663"/>
            <a:ext cx="10210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Финансовые параметры бизнеса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5CDC58-C177-486D-8924-2B3F4BEC9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7684" y="3457"/>
            <a:ext cx="1049863" cy="1579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A8EA66-9153-4AD2-8208-A6E0A0311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2200" y="-941245"/>
            <a:ext cx="22145527" cy="4876800"/>
          </a:xfrm>
          <a:prstGeom prst="rect">
            <a:avLst/>
          </a:prstGeom>
        </p:spPr>
      </p:pic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123687"/>
              </p:ext>
            </p:extLst>
          </p:nvPr>
        </p:nvGraphicFramePr>
        <p:xfrm>
          <a:off x="762001" y="1638300"/>
          <a:ext cx="16776188" cy="8305800"/>
        </p:xfrm>
        <a:graphic>
          <a:graphicData uri="http://schemas.openxmlformats.org/drawingml/2006/table">
            <a:tbl>
              <a:tblPr/>
              <a:tblGrid>
                <a:gridCol w="858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1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4787">
                <a:tc>
                  <a:txBody>
                    <a:bodyPr/>
                    <a:lstStyle/>
                    <a:p>
                      <a:pPr algn="ctr">
                        <a:lnSpc>
                          <a:spcPts val="3595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Показатель</a:t>
                      </a: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95"/>
                        </a:lnSpc>
                        <a:defRPr/>
                      </a:pPr>
                      <a:r>
                        <a:rPr lang="ru-RU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Значение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показателя</a:t>
                      </a: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8165">
                <a:tc>
                  <a:txBody>
                    <a:bodyPr/>
                    <a:lstStyle/>
                    <a:p>
                      <a:pPr algn="l">
                        <a:lnSpc>
                          <a:spcPts val="320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NPV,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руб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sz="1100" dirty="0"/>
                    </a:p>
                    <a:p>
                      <a:pPr algn="l">
                        <a:lnSpc>
                          <a:spcPts val="3209"/>
                        </a:lnSpc>
                      </a:pP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Чистый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дисконтированный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доход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(NPV, Net Present Value)</a:t>
                      </a:r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ru-RU" sz="4000" b="0" i="1" dirty="0"/>
                        <a:t>18 000 000</a:t>
                      </a:r>
                      <a:endParaRPr lang="en-US" sz="4000" b="0" i="1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8165">
                <a:tc>
                  <a:txBody>
                    <a:bodyPr/>
                    <a:lstStyle/>
                    <a:p>
                      <a:pPr algn="l">
                        <a:lnSpc>
                          <a:spcPts val="320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PP,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месяцев</a:t>
                      </a:r>
                      <a:endParaRPr lang="en-US" sz="1100" dirty="0"/>
                    </a:p>
                    <a:p>
                      <a:pPr algn="l">
                        <a:lnSpc>
                          <a:spcPts val="3209"/>
                        </a:lnSpc>
                      </a:pP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Срок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окупаемости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инвестиционного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проекта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(PP, Payback Period)</a:t>
                      </a:r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kumimoji="0" lang="en-US" sz="4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803">
                <a:tc>
                  <a:txBody>
                    <a:bodyPr/>
                    <a:lstStyle/>
                    <a:p>
                      <a:pPr algn="l">
                        <a:lnSpc>
                          <a:spcPts val="320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DPP,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годы</a:t>
                      </a:r>
                      <a:endParaRPr lang="en-US" sz="1100" dirty="0"/>
                    </a:p>
                    <a:p>
                      <a:pPr algn="l">
                        <a:lnSpc>
                          <a:spcPts val="3209"/>
                        </a:lnSpc>
                      </a:pP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Дисконтированный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срок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окупаемости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(DPP, Discounted Payback Period)</a:t>
                      </a:r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kumimoji="0" lang="en-US" sz="4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604">
                <a:tc>
                  <a:txBody>
                    <a:bodyPr/>
                    <a:lstStyle/>
                    <a:p>
                      <a:pPr algn="l">
                        <a:lnSpc>
                          <a:spcPts val="3209"/>
                        </a:lnSpc>
                        <a:defRPr/>
                      </a:pP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Рентабельность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продаж</a:t>
                      </a: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kumimoji="0" lang="en-US" sz="4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7885">
                <a:tc>
                  <a:txBody>
                    <a:bodyPr/>
                    <a:lstStyle/>
                    <a:p>
                      <a:pPr algn="l">
                        <a:lnSpc>
                          <a:spcPts val="320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IP,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доли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lang="en-US" sz="1100" dirty="0"/>
                    </a:p>
                    <a:p>
                      <a:pPr algn="l">
                        <a:lnSpc>
                          <a:spcPts val="3209"/>
                        </a:lnSpc>
                      </a:pP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Индекс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прибыльности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(PI, Profitability index)</a:t>
                      </a:r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2,3</a:t>
                      </a:r>
                      <a:endParaRPr kumimoji="0" lang="en-US" sz="4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2171">
                <a:tc>
                  <a:txBody>
                    <a:bodyPr/>
                    <a:lstStyle/>
                    <a:p>
                      <a:pPr algn="l">
                        <a:lnSpc>
                          <a:spcPts val="320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IRR, %</a:t>
                      </a:r>
                      <a:endParaRPr lang="en-US" sz="1100" dirty="0"/>
                    </a:p>
                    <a:p>
                      <a:pPr algn="l">
                        <a:lnSpc>
                          <a:spcPts val="3209"/>
                        </a:lnSpc>
                      </a:pP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Внутренняя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норма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доходности</a:t>
                      </a:r>
                      <a:r>
                        <a:rPr lang="en-US" sz="24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(IRR, Internal Rate of Return)</a:t>
                      </a:r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kumimoji="0" lang="en-US" sz="4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L="68580" marR="68580" marT="68580" marB="6858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337137" y="571500"/>
            <a:ext cx="17613726" cy="78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Оценка </a:t>
            </a:r>
            <a:r>
              <a:rPr lang="en-US" sz="4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потенциала</a:t>
            </a:r>
            <a:r>
              <a:rPr lang="en-US" sz="4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en-US" sz="4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рынка</a:t>
            </a:r>
            <a:r>
              <a:rPr lang="en-US" sz="4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» и </a:t>
            </a:r>
            <a:r>
              <a:rPr lang="en-US" sz="4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рентабельности</a:t>
            </a:r>
            <a:r>
              <a:rPr lang="en-US" sz="4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бизнеса</a:t>
            </a:r>
            <a:endParaRPr lang="en-US" sz="4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E79344-F898-4265-BB59-FC590B1A5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7790" y="8366686"/>
            <a:ext cx="1280209" cy="1920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88688FBF-C008-4951-ABC6-9A6229646B24}"/>
              </a:ext>
            </a:extLst>
          </p:cNvPr>
          <p:cNvSpPr/>
          <p:nvPr/>
        </p:nvSpPr>
        <p:spPr>
          <a:xfrm>
            <a:off x="-3200400" y="-1341203"/>
            <a:ext cx="22174200" cy="6431087"/>
          </a:xfrm>
          <a:custGeom>
            <a:avLst/>
            <a:gdLst/>
            <a:ahLst/>
            <a:cxnLst/>
            <a:rect l="l" t="t" r="r" b="b"/>
            <a:pathLst>
              <a:path w="16230600" h="6881774">
                <a:moveTo>
                  <a:pt x="0" y="0"/>
                </a:moveTo>
                <a:lnTo>
                  <a:pt x="16230600" y="0"/>
                </a:lnTo>
                <a:lnTo>
                  <a:pt x="16230600" y="6881775"/>
                </a:lnTo>
                <a:lnTo>
                  <a:pt x="0" y="688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</p:sp>
      <p:sp>
        <p:nvSpPr>
          <p:cNvPr id="2" name="TextBox 2"/>
          <p:cNvSpPr txBox="1"/>
          <p:nvPr/>
        </p:nvSpPr>
        <p:spPr>
          <a:xfrm>
            <a:off x="714824" y="688609"/>
            <a:ext cx="1685835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ru-RU" sz="6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КОМАНДА</a:t>
            </a:r>
            <a:endParaRPr lang="en-US" sz="60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B88B0-06BE-7348-94C3-4C18A450C6E0}"/>
              </a:ext>
            </a:extLst>
          </p:cNvPr>
          <p:cNvSpPr txBox="1"/>
          <p:nvPr/>
        </p:nvSpPr>
        <p:spPr>
          <a:xfrm>
            <a:off x="570182" y="547544"/>
            <a:ext cx="2669633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5A6944-0AFC-4D0E-89AB-A062F95D12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5" t="27424" r="12142" b="27365"/>
          <a:stretch/>
        </p:blipFill>
        <p:spPr>
          <a:xfrm>
            <a:off x="1600199" y="1907677"/>
            <a:ext cx="3657600" cy="50849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39188F-3409-4A8F-ABD7-4263F8AD9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437" y="1874340"/>
            <a:ext cx="3429000" cy="50849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37AC889-6E49-4BD0-98C5-E8E5A6A5F2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141" y="1907677"/>
            <a:ext cx="3813717" cy="50849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6E8748-BC46-4AB8-A8A8-9E4D6B706407}"/>
              </a:ext>
            </a:extLst>
          </p:cNvPr>
          <p:cNvSpPr txBox="1"/>
          <p:nvPr/>
        </p:nvSpPr>
        <p:spPr>
          <a:xfrm>
            <a:off x="1904999" y="7442260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САВОСТЬЯНОВ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AA268B-E3F9-4208-AAD3-BC4265D51A9C}"/>
              </a:ext>
            </a:extLst>
          </p:cNvPr>
          <p:cNvSpPr txBox="1"/>
          <p:nvPr/>
        </p:nvSpPr>
        <p:spPr>
          <a:xfrm>
            <a:off x="7619999" y="7442260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ХМЕЛЁВА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8C5D0D-A69E-4198-8D74-3ED25FC9C91B}"/>
              </a:ext>
            </a:extLst>
          </p:cNvPr>
          <p:cNvSpPr txBox="1"/>
          <p:nvPr/>
        </p:nvSpPr>
        <p:spPr>
          <a:xfrm>
            <a:off x="13215937" y="7442260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ГЕЙКО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04ACBF-6607-46D2-B903-322CFE6A18B2}"/>
              </a:ext>
            </a:extLst>
          </p:cNvPr>
          <p:cNvSpPr txBox="1"/>
          <p:nvPr/>
        </p:nvSpPr>
        <p:spPr>
          <a:xfrm>
            <a:off x="7237141" y="7917658"/>
            <a:ext cx="38137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Полина Игоревна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A9CC6B-E74E-4BD9-8AAC-03F9E3AB37C8}"/>
              </a:ext>
            </a:extLst>
          </p:cNvPr>
          <p:cNvSpPr txBox="1"/>
          <p:nvPr/>
        </p:nvSpPr>
        <p:spPr>
          <a:xfrm>
            <a:off x="1522140" y="7853563"/>
            <a:ext cx="38137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Григорий Константинович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16693D-45E6-45D0-A779-9938335B8C49}"/>
              </a:ext>
            </a:extLst>
          </p:cNvPr>
          <p:cNvSpPr txBox="1"/>
          <p:nvPr/>
        </p:nvSpPr>
        <p:spPr>
          <a:xfrm>
            <a:off x="12833078" y="7853563"/>
            <a:ext cx="38137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Анастасия Сергеевна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AF3909-3A25-4250-8A8F-F3E55DFEB117}"/>
              </a:ext>
            </a:extLst>
          </p:cNvPr>
          <p:cNvSpPr txBox="1"/>
          <p:nvPr/>
        </p:nvSpPr>
        <p:spPr>
          <a:xfrm>
            <a:off x="2133598" y="8605670"/>
            <a:ext cx="259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УЧАСТНИК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90CC0F-2B38-4885-A127-066943097D74}"/>
              </a:ext>
            </a:extLst>
          </p:cNvPr>
          <p:cNvSpPr txBox="1"/>
          <p:nvPr/>
        </p:nvSpPr>
        <p:spPr>
          <a:xfrm>
            <a:off x="13444536" y="8602538"/>
            <a:ext cx="259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УЧАСТНИК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3E6E08-46F2-4E37-9561-890E58F8562B}"/>
              </a:ext>
            </a:extLst>
          </p:cNvPr>
          <p:cNvSpPr txBox="1"/>
          <p:nvPr/>
        </p:nvSpPr>
        <p:spPr>
          <a:xfrm>
            <a:off x="7848599" y="8602538"/>
            <a:ext cx="259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КАПИТАН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5081420-7D13-4606-A0C2-16A668ABED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42720" y="8391976"/>
            <a:ext cx="1060907" cy="1590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8665" y="645697"/>
            <a:ext cx="16598104" cy="995428"/>
            <a:chOff x="0" y="0"/>
            <a:chExt cx="4371517" cy="2621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71517" cy="262170"/>
            </a:xfrm>
            <a:custGeom>
              <a:avLst/>
              <a:gdLst/>
              <a:ahLst/>
              <a:cxnLst/>
              <a:rect l="l" t="t" r="r" b="b"/>
              <a:pathLst>
                <a:path w="4371517" h="262170">
                  <a:moveTo>
                    <a:pt x="29852" y="0"/>
                  </a:moveTo>
                  <a:lnTo>
                    <a:pt x="4341666" y="0"/>
                  </a:lnTo>
                  <a:cubicBezTo>
                    <a:pt x="4349583" y="0"/>
                    <a:pt x="4357176" y="3145"/>
                    <a:pt x="4362774" y="8743"/>
                  </a:cubicBezTo>
                  <a:cubicBezTo>
                    <a:pt x="4368372" y="14342"/>
                    <a:pt x="4371517" y="21935"/>
                    <a:pt x="4371517" y="29852"/>
                  </a:cubicBezTo>
                  <a:lnTo>
                    <a:pt x="4371517" y="232318"/>
                  </a:lnTo>
                  <a:cubicBezTo>
                    <a:pt x="4371517" y="248805"/>
                    <a:pt x="4358152" y="262170"/>
                    <a:pt x="4341666" y="262170"/>
                  </a:cubicBezTo>
                  <a:lnTo>
                    <a:pt x="29852" y="262170"/>
                  </a:lnTo>
                  <a:cubicBezTo>
                    <a:pt x="21935" y="262170"/>
                    <a:pt x="14342" y="259025"/>
                    <a:pt x="8743" y="253427"/>
                  </a:cubicBezTo>
                  <a:cubicBezTo>
                    <a:pt x="3145" y="247829"/>
                    <a:pt x="0" y="240236"/>
                    <a:pt x="0" y="232318"/>
                  </a:cubicBezTo>
                  <a:lnTo>
                    <a:pt x="0" y="29852"/>
                  </a:lnTo>
                  <a:cubicBezTo>
                    <a:pt x="0" y="21935"/>
                    <a:pt x="3145" y="14342"/>
                    <a:pt x="8743" y="8743"/>
                  </a:cubicBezTo>
                  <a:cubicBezTo>
                    <a:pt x="14342" y="3145"/>
                    <a:pt x="21935" y="0"/>
                    <a:pt x="2985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5E1DA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71517" cy="300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573000" y="-3956283"/>
            <a:ext cx="11616798" cy="8351269"/>
          </a:xfrm>
          <a:custGeom>
            <a:avLst/>
            <a:gdLst/>
            <a:ahLst/>
            <a:cxnLst/>
            <a:rect l="l" t="t" r="r" b="b"/>
            <a:pathLst>
              <a:path w="11616798" h="8351269">
                <a:moveTo>
                  <a:pt x="0" y="0"/>
                </a:moveTo>
                <a:lnTo>
                  <a:pt x="11616799" y="0"/>
                </a:lnTo>
                <a:lnTo>
                  <a:pt x="11616799" y="8351269"/>
                </a:lnTo>
                <a:lnTo>
                  <a:pt x="0" y="8351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44074" y="645697"/>
            <a:ext cx="7367285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503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Вопросы к </a:t>
            </a:r>
            <a:r>
              <a:rPr lang="en-US" sz="503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экспертам</a:t>
            </a:r>
            <a:endParaRPr lang="en-US" sz="5039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9E1160F-8F55-25D2-F2E1-465C17FEB356}"/>
              </a:ext>
            </a:extLst>
          </p:cNvPr>
          <p:cNvSpPr txBox="1"/>
          <p:nvPr/>
        </p:nvSpPr>
        <p:spPr>
          <a:xfrm>
            <a:off x="15316200" y="8993035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solidFill>
                  <a:srgbClr val="FFFFFF"/>
                </a:solidFill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solidFill>
                  <a:srgbClr val="FFFFFF"/>
                </a:solidFill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4EBCF-05B1-482E-B20B-D06B2FCB40B8}"/>
              </a:ext>
            </a:extLst>
          </p:cNvPr>
          <p:cNvSpPr txBox="1"/>
          <p:nvPr/>
        </p:nvSpPr>
        <p:spPr>
          <a:xfrm>
            <a:off x="928665" y="2327344"/>
            <a:ext cx="1532111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2"/>
                </a:solidFill>
              </a:rPr>
              <a:t>Насколько реалистичными Вы считаете наши планы по продажам и цене очков на первые 2 - 3 года?</a:t>
            </a:r>
          </a:p>
          <a:p>
            <a:endParaRPr lang="ru-RU" sz="4000" dirty="0">
              <a:solidFill>
                <a:schemeClr val="bg2"/>
              </a:solidFill>
            </a:endParaRPr>
          </a:p>
          <a:p>
            <a:r>
              <a:rPr lang="ru-RU" sz="4000" dirty="0">
                <a:solidFill>
                  <a:schemeClr val="bg2"/>
                </a:solidFill>
              </a:rPr>
              <a:t>Какие слабые места Вы видите в себестоимости и производстве, где мы можем «не уложиться» в расчетах?</a:t>
            </a:r>
          </a:p>
          <a:p>
            <a:endParaRPr lang="ru-RU" sz="4000" dirty="0">
              <a:solidFill>
                <a:schemeClr val="bg2"/>
              </a:solidFill>
            </a:endParaRPr>
          </a:p>
          <a:p>
            <a:r>
              <a:rPr lang="ru-RU" sz="4000" dirty="0">
                <a:solidFill>
                  <a:schemeClr val="bg2"/>
                </a:solidFill>
              </a:rPr>
              <a:t>Какие шаги по развитию проекта Вы бы поставили в приоритет на ближайший год?</a:t>
            </a:r>
          </a:p>
          <a:p>
            <a:endParaRPr lang="ru-RU" sz="4000" dirty="0">
              <a:solidFill>
                <a:schemeClr val="bg2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F61B62A-9C76-4E3D-9F8E-B29C5C4E3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5" y="8141145"/>
            <a:ext cx="1280271" cy="1926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6C287E-2A59-41B5-B7D1-7B70C1216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3818">
            <a:off x="-3686503" y="-1162894"/>
            <a:ext cx="25603200" cy="682420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14825" y="952900"/>
            <a:ext cx="1685835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Потребитель</a:t>
            </a:r>
            <a:r>
              <a:rPr lang="en-US" sz="503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503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проблема</a:t>
            </a: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14825" y="2310650"/>
            <a:ext cx="16858350" cy="186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7"/>
              </a:lnSpc>
            </a:pPr>
            <a:endParaRPr lang="en-US" sz="3600" i="1" dirty="0">
              <a:solidFill>
                <a:srgbClr val="595959"/>
              </a:solidFill>
              <a:latin typeface="Arial Italics"/>
              <a:ea typeface="Arial Italics"/>
              <a:cs typeface="Arial Italics"/>
              <a:sym typeface="Arial Italics"/>
            </a:endParaRPr>
          </a:p>
          <a:p>
            <a:pPr algn="l">
              <a:lnSpc>
                <a:spcPts val="4967"/>
              </a:lnSpc>
            </a:pPr>
            <a:endParaRPr lang="en-US" sz="3600" i="1" dirty="0">
              <a:solidFill>
                <a:srgbClr val="595959"/>
              </a:solidFill>
              <a:latin typeface="Arial Italics"/>
              <a:ea typeface="Arial Italics"/>
              <a:cs typeface="Arial Italics"/>
              <a:sym typeface="Arial Italics"/>
            </a:endParaRPr>
          </a:p>
          <a:p>
            <a:pPr algn="l">
              <a:lnSpc>
                <a:spcPts val="4967"/>
              </a:lnSpc>
            </a:pPr>
            <a:endParaRPr lang="en-US" sz="3600" i="1" dirty="0">
              <a:solidFill>
                <a:srgbClr val="595959"/>
              </a:solidFill>
              <a:latin typeface="Arial Italics"/>
              <a:ea typeface="Arial Italics"/>
              <a:cs typeface="Arial Italics"/>
              <a:sym typeface="Arial Itali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146697" y="8869992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B30271-08A4-4F09-BC5F-7EED5040DDFF}"/>
              </a:ext>
            </a:extLst>
          </p:cNvPr>
          <p:cNvSpPr txBox="1"/>
          <p:nvPr/>
        </p:nvSpPr>
        <p:spPr>
          <a:xfrm>
            <a:off x="685922" y="2873883"/>
            <a:ext cx="1685835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Активные пользователи очков, спортсмены и любители активного отдыха, профессионалы с высокой нагрузкой на зрение, люди с повышенными требованиями к гигиене и чистоте, которым нужно</a:t>
            </a:r>
          </a:p>
          <a:p>
            <a:r>
              <a:rPr lang="ru-RU" sz="3200" dirty="0"/>
              <a:t>решить проблему постоянного загрязнения и запотевания линз очков</a:t>
            </a:r>
          </a:p>
          <a:p>
            <a:endParaRPr lang="ru-RU" sz="3200" dirty="0"/>
          </a:p>
          <a:p>
            <a:endParaRPr lang="ru-RU" sz="3200" dirty="0"/>
          </a:p>
          <a:p>
            <a:r>
              <a:rPr lang="ru-RU" sz="3200" dirty="0"/>
              <a:t>На данный момент пользователи для решения проблемы используют: Салфетки из микрофибры, спец. спреи для очистки линз, одежда (рукава рубашки/футболки), дыхание (пар от дыхания) + одежда/салфетка.</a:t>
            </a:r>
          </a:p>
          <a:p>
            <a:r>
              <a:rPr lang="ru-RU" sz="3200" dirty="0"/>
              <a:t>Их не устраивает неэффективность, риск повреждения линз, неудобство и </a:t>
            </a:r>
            <a:r>
              <a:rPr lang="ru-RU" sz="3200" dirty="0" err="1"/>
              <a:t>негигиеничность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90A23A-C08B-45EB-ACF2-20EFF4779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3818">
            <a:off x="-1699008" y="661572"/>
            <a:ext cx="25603200" cy="682420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14825" y="952900"/>
            <a:ext cx="1685835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4A2DB-CA74-360A-DD67-F61E9F5AD010}"/>
              </a:ext>
            </a:extLst>
          </p:cNvPr>
          <p:cNvSpPr txBox="1"/>
          <p:nvPr/>
        </p:nvSpPr>
        <p:spPr>
          <a:xfrm>
            <a:off x="15146697" y="8869992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79AAF-720A-47A0-9710-CAC010ACF27A}"/>
              </a:ext>
            </a:extLst>
          </p:cNvPr>
          <p:cNvSpPr txBox="1"/>
          <p:nvPr/>
        </p:nvSpPr>
        <p:spPr>
          <a:xfrm>
            <a:off x="3112376" y="2541566"/>
            <a:ext cx="1206324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Наш проект решает проблему постоянного загрязнения и запотевания линз очков, что ухудшает качество зрения и комфорт пользователей.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>
                <a:highlight>
                  <a:srgbClr val="FFFF00"/>
                </a:highlight>
              </a:rPr>
              <a:t>Ценностное предложение для потребителя :</a:t>
            </a:r>
          </a:p>
          <a:p>
            <a:pPr algn="ctr"/>
            <a:r>
              <a:rPr lang="ru-RU" sz="3200" dirty="0"/>
              <a:t>Наши самоочищающиеся очки помогают людям, которые ценят комфорт и безопасность при ношении очков, тем, что обеспечивают кристально чистое зрение без необходимости постоянного ухода и очистки. В отличие от Xiaomi MIJIA Ультразвуковой очиститель, Контактные линзы </a:t>
            </a:r>
            <a:r>
              <a:rPr lang="ru-RU" sz="3200" dirty="0" err="1"/>
              <a:t>Acuvue</a:t>
            </a:r>
            <a:r>
              <a:rPr lang="ru-RU" sz="3200" dirty="0"/>
              <a:t> и спрея для очистки.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98EA82-8FD8-48AA-B01F-4939E78B3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83854"/>
            <a:ext cx="2438400" cy="3660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6FE6D2-63E1-409E-B62E-6C57CF4C2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45946">
            <a:off x="-1264625" y="152800"/>
            <a:ext cx="25603200" cy="682420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14825" y="952900"/>
            <a:ext cx="1685835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Аналоги</a:t>
            </a:r>
            <a:r>
              <a:rPr lang="en-US" sz="503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решения</a:t>
            </a: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F21A0-2AA1-FC4D-1BD8-B4E985CEBEF4}"/>
              </a:ext>
            </a:extLst>
          </p:cNvPr>
          <p:cNvSpPr txBox="1"/>
          <p:nvPr/>
        </p:nvSpPr>
        <p:spPr>
          <a:xfrm>
            <a:off x="15146697" y="8869992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A56940-3C23-4E78-992B-A09300E8F77A}"/>
              </a:ext>
            </a:extLst>
          </p:cNvPr>
          <p:cNvSpPr txBox="1"/>
          <p:nvPr/>
        </p:nvSpPr>
        <p:spPr>
          <a:xfrm>
            <a:off x="1905000" y="2727454"/>
            <a:ext cx="128744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Основные конкуренты:</a:t>
            </a:r>
          </a:p>
          <a:p>
            <a:endParaRPr lang="ru-RU" sz="2800" dirty="0"/>
          </a:p>
          <a:p>
            <a:r>
              <a:rPr lang="ru-RU" sz="2800" dirty="0"/>
              <a:t>1. Контактные линзы </a:t>
            </a:r>
            <a:r>
              <a:rPr lang="ru-RU" sz="2800" dirty="0" err="1"/>
              <a:t>Acuvue</a:t>
            </a:r>
            <a:r>
              <a:rPr lang="ru-RU" sz="2800" dirty="0"/>
              <a:t> </a:t>
            </a:r>
          </a:p>
          <a:p>
            <a:r>
              <a:rPr lang="ru-RU" sz="2800" dirty="0"/>
              <a:t>2.  Xiaomi MIJIA Ультразвуковой очиститель</a:t>
            </a:r>
          </a:p>
          <a:p>
            <a:r>
              <a:rPr lang="ru-RU" sz="2800" dirty="0"/>
              <a:t>3.  Спреи для очистки линз </a:t>
            </a:r>
          </a:p>
          <a:p>
            <a:endParaRPr lang="ru-RU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6171F6-A537-4181-99D9-A5CAD06E6321}"/>
              </a:ext>
            </a:extLst>
          </p:cNvPr>
          <p:cNvSpPr txBox="1"/>
          <p:nvPr/>
        </p:nvSpPr>
        <p:spPr>
          <a:xfrm>
            <a:off x="2917278" y="5905500"/>
            <a:ext cx="12453444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 отличие от конкурентов, наш продукт лучше тем,</a:t>
            </a:r>
          </a:p>
          <a:p>
            <a:pPr algn="ctr"/>
            <a:r>
              <a:rPr lang="ru-RU" sz="2800" dirty="0"/>
              <a:t>что он имеет инновационное </a:t>
            </a:r>
            <a:r>
              <a:rPr lang="ru-RU" sz="2800" dirty="0" err="1"/>
              <a:t>олеофобное</a:t>
            </a:r>
            <a:r>
              <a:rPr lang="ru-RU" sz="2800" dirty="0"/>
              <a:t> покрытие, высокую прозрачность и светопропускание (около 91%) с </a:t>
            </a:r>
            <a:r>
              <a:rPr lang="ru-RU" sz="2800" dirty="0" err="1"/>
              <a:t>антирефлексным</a:t>
            </a:r>
            <a:r>
              <a:rPr lang="ru-RU" sz="2800" dirty="0"/>
              <a:t> эффектом для комфорта зрения, ударопрочный поликарбонат и защитные покрытия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825" y="330360"/>
            <a:ext cx="16858350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Прототип</a:t>
            </a:r>
            <a:r>
              <a:rPr lang="en-US" sz="503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разработки</a:t>
            </a: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6047"/>
              </a:lnSpc>
            </a:pP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6047"/>
              </a:lnSpc>
            </a:pP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812981"/>
              </p:ext>
            </p:extLst>
          </p:nvPr>
        </p:nvGraphicFramePr>
        <p:xfrm>
          <a:off x="377072" y="1715678"/>
          <a:ext cx="17475200" cy="8255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94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2500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Обоснование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реализуемости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проекта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(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устойчивости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бизнеса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)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800" dirty="0"/>
                        <a:t>На растущем рынке очков, ценящем функциональность и комфорт, самоочистка очень востребована, особенно в спортивном сегменте, где потребители готовы платить за удобство. Рынок стабильно растет (5-6% ежегодно, +онлайн), что, в сочетании с уникальностью технологии и отсутствием аналогов, позволяет установить премиальную цену. </a:t>
                      </a:r>
                    </a:p>
                    <a:p>
                      <a:pPr algn="l">
                        <a:lnSpc>
                          <a:spcPct val="100000"/>
                        </a:lnSpc>
                        <a:defRPr/>
                      </a:pPr>
                      <a:endParaRPr lang="en-US" sz="18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00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Научно-техническое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решение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и/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или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результаты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необходимые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для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создания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продукции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800" dirty="0"/>
                        <a:t>Научно-техническое решение очков </a:t>
                      </a:r>
                      <a:r>
                        <a:rPr lang="ru-RU" sz="1800" dirty="0" err="1"/>
                        <a:t>ClearVision</a:t>
                      </a:r>
                      <a:r>
                        <a:rPr lang="ru-RU" sz="1800" dirty="0"/>
                        <a:t> основано на сочетании </a:t>
                      </a:r>
                      <a:r>
                        <a:rPr lang="ru-RU" sz="1800" dirty="0" err="1"/>
                        <a:t>олеофобного</a:t>
                      </a:r>
                      <a:r>
                        <a:rPr lang="ru-RU" sz="1800" dirty="0"/>
                        <a:t> покрытия (отталкивает воду, жир, грязь) и ультразвуковой технологии (активирует самоочистку, удаляя загрязнения без механического воздействия). Это обеспечивает быструю очистку, стойкость и долговечность линз, делая </a:t>
                      </a:r>
                      <a:r>
                        <a:rPr lang="ru-RU" sz="1800" dirty="0" err="1"/>
                        <a:t>ClearVision</a:t>
                      </a:r>
                      <a:r>
                        <a:rPr lang="ru-RU" sz="1800" dirty="0"/>
                        <a:t> высококонкурентными в инновационной оптике.</a:t>
                      </a:r>
                    </a:p>
                    <a:p>
                      <a:pPr algn="l">
                        <a:lnSpc>
                          <a:spcPts val="3359"/>
                        </a:lnSpc>
                        <a:defRPr/>
                      </a:pPr>
                      <a:endParaRPr lang="en-US" sz="11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0000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Соответствие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проекта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научным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и(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или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)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научно-техническим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приоритетам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образовательной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организации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/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региона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заявителя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/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предприятия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Проект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sym typeface="Arial"/>
                        </a:rPr>
                        <a:t>ClearVision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sym typeface="Arial"/>
                        </a:rPr>
                        <a:t>, использующий нанотехнологии и интеллектуальные материалы, соответствует научно-техническим приоритетам образовательной организации и региона. Он поддерживает модернизацию инженерного образования и развитие высокотехнологичных отраслей (согласно программам "Приоритет-2030", "Передовые инженерные школы"), формируя компетенции в инновационной оптике и способствуя технологическому лидерству региона.</a:t>
                      </a:r>
                    </a:p>
                    <a:p>
                      <a:pPr algn="l">
                        <a:lnSpc>
                          <a:spcPts val="3359"/>
                        </a:lnSpc>
                      </a:pPr>
                      <a:endParaRPr lang="en-US" sz="2799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FECA17E-CE64-4449-873A-57FAA858393D}"/>
              </a:ext>
            </a:extLst>
          </p:cNvPr>
          <p:cNvSpPr txBox="1"/>
          <p:nvPr/>
        </p:nvSpPr>
        <p:spPr>
          <a:xfrm>
            <a:off x="377072" y="409909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E9F8C7-0DEC-44EB-8A84-D8E532437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0" y="5456285"/>
            <a:ext cx="25603200" cy="682420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14825" y="342395"/>
            <a:ext cx="16858350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7"/>
              </a:lnSpc>
            </a:pP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Визуализация</a:t>
            </a:r>
            <a:r>
              <a:rPr lang="en-US" sz="503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03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решения</a:t>
            </a: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6047"/>
              </a:lnSpc>
            </a:pPr>
            <a:endParaRPr lang="en-US" sz="503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14825" y="1418610"/>
            <a:ext cx="16858350" cy="1209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7"/>
              </a:lnSpc>
            </a:pPr>
            <a:endParaRPr lang="ru-RU" dirty="0"/>
          </a:p>
          <a:p>
            <a:pPr marL="868680" lvl="1" indent="-434340" algn="l">
              <a:lnSpc>
                <a:spcPts val="4967"/>
              </a:lnSpc>
            </a:pPr>
            <a:endParaRPr lang="en-US" sz="3000" b="1" dirty="0">
              <a:solidFill>
                <a:srgbClr val="5959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B62BE1-A008-ED30-01CC-82F958A0CBE3}"/>
              </a:ext>
            </a:extLst>
          </p:cNvPr>
          <p:cNvSpPr txBox="1"/>
          <p:nvPr/>
        </p:nvSpPr>
        <p:spPr>
          <a:xfrm>
            <a:off x="15146697" y="8869992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410109-73BA-4AEE-8F49-75AA783265C4}"/>
              </a:ext>
            </a:extLst>
          </p:cNvPr>
          <p:cNvSpPr txBox="1"/>
          <p:nvPr/>
        </p:nvSpPr>
        <p:spPr>
          <a:xfrm>
            <a:off x="2765332" y="1720296"/>
            <a:ext cx="12757336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ClearVision</a:t>
            </a:r>
            <a:r>
              <a:rPr lang="ru-RU" sz="2800" dirty="0"/>
              <a:t> — это очки с функцией самоочистки линз за счёт </a:t>
            </a:r>
            <a:r>
              <a:rPr lang="ru-RU" sz="2800" dirty="0" err="1"/>
              <a:t>олеофобного</a:t>
            </a:r>
            <a:r>
              <a:rPr lang="ru-RU" sz="2800" dirty="0"/>
              <a:t> </a:t>
            </a:r>
            <a:r>
              <a:rPr lang="ru-RU" sz="2800" dirty="0" err="1"/>
              <a:t>нанопокрытия</a:t>
            </a:r>
            <a:r>
              <a:rPr lang="ru-RU" sz="2800" dirty="0"/>
              <a:t> и встроенной ультразвуковой системы. Технология снижает оседание влаги, пыли и жировых следов, поэтому пользователь тратит меньше времени на протирание и дольше сохраняет чёткое зрение в течение дня.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9A93C8-877E-4EA5-8BE7-D09B54354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007196"/>
            <a:ext cx="5486400" cy="45214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52EB20-1AE3-4462-BC52-B2EE3FED2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49" y="5863964"/>
            <a:ext cx="2353102" cy="35433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289789D-5224-46FE-9999-9355DFC16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00800" y="-1996296"/>
            <a:ext cx="25603200" cy="682420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14825" y="943375"/>
            <a:ext cx="16858350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559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Целевая</a:t>
            </a:r>
            <a:r>
              <a:rPr lang="en-US" sz="559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59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аудитория</a:t>
            </a:r>
            <a:r>
              <a:rPr lang="en-US" sz="559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559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рынок</a:t>
            </a:r>
            <a:endParaRPr lang="en-US" sz="559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173813"/>
              </p:ext>
            </p:extLst>
          </p:nvPr>
        </p:nvGraphicFramePr>
        <p:xfrm>
          <a:off x="7696200" y="2071729"/>
          <a:ext cx="4927600" cy="7699446"/>
        </p:xfrm>
        <a:graphic>
          <a:graphicData uri="http://schemas.openxmlformats.org/drawingml/2006/table">
            <a:tbl>
              <a:tblPr/>
              <a:tblGrid>
                <a:gridCol w="24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9606">
                <a:tc gridSpan="2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Методы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оценки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Методы оценки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010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сверху-вниз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снизу-вверх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ТАМ</a:t>
                      </a:r>
                      <a:endParaRPr lang="en-US" sz="24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ТАМ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Мировой рынок очков в 2025 году оценивается примерно в 160–190 млрд долл. США (ориентировочно 15–18 трлн руб.) для всех типов очков. 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ru-RU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9010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SAM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SAM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Рынок очков в России составляет порядка 200–250 млрд руб. в год, из них целевой сегмент премиальных и спортивных очков с дополнительными функциями — около 10–15%, то есть ~20–30 млрд руб. в год.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ru-RU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9010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SOM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SOM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6534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ru-RU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При плановом объёме продаж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ClearVision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10–15 тыс. пар в год и средней цене 8 000–10 000 руб. потенциальная выручка проекта составляет около 80–150 млн руб. в год, что соответствует приблизительно 0,3–0,7% от оценочного SAM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603669"/>
              </p:ext>
            </p:extLst>
          </p:nvPr>
        </p:nvGraphicFramePr>
        <p:xfrm>
          <a:off x="12801588" y="2256064"/>
          <a:ext cx="5130800" cy="3683654"/>
        </p:xfrm>
        <a:graphic>
          <a:graphicData uri="http://schemas.openxmlformats.org/drawingml/2006/table">
            <a:tbl>
              <a:tblPr/>
              <a:tblGrid>
                <a:gridCol w="256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8563">
                <a:tc gridSpan="2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Итоги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оценки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Итоги оценки</a:t>
                      </a:r>
                      <a:endParaRPr lang="en-US" sz="110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211">
                <a:tc>
                  <a:txBody>
                    <a:bodyPr/>
                    <a:lstStyle/>
                    <a:p>
                      <a:pPr algn="l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ТАМ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Мировой рынок очков оценивается примерно в 160–190 млрд долларов в год, что соответствует ориентировочно 15–18 трлн рублей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211">
                <a:tc>
                  <a:txBody>
                    <a:bodyPr/>
                    <a:lstStyle/>
                    <a:p>
                      <a:pPr algn="l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SAM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Целевой рынок для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ClearVision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в России (премиальные и спортивные очки с дополнительными функциями) составляет около 20–30 млрд рублей в год.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814">
                <a:tc>
                  <a:txBody>
                    <a:bodyPr/>
                    <a:lstStyle/>
                    <a:p>
                      <a:pPr algn="l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SOM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Планируемая выручка проекта при достижении целевых объёмов продаж — около 80–150 млн рублей в год, что соответствует приблизительно 0,3–0,7% от оценочного SAM.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 6"/>
          <p:cNvGrpSpPr/>
          <p:nvPr/>
        </p:nvGrpSpPr>
        <p:grpSpPr>
          <a:xfrm>
            <a:off x="12792063" y="5981225"/>
            <a:ext cx="5189202" cy="1742598"/>
            <a:chOff x="0" y="0"/>
            <a:chExt cx="6918936" cy="2323464"/>
          </a:xfrm>
        </p:grpSpPr>
        <p:sp>
          <p:nvSpPr>
            <p:cNvPr id="7" name="Freeform 7"/>
            <p:cNvSpPr/>
            <p:nvPr/>
          </p:nvSpPr>
          <p:spPr>
            <a:xfrm>
              <a:off x="12700" y="12700"/>
              <a:ext cx="6893560" cy="2298065"/>
            </a:xfrm>
            <a:custGeom>
              <a:avLst/>
              <a:gdLst/>
              <a:ahLst/>
              <a:cxnLst/>
              <a:rect l="l" t="t" r="r" b="b"/>
              <a:pathLst>
                <a:path w="6893560" h="2298065">
                  <a:moveTo>
                    <a:pt x="0" y="0"/>
                  </a:moveTo>
                  <a:lnTo>
                    <a:pt x="6893560" y="0"/>
                  </a:lnTo>
                  <a:lnTo>
                    <a:pt x="6893560" y="2298065"/>
                  </a:lnTo>
                  <a:lnTo>
                    <a:pt x="0" y="2298065"/>
                  </a:lnTo>
                  <a:close/>
                </a:path>
              </a:pathLst>
            </a:custGeom>
            <a:gradFill rotWithShape="1">
              <a:gsLst>
                <a:gs pos="0">
                  <a:srgbClr val="BEF397">
                    <a:alpha val="100000"/>
                  </a:srgbClr>
                </a:gs>
                <a:gs pos="50000">
                  <a:srgbClr val="D5F6C0">
                    <a:alpha val="100000"/>
                  </a:srgbClr>
                </a:gs>
                <a:gs pos="100000">
                  <a:srgbClr val="EAFAE0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918960" cy="2323465"/>
            </a:xfrm>
            <a:custGeom>
              <a:avLst/>
              <a:gdLst/>
              <a:ahLst/>
              <a:cxnLst/>
              <a:rect l="l" t="t" r="r" b="b"/>
              <a:pathLst>
                <a:path w="6918960" h="2323465">
                  <a:moveTo>
                    <a:pt x="12700" y="0"/>
                  </a:moveTo>
                  <a:lnTo>
                    <a:pt x="6906260" y="0"/>
                  </a:lnTo>
                  <a:cubicBezTo>
                    <a:pt x="6913245" y="0"/>
                    <a:pt x="6918960" y="5715"/>
                    <a:pt x="6918960" y="12700"/>
                  </a:cubicBezTo>
                  <a:lnTo>
                    <a:pt x="6918960" y="2310765"/>
                  </a:lnTo>
                  <a:cubicBezTo>
                    <a:pt x="6918960" y="2317750"/>
                    <a:pt x="6913245" y="2323465"/>
                    <a:pt x="6906260" y="2323465"/>
                  </a:cubicBezTo>
                  <a:lnTo>
                    <a:pt x="12700" y="2323465"/>
                  </a:lnTo>
                  <a:cubicBezTo>
                    <a:pt x="5715" y="2323465"/>
                    <a:pt x="0" y="2317750"/>
                    <a:pt x="0" y="2310765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310765"/>
                  </a:lnTo>
                  <a:lnTo>
                    <a:pt x="12700" y="2310765"/>
                  </a:lnTo>
                  <a:lnTo>
                    <a:pt x="12700" y="2298065"/>
                  </a:lnTo>
                  <a:lnTo>
                    <a:pt x="6906260" y="2298065"/>
                  </a:lnTo>
                  <a:lnTo>
                    <a:pt x="6906260" y="2310765"/>
                  </a:lnTo>
                  <a:lnTo>
                    <a:pt x="6893560" y="2310765"/>
                  </a:lnTo>
                  <a:lnTo>
                    <a:pt x="6893560" y="12700"/>
                  </a:lnTo>
                  <a:lnTo>
                    <a:pt x="6906260" y="12700"/>
                  </a:lnTo>
                  <a:lnTo>
                    <a:pt x="690626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0094A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6918936" cy="2332989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just">
                <a:lnSpc>
                  <a:spcPts val="24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TAM —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это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общий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рынок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решений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</a:t>
              </a:r>
            </a:p>
            <a:p>
              <a:pPr algn="just">
                <a:lnSpc>
                  <a:spcPts val="24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 —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это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доля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рынка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с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учётом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нашего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бизнеса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</a:t>
              </a:r>
            </a:p>
            <a:p>
              <a:pPr algn="just">
                <a:lnSpc>
                  <a:spcPts val="24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SOM —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наша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доступная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доля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с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учётом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коммерческой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модели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и </a:t>
              </a:r>
              <a:r>
                <a:rPr lang="en-US" sz="20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конкуренции</a:t>
              </a:r>
              <a:r>
                <a:rPr lang="en-US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</a:p>
          </p:txBody>
        </p:sp>
      </p:grpSp>
      <p:sp>
        <p:nvSpPr>
          <p:cNvPr id="11" name="TextBox 4">
            <a:extLst>
              <a:ext uri="{FF2B5EF4-FFF2-40B4-BE49-F238E27FC236}">
                <a16:creationId xmlns:a16="http://schemas.microsoft.com/office/drawing/2014/main" id="{06A8D0FE-28DB-7ED1-6060-1761DF904F88}"/>
              </a:ext>
            </a:extLst>
          </p:cNvPr>
          <p:cNvSpPr txBox="1"/>
          <p:nvPr/>
        </p:nvSpPr>
        <p:spPr>
          <a:xfrm>
            <a:off x="15146697" y="8869992"/>
            <a:ext cx="3643495" cy="10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1"/>
              </a:lnSpc>
            </a:pP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ИНФО</a:t>
            </a:r>
          </a:p>
          <a:p>
            <a:pPr marL="0" lvl="0" indent="0" algn="l">
              <a:lnSpc>
                <a:spcPts val="4101"/>
              </a:lnSpc>
            </a:pPr>
            <a:r>
              <a:rPr lang="en-US" sz="4410" spc="-242" dirty="0">
                <a:solidFill>
                  <a:srgbClr val="4DCD06"/>
                </a:solidFill>
                <a:latin typeface="Colette"/>
                <a:ea typeface="Colette"/>
                <a:cs typeface="Colette"/>
                <a:sym typeface="Colette"/>
              </a:rPr>
              <a:t>БИО</a:t>
            </a:r>
            <a:r>
              <a:rPr lang="en-US" sz="4410" spc="-242" dirty="0">
                <a:latin typeface="Colette"/>
                <a:ea typeface="Colette"/>
                <a:cs typeface="Colette"/>
                <a:sym typeface="Colette"/>
              </a:rPr>
              <a:t>ТЕХ</a:t>
            </a:r>
          </a:p>
        </p:txBody>
      </p:sp>
      <p:graphicFrame>
        <p:nvGraphicFramePr>
          <p:cNvPr id="12" name="Table 3">
            <a:extLst>
              <a:ext uri="{FF2B5EF4-FFF2-40B4-BE49-F238E27FC236}">
                <a16:creationId xmlns:a16="http://schemas.microsoft.com/office/drawing/2014/main" id="{A1B2881B-D9C3-4B5F-85A1-613D46732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174555"/>
              </p:ext>
            </p:extLst>
          </p:nvPr>
        </p:nvGraphicFramePr>
        <p:xfrm>
          <a:off x="714825" y="2071729"/>
          <a:ext cx="6348292" cy="7055866"/>
        </p:xfrm>
        <a:graphic>
          <a:graphicData uri="http://schemas.openxmlformats.org/drawingml/2006/table">
            <a:tbl>
              <a:tblPr/>
              <a:tblGrid>
                <a:gridCol w="3174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4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2872">
                <a:tc gridSpan="2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Формулирование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рынка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Формулирование рынка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175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отрасль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конечный</a:t>
                      </a: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потребитель</a:t>
                      </a:r>
                      <a:endParaRPr lang="en-US" sz="11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3305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Высокотехнологичная оптика</a:t>
                      </a:r>
                      <a:endParaRPr lang="en-US" sz="2000" dirty="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Все пользователи очков, особенно люди с активным образом жизни и профессионалы</a:t>
                      </a:r>
                      <a:endParaRPr lang="en-US" sz="2000" kern="1200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230"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география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конечный продукт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58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640"/>
                        </a:lnSpc>
                        <a:defRPr/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Глобальный рынок</a:t>
                      </a:r>
                      <a:endParaRPr lang="en-US" sz="2000" kern="1200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Очки с функцией </a:t>
                      </a: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самоочистки,обеспечивающие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постоянную чистоту линз и безупречное зрение.</a:t>
                      </a:r>
                      <a:endParaRPr lang="en-US" sz="2000" kern="1200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372">
                <a:tc gridSpan="2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назвать рынок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назвать рынок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1373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640"/>
                        </a:lnSpc>
                        <a:defRPr/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Рынок инновационных оптических изделий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640"/>
                        </a:lnSpc>
                        <a:defRPr/>
                      </a:pPr>
                      <a:r>
                        <a:rPr lang="en-US" sz="2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lang="en-US" sz="1100"/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EFB11B-5FBB-415A-84D6-5999BDCB6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16625">
            <a:off x="2797990" y="-2740300"/>
            <a:ext cx="19951694" cy="682420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26109" y="305913"/>
            <a:ext cx="16858350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559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Структура</a:t>
            </a:r>
            <a:r>
              <a:rPr lang="en-US" sz="559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59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издержек</a:t>
            </a:r>
            <a:r>
              <a:rPr lang="en-US" sz="5599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5599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бизнес-модель</a:t>
            </a:r>
            <a:endParaRPr lang="en-US" sz="5599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687633"/>
              </p:ext>
            </p:extLst>
          </p:nvPr>
        </p:nvGraphicFramePr>
        <p:xfrm>
          <a:off x="304800" y="1397988"/>
          <a:ext cx="17648004" cy="8889477"/>
        </p:xfrm>
        <a:graphic>
          <a:graphicData uri="http://schemas.openxmlformats.org/drawingml/2006/table">
            <a:tbl>
              <a:tblPr/>
              <a:tblGrid>
                <a:gridCol w="571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3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1928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Потенциальные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потребительские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сегменты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Бизнес-модель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Целевой аудиторией проекта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ClearVision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являются активные пользователи очков, которые ежедневно сталкиваются с загрязнением линз и ценят комфорт при ношении. Основные потребительские сегменты включают спортсменов и любителей активного отдыха, профессионалов с высокой нагрузкой на зрение, а также людей с повышенными требованиями к гигиене и чистоте, в том числе пользователей солнцезащитных и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фотохромных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очков. Бизнес-модель ориентирована на формат B2C: конечный клиент платит за готовые очки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ClearVision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с технологией самоочистки, получая более высокий уровень удобства и времени без протирания линз, а продажи планируется выстраивать через оптические салоны, онлайн‑площадки и партнёрские розничные сети.</a:t>
                      </a:r>
                      <a:endParaRPr lang="en-US" sz="1600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2187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Ключевые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виды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деятельности</a:t>
                      </a:r>
                      <a:endParaRPr lang="en-US" sz="1100" dirty="0"/>
                    </a:p>
                    <a:p>
                      <a:pPr algn="l">
                        <a:lnSpc>
                          <a:spcPts val="3359"/>
                        </a:lnSpc>
                      </a:pP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dirty="0"/>
                        <a:t>Основой дохода проекта </a:t>
                      </a:r>
                      <a:r>
                        <a:rPr lang="ru-RU" sz="1600" dirty="0" err="1"/>
                        <a:t>ClearVision</a:t>
                      </a:r>
                      <a:r>
                        <a:rPr lang="ru-RU" sz="1600" dirty="0"/>
                        <a:t> станут прямые продажи очков с функцией самоочистки конечным пользователям в формате B2C. Бизнес планирует зарабатывать на реализации готовых изделий через оптические салоны, маркетплейсы и партнёрские розничные сети, где клиент платит за премиальные очки с </a:t>
                      </a:r>
                      <a:r>
                        <a:rPr lang="ru-RU" sz="1600" dirty="0" err="1"/>
                        <a:t>нанопокрытием</a:t>
                      </a:r>
                      <a:r>
                        <a:rPr lang="ru-RU" sz="1600" dirty="0"/>
                        <a:t> и повышенным комфортом ношения. Дополнительно в перспективе рассматривается лицензирование технологии самоочищающегося покрытия производителям оптики и выпуск совместных линеек очков под их брендом, что позволит получать роялти без значительного роста собственных производственных мощностей.</a:t>
                      </a:r>
                      <a:endParaRPr lang="en-US" sz="16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2187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Структура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издержек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из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которой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складывается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себестоимость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вашего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решения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dirty="0"/>
                        <a:t>Основу себестоимости решения </a:t>
                      </a:r>
                      <a:r>
                        <a:rPr lang="ru-RU" sz="1600" dirty="0" err="1"/>
                        <a:t>ClearVision</a:t>
                      </a:r>
                      <a:r>
                        <a:rPr lang="ru-RU" sz="1600" dirty="0"/>
                        <a:t> составляют следующие статьи затрат: материалы для линз и оправ (поликарбонат, металлические и полимерные элементы, крепёж), расходные материалы для нанесения </a:t>
                      </a:r>
                      <a:r>
                        <a:rPr lang="ru-RU" sz="1600" dirty="0" err="1"/>
                        <a:t>олеофобного</a:t>
                      </a:r>
                      <a:r>
                        <a:rPr lang="ru-RU" sz="1600" dirty="0"/>
                        <a:t> и защитного покрытий, а также компоненты ультразвуковой системы самоочистки (миниатюрные излучатели, контроллер, питание). Существенную долю занимают затраты на производство и сборку: оплата труда персонала, аренда и обслуживание оборудования, контроль качества и упаковка готовых изделий. В структуру издержек также входят расходы на сертификацию и испытания продукта, логистику и складскую обработку, базовую маркетинговую поддержку и послепродажный сервис, что в совокупности формирует себестоимость единицы продукции и определяет ценовой уровень в премиальном сегменте.</a:t>
                      </a:r>
                      <a:endParaRPr lang="en-US" sz="16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3108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Каналы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продвижения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будущего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продукта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dirty="0"/>
                        <a:t>Основной акцент в продвижении </a:t>
                      </a:r>
                      <a:r>
                        <a:rPr lang="ru-RU" sz="1600" dirty="0" err="1"/>
                        <a:t>ClearVision</a:t>
                      </a:r>
                      <a:r>
                        <a:rPr lang="ru-RU" sz="1600" dirty="0"/>
                        <a:t> планируется сделать на цифровом маркетинге и работе с сообществами пользователей. Продвижение будет вестись через таргетированную рекламу и контент в социальных сетях и мессенджерах (Telegram, ВКонтакте, собственный сайт, маркетплейсы), а также с использованием SEO и контекстной рекламы для привлечения онлайн‑покупателей. Для усиления доверия и демонстрации технологии будут использоваться офлайн‑активности: сотрудничество с салонами оптики и </a:t>
                      </a:r>
                      <a:r>
                        <a:rPr lang="ru-RU" sz="1600" dirty="0" err="1"/>
                        <a:t>оптометристами</a:t>
                      </a:r>
                      <a:r>
                        <a:rPr lang="ru-RU" sz="1600" dirty="0"/>
                        <a:t>, демонстрации с бесплатной диагностикой зрения, розыгрыши и промо‑акции. Дополнительно планируются партнерские программы с блогерами и </a:t>
                      </a:r>
                      <a:r>
                        <a:rPr lang="ru-RU" sz="1600" dirty="0" err="1"/>
                        <a:t>инфлюенсерами</a:t>
                      </a:r>
                      <a:r>
                        <a:rPr lang="ru-RU" sz="1600" dirty="0"/>
                        <a:t>, а также видеоформаты и вебинары, на которых подробно показываются преимущества технологии самоочистки линз и реальные сценарии использования очков.</a:t>
                      </a:r>
                      <a:endParaRPr lang="en-US" sz="16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5842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Каналы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сбыта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будущего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продукта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800" dirty="0"/>
                        <a:t>Официальные магазины и салоны оптики, где покупатели доверяют качеству и сервису. Онлайн-платформы и маркетплейсы для удобства заказа и расширения географии продаж. Партнерские сети с медицинскими учреждениями и спортивными магазинами для специализированного сегмента.</a:t>
                      </a:r>
                      <a:endParaRPr lang="en-US" sz="18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4A7AB1-4DEE-4817-B418-4E7D21B40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7819" y="-54379"/>
            <a:ext cx="1049863" cy="1579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BBEF28-59FC-4E28-8B90-E821CC4B6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602200" y="-4381500"/>
            <a:ext cx="42199490" cy="1223761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-830588" y="114300"/>
            <a:ext cx="19949175" cy="737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32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Организационные</a:t>
            </a:r>
            <a:r>
              <a:rPr lang="en-US" sz="3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производственные</a:t>
            </a:r>
            <a:r>
              <a:rPr lang="ru-RU" sz="3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параметры</a:t>
            </a:r>
            <a:r>
              <a:rPr lang="en-US" sz="3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бизнеса</a:t>
            </a:r>
            <a:endParaRPr lang="en-US" sz="32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733152"/>
              </p:ext>
            </p:extLst>
          </p:nvPr>
        </p:nvGraphicFramePr>
        <p:xfrm>
          <a:off x="480393" y="1181100"/>
          <a:ext cx="17327211" cy="753998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253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3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3783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Задел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.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Уровень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готовности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продукта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TRL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defRPr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sym typeface="Arial"/>
                        </a:rPr>
                        <a:t>TRL 1 – сформулирована фундаментальная концепция технологии и обоснована её полезность.</a:t>
                      </a:r>
                    </a:p>
                    <a:p>
                      <a:pPr algn="just">
                        <a:lnSpc>
                          <a:spcPct val="150000"/>
                        </a:lnSpc>
                        <a:defRPr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sym typeface="Arial"/>
                        </a:rPr>
                        <a:t>Для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sym typeface="Arial"/>
                        </a:rPr>
                        <a:t>ClearVision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sym typeface="Arial"/>
                        </a:rPr>
                        <a:t> проведён анализ существующих решений, выявлена потребность в самоочищающихся очках и определены направления дальнейшей разработки, однако прототип и испытания ещё отсутствуют.</a:t>
                      </a: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0681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Основные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технические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параметры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500" dirty="0"/>
                        <a:t>Тип технологии самоочистки	</a:t>
                      </a:r>
                      <a:r>
                        <a:rPr lang="ru-RU" sz="1500" dirty="0" err="1"/>
                        <a:t>Олеофобное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нанопокрытие</a:t>
                      </a:r>
                      <a:r>
                        <a:rPr lang="ru-RU" sz="1500" dirty="0"/>
                        <a:t> линз, предотвращающее задержку влаги и жировых загрязнений</a:t>
                      </a:r>
                    </a:p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500" dirty="0"/>
                        <a:t>Пропускание видимого света	Не менее 95% при наличии антибликового многослойного покрытия</a:t>
                      </a:r>
                    </a:p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500" dirty="0"/>
                        <a:t>Антибликовое покрытие	Снижение отражений до 1% поверхности линзы, повышение контрастности изображения</a:t>
                      </a:r>
                    </a:p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500" dirty="0"/>
                        <a:t>Устойчивость к царапинам	Не менее 2 лет повседневной эксплуатации без заметной потери прозрачности (при нормальных условиях использования)</a:t>
                      </a:r>
                    </a:p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500" dirty="0"/>
                        <a:t>Масса очков	Не более 25–30 г (легкий корпус и титановые/полимерные оправы)</a:t>
                      </a:r>
                    </a:p>
                    <a:p>
                      <a:pPr algn="just">
                        <a:lnSpc>
                          <a:spcPct val="100000"/>
                        </a:lnSpc>
                        <a:defRPr/>
                      </a:pPr>
                      <a:r>
                        <a:rPr lang="ru-RU" sz="1500" dirty="0"/>
                        <a:t>Ориентировочная цена	8 000–12 000 руб., сегмент средне‑премиальных оптических изделий</a:t>
                      </a:r>
                      <a:endParaRPr lang="en-US" sz="15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773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Партнеры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 (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поставщики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sym typeface="Arial"/>
                        </a:rPr>
                        <a:t>продавцы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sym typeface="Arial"/>
                        </a:rPr>
                        <a:t>)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800" dirty="0"/>
                        <a:t>Партнёрами проекта </a:t>
                      </a:r>
                      <a:r>
                        <a:rPr lang="ru-RU" sz="1800" dirty="0" err="1"/>
                        <a:t>ClearVision</a:t>
                      </a:r>
                      <a:r>
                        <a:rPr lang="ru-RU" sz="1800" dirty="0"/>
                        <a:t> рассматриваются поставщики поликарбонатных линз и </a:t>
                      </a:r>
                      <a:r>
                        <a:rPr lang="ru-RU" sz="1800" dirty="0" err="1"/>
                        <a:t>олеофобных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нанопокрытий</a:t>
                      </a:r>
                      <a:r>
                        <a:rPr lang="ru-RU" sz="1800" dirty="0"/>
                        <a:t>, обеспечивающие стабильные поставки материалов. Производственные площадки и контрактные заводы позволяют выпускать пилотные партии очков без крупных вложений в собственное оборудование. В качестве каналов продаж планируются оптические салоны, маркетплейсы и сети спортивных магазинов, заинтересованные в инновационных моделях очков. Для тестирования и доработки продукта планируется сотрудничество с медицинскими центрами, спортивными клубами и университетами, готовыми участвовать в пилотных испытаниях и давать обратную связь.</a:t>
                      </a:r>
                      <a:endParaRPr lang="en-US" sz="18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772E4D-8E42-4860-969B-A5782B5EC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02" y="11353"/>
            <a:ext cx="1049863" cy="1579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1775</Words>
  <Application>Microsoft Office PowerPoint</Application>
  <PresentationFormat>Произвольный</PresentationFormat>
  <Paragraphs>204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Colette</vt:lpstr>
      <vt:lpstr>Calibri</vt:lpstr>
      <vt:lpstr>Arial Bold</vt:lpstr>
      <vt:lpstr>Arial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Пользователь</dc:creator>
  <cp:lastModifiedBy>Anastasia Geyko</cp:lastModifiedBy>
  <cp:revision>17</cp:revision>
  <dcterms:created xsi:type="dcterms:W3CDTF">2006-08-16T00:00:00Z</dcterms:created>
  <dcterms:modified xsi:type="dcterms:W3CDTF">2025-12-14T19:42:28Z</dcterms:modified>
  <dc:identifier>DAG4qSLXsTE</dc:identifier>
</cp:coreProperties>
</file>