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5712" y="2163358"/>
            <a:ext cx="8361229" cy="2098226"/>
          </a:xfrm>
        </p:spPr>
        <p:txBody>
          <a:bodyPr/>
          <a:lstStyle/>
          <a:p>
            <a:r>
              <a:rPr lang="ru-RU" dirty="0" smtClean="0"/>
              <a:t>Проект: «удивительное рядом»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2482" y="4651223"/>
            <a:ext cx="6831673" cy="1086237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dirty="0" smtClean="0"/>
              <a:t>Выполнила: студентка группы 3УБ, Ахмерова Лиля</a:t>
            </a:r>
          </a:p>
          <a:p>
            <a:pPr algn="l"/>
            <a:r>
              <a:rPr lang="ru-RU" dirty="0" smtClean="0"/>
              <a:t>Института экономики, управления и бизнеса</a:t>
            </a:r>
          </a:p>
          <a:p>
            <a:pPr algn="l"/>
            <a:r>
              <a:rPr lang="ru-RU" dirty="0" err="1" smtClean="0"/>
              <a:t>Трекер</a:t>
            </a:r>
            <a:r>
              <a:rPr lang="ru-RU" dirty="0" smtClean="0"/>
              <a:t>: </a:t>
            </a:r>
            <a:r>
              <a:rPr lang="ru-RU" dirty="0" err="1" smtClean="0"/>
              <a:t>Галимова</a:t>
            </a:r>
            <a:r>
              <a:rPr lang="ru-RU" dirty="0" smtClean="0"/>
              <a:t> </a:t>
            </a:r>
            <a:r>
              <a:rPr lang="ru-RU" dirty="0" err="1" smtClean="0"/>
              <a:t>Айгуль</a:t>
            </a:r>
            <a:r>
              <a:rPr lang="ru-RU" dirty="0" smtClean="0"/>
              <a:t> </a:t>
            </a:r>
            <a:r>
              <a:rPr lang="ru-RU" dirty="0" err="1" smtClean="0"/>
              <a:t>Шарифовна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683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городе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8448" y="1847088"/>
            <a:ext cx="5376672" cy="41148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г</a:t>
            </a:r>
            <a:r>
              <a:rPr lang="ru-RU" sz="2400" dirty="0"/>
              <a:t>. Уфа один из самых зеленых городов в России, а также один из крупнейших экономических, культурных и научных центров России, одиннадцатый в стране по численности населения город-«</a:t>
            </a:r>
            <a:r>
              <a:rPr lang="ru-RU" sz="2400" dirty="0" err="1"/>
              <a:t>миллионник</a:t>
            </a:r>
            <a:r>
              <a:rPr lang="ru-RU" sz="2400" dirty="0"/>
              <a:t>». Это город с богатой историей, отсчет лет Уфы ведется от даты строительства Уфимской крепости, поэтому здесь очень много достопримечательностей.</a:t>
            </a:r>
            <a:endParaRPr lang="ru-RU" sz="2400" dirty="0"/>
          </a:p>
        </p:txBody>
      </p:sp>
      <p:pic>
        <p:nvPicPr>
          <p:cNvPr id="1026" name="Picture 2" descr="https://api.bashinform.ru/attachments/cb59b4a74e942572a7b90b57d10e32dd2089c459/store/crop/0/0/1024/644/1600/0/0/7bb5063f04be2e6ca91c3763817fdc95764b458c90e57a99572c359aa059/e593a440f5a10f066881fd9cdd48b9c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40" y="685800"/>
            <a:ext cx="5577841" cy="539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87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8448" y="347472"/>
            <a:ext cx="9601200" cy="1078992"/>
          </a:xfrm>
        </p:spPr>
        <p:txBody>
          <a:bodyPr/>
          <a:lstStyle/>
          <a:p>
            <a:r>
              <a:rPr lang="ru-RU" dirty="0" smtClean="0"/>
              <a:t>О проекте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371600" y="1088136"/>
            <a:ext cx="9601200" cy="4779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/>
              <a:t>Проблема</a:t>
            </a:r>
            <a:r>
              <a:rPr lang="ru-RU" dirty="0"/>
              <a:t> – туристы и люди, проживающие в городе мало информированы о туристических маршрутах в городе и за его пределами. Именно поэтому возникает актуальность в создании данного проекта.</a:t>
            </a:r>
          </a:p>
          <a:p>
            <a:pPr marL="0" indent="0">
              <a:buNone/>
            </a:pPr>
            <a:r>
              <a:rPr lang="ru-RU" b="1" u="sng" dirty="0"/>
              <a:t>Краткая характеристика проекта </a:t>
            </a:r>
            <a:r>
              <a:rPr lang="ru-RU" dirty="0"/>
              <a:t>– предлагается разработка туристического маршрута в течении 1 дня с посещением достопримечательностей города и выезд за город с посещением удивительных мест.</a:t>
            </a:r>
          </a:p>
          <a:p>
            <a:pPr marL="0" indent="0">
              <a:buNone/>
            </a:pPr>
            <a:r>
              <a:rPr lang="ru-RU" b="1" u="sng" dirty="0"/>
              <a:t>Целевая аудитория:</a:t>
            </a:r>
          </a:p>
          <a:p>
            <a:pPr lvl="0"/>
            <a:r>
              <a:rPr lang="ru-RU" dirty="0"/>
              <a:t>Туристы из различных стран и городов;</a:t>
            </a:r>
          </a:p>
          <a:p>
            <a:pPr lvl="0"/>
            <a:r>
              <a:rPr lang="ru-RU" dirty="0"/>
              <a:t>Любители природы и уединения с ней;</a:t>
            </a:r>
          </a:p>
          <a:p>
            <a:pPr lvl="0"/>
            <a:r>
              <a:rPr lang="ru-RU" dirty="0"/>
              <a:t>Жители, </a:t>
            </a:r>
            <a:r>
              <a:rPr lang="ru-RU" dirty="0" smtClean="0"/>
              <a:t>уставшие </a:t>
            </a:r>
            <a:r>
              <a:rPr lang="ru-RU" dirty="0"/>
              <a:t>от городской суеты.</a:t>
            </a:r>
          </a:p>
        </p:txBody>
      </p:sp>
      <p:pic>
        <p:nvPicPr>
          <p:cNvPr id="2052" name="Picture 4" descr="https://udoba.org/sites/default/files/h5p/content/6879/images/image-6033a7f2bd5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148" y="3014261"/>
            <a:ext cx="5194852" cy="38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57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32688"/>
          </a:xfrm>
        </p:spPr>
        <p:txBody>
          <a:bodyPr/>
          <a:lstStyle/>
          <a:p>
            <a:r>
              <a:rPr lang="ru-RU" dirty="0" smtClean="0"/>
              <a:t>Цели и задачи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7592" y="2084832"/>
            <a:ext cx="9601200" cy="4587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/>
              <a:t>Цель проекта </a:t>
            </a:r>
            <a:r>
              <a:rPr lang="ru-RU" dirty="0"/>
              <a:t>– разработать экологический тур, направленный на гармонизацию человека с природой. Сначала предлагается поехать на природу, посетить известные места в Башкирии, а затем вернуться обратно в город и посетить популярные места, вечером поход в ресторан.</a:t>
            </a:r>
          </a:p>
          <a:p>
            <a:pPr marL="0" indent="0">
              <a:buNone/>
            </a:pPr>
            <a:r>
              <a:rPr lang="ru-RU" b="1" u="sng" dirty="0"/>
              <a:t>Задачи:</a:t>
            </a:r>
          </a:p>
          <a:p>
            <a:pPr lvl="0"/>
            <a:r>
              <a:rPr lang="ru-RU" dirty="0"/>
              <a:t>Разработать </a:t>
            </a:r>
            <a:r>
              <a:rPr lang="en-US" dirty="0"/>
              <a:t>SWOT-</a:t>
            </a:r>
            <a:r>
              <a:rPr lang="ru-RU" dirty="0"/>
              <a:t>таблицу;</a:t>
            </a:r>
          </a:p>
          <a:p>
            <a:pPr lvl="0"/>
            <a:r>
              <a:rPr lang="ru-RU" dirty="0"/>
              <a:t>Разработать экологический маршрут;</a:t>
            </a:r>
          </a:p>
          <a:p>
            <a:pPr lvl="0"/>
            <a:r>
              <a:rPr lang="ru-RU" dirty="0" smtClean="0"/>
              <a:t>Проложить </a:t>
            </a:r>
            <a:r>
              <a:rPr lang="ru-RU" dirty="0"/>
              <a:t>схему маршрута;</a:t>
            </a:r>
          </a:p>
          <a:p>
            <a:pPr lvl="0"/>
            <a:r>
              <a:rPr lang="ru-RU" dirty="0"/>
              <a:t>Определить экономическую эффективность;</a:t>
            </a:r>
          </a:p>
          <a:p>
            <a:pPr lvl="0"/>
            <a:r>
              <a:rPr lang="ru-RU" dirty="0"/>
              <a:t>Определить способы продвижения.</a:t>
            </a:r>
          </a:p>
          <a:p>
            <a:endParaRPr lang="ru-RU" dirty="0"/>
          </a:p>
        </p:txBody>
      </p:sp>
      <p:pic>
        <p:nvPicPr>
          <p:cNvPr id="10242" name="Picture 2" descr="https://fb.ru/misc/i/gallery/71663/31433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297" y="3498574"/>
            <a:ext cx="3945835" cy="295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83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38328"/>
            <a:ext cx="9601200" cy="832104"/>
          </a:xfrm>
        </p:spPr>
        <p:txBody>
          <a:bodyPr/>
          <a:lstStyle/>
          <a:p>
            <a:r>
              <a:rPr lang="en-US" dirty="0"/>
              <a:t>SWOT-</a:t>
            </a:r>
            <a:r>
              <a:rPr lang="ru-RU" dirty="0"/>
              <a:t>таблица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8718450"/>
              </p:ext>
            </p:extLst>
          </p:nvPr>
        </p:nvGraphicFramePr>
        <p:xfrm>
          <a:off x="1719072" y="1618488"/>
          <a:ext cx="8558784" cy="45079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8934">
                  <a:extLst>
                    <a:ext uri="{9D8B030D-6E8A-4147-A177-3AD203B41FA5}">
                      <a16:colId xmlns:a16="http://schemas.microsoft.com/office/drawing/2014/main" val="3297421198"/>
                    </a:ext>
                  </a:extLst>
                </a:gridCol>
                <a:gridCol w="4279850">
                  <a:extLst>
                    <a:ext uri="{9D8B030D-6E8A-4147-A177-3AD203B41FA5}">
                      <a16:colId xmlns:a16="http://schemas.microsoft.com/office/drawing/2014/main" val="4215464597"/>
                    </a:ext>
                  </a:extLst>
                </a:gridCol>
              </a:tblGrid>
              <a:tr h="2893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Сильные стороны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Слабые стороны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7430986"/>
                  </a:ext>
                </a:extLst>
              </a:tr>
              <a:tr h="2116904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>
                          <a:effectLst/>
                        </a:rPr>
                        <a:t>Использование уникального экологического потенциала региона;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>
                          <a:effectLst/>
                        </a:rPr>
                        <a:t>Развитие инновационного направления туризма;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>
                          <a:effectLst/>
                        </a:rPr>
                        <a:t>Наличие высококвалифицированных экскурсоводов;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>
                          <a:effectLst/>
                        </a:rPr>
                        <a:t>Гибкая ценовая политика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>
                          <a:effectLst/>
                        </a:rPr>
                        <a:t>Зависимость от погодных условий;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>
                          <a:effectLst/>
                        </a:rPr>
                        <a:t>Коммерческие риски, связанные с природно-культурным и историко-культурным охранным законодательством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3343134"/>
                  </a:ext>
                </a:extLst>
              </a:tr>
              <a:tr h="2893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Возможности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Риски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4083056"/>
                  </a:ext>
                </a:extLst>
              </a:tr>
              <a:tr h="1812319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 dirty="0">
                          <a:effectLst/>
                        </a:rPr>
                        <a:t>Создание экскурсионного маршрута общероссийского значения;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 dirty="0">
                          <a:effectLst/>
                        </a:rPr>
                        <a:t>Наличие объектов показа;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 dirty="0" smtClean="0">
                          <a:effectLst/>
                        </a:rPr>
                        <a:t>Развитие </a:t>
                      </a:r>
                      <a:r>
                        <a:rPr lang="ru-RU" sz="1600" dirty="0">
                          <a:effectLst/>
                        </a:rPr>
                        <a:t>внутреннего и въездного туризма в России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 dirty="0">
                          <a:effectLst/>
                        </a:rPr>
                        <a:t>Ухудшение экономической ситуации в стране;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 dirty="0">
                          <a:effectLst/>
                        </a:rPr>
                        <a:t>Повышение требований потребителей к качеству и разнообразию услуг;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 dirty="0">
                          <a:effectLst/>
                        </a:rPr>
                        <a:t>Появление новых конкурентов, предлагающие подобные услуги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0579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23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77824"/>
          </a:xfrm>
        </p:spPr>
        <p:txBody>
          <a:bodyPr>
            <a:normAutofit fontScale="90000"/>
          </a:bodyPr>
          <a:lstStyle/>
          <a:p>
            <a:r>
              <a:rPr lang="ru-RU" dirty="0"/>
              <a:t>Описание тура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901952"/>
            <a:ext cx="9601200" cy="46379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/>
              <a:t>Основные показатели:</a:t>
            </a:r>
          </a:p>
          <a:p>
            <a:r>
              <a:rPr lang="ru-RU" dirty="0" smtClean="0"/>
              <a:t>Вид – </a:t>
            </a:r>
            <a:r>
              <a:rPr lang="ru-RU" dirty="0"/>
              <a:t>экологический маршрут с элементами отдыха.</a:t>
            </a:r>
          </a:p>
          <a:p>
            <a:r>
              <a:rPr lang="ru-RU" dirty="0"/>
              <a:t>Способ передвижение – пешеходный и автобусный.</a:t>
            </a:r>
          </a:p>
          <a:p>
            <a:r>
              <a:rPr lang="ru-RU" dirty="0"/>
              <a:t>Продолжительность тура – 1 день.</a:t>
            </a:r>
          </a:p>
          <a:p>
            <a:r>
              <a:rPr lang="ru-RU" dirty="0"/>
              <a:t>Дни проведения тура – </a:t>
            </a:r>
            <a:r>
              <a:rPr lang="ru-RU" dirty="0" smtClean="0"/>
              <a:t>пятница, суббота, воскресенье.</a:t>
            </a:r>
            <a:endParaRPr lang="ru-RU" dirty="0"/>
          </a:p>
          <a:p>
            <a:r>
              <a:rPr lang="ru-RU" dirty="0"/>
              <a:t>Число туристов в группе – 20 человек. </a:t>
            </a:r>
          </a:p>
          <a:p>
            <a:r>
              <a:rPr lang="ru-RU" dirty="0"/>
              <a:t>Стоимость – </a:t>
            </a:r>
            <a:r>
              <a:rPr lang="ru-RU" dirty="0" smtClean="0"/>
              <a:t>4500 </a:t>
            </a:r>
            <a:r>
              <a:rPr lang="ru-RU" dirty="0"/>
              <a:t>руб</a:t>
            </a:r>
            <a:r>
              <a:rPr lang="ru-RU" dirty="0" smtClean="0"/>
              <a:t>.</a:t>
            </a:r>
            <a:endParaRPr lang="ru-RU" sz="1600" dirty="0" smtClean="0"/>
          </a:p>
          <a:p>
            <a:endParaRPr lang="ru-RU" dirty="0"/>
          </a:p>
          <a:p>
            <a:pPr marL="0" indent="0">
              <a:buNone/>
            </a:pPr>
            <a:endParaRPr lang="ru-RU" sz="1000" dirty="0" smtClean="0"/>
          </a:p>
          <a:p>
            <a:pPr marL="0" indent="0">
              <a:buNone/>
            </a:pPr>
            <a:endParaRPr lang="ru-RU" sz="1000" dirty="0"/>
          </a:p>
          <a:p>
            <a:endParaRPr lang="ru-RU" dirty="0"/>
          </a:p>
        </p:txBody>
      </p:sp>
      <p:pic>
        <p:nvPicPr>
          <p:cNvPr id="9218" name="Picture 2" descr="https://www.internetprofitspartners.com/wp-content/uploads/2018/01/man-with-check-sign-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038" y="2156791"/>
            <a:ext cx="4979501" cy="4979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11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10122408" cy="6583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Технологическая </a:t>
            </a:r>
            <a:r>
              <a:rPr lang="ru-RU" dirty="0"/>
              <a:t>карта экскурсионного тура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335260"/>
              </p:ext>
            </p:extLst>
          </p:nvPr>
        </p:nvGraphicFramePr>
        <p:xfrm>
          <a:off x="2996848" y="1807727"/>
          <a:ext cx="8103968" cy="22887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6632">
                  <a:extLst>
                    <a:ext uri="{9D8B030D-6E8A-4147-A177-3AD203B41FA5}">
                      <a16:colId xmlns:a16="http://schemas.microsoft.com/office/drawing/2014/main" val="2461885070"/>
                    </a:ext>
                  </a:extLst>
                </a:gridCol>
                <a:gridCol w="6387336">
                  <a:extLst>
                    <a:ext uri="{9D8B030D-6E8A-4147-A177-3AD203B41FA5}">
                      <a16:colId xmlns:a16="http://schemas.microsoft.com/office/drawing/2014/main" val="3149488985"/>
                    </a:ext>
                  </a:extLst>
                </a:gridCol>
              </a:tblGrid>
              <a:tr h="2288785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effectLst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effectLst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effectLst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effectLst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Пятница</a:t>
                      </a: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Суббота</a:t>
                      </a: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Воскресенье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313" marR="68313" marT="0" marB="0"/>
                </a:tc>
                <a:tc>
                  <a:txBody>
                    <a:bodyPr/>
                    <a:lstStyle/>
                    <a:p>
                      <a:pPr marL="7429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300" dirty="0">
                          <a:effectLst/>
                        </a:rPr>
                        <a:t>Встреча с туристами в </a:t>
                      </a:r>
                      <a:r>
                        <a:rPr lang="ru-RU" sz="1300" dirty="0" smtClean="0">
                          <a:effectLst/>
                        </a:rPr>
                        <a:t>6.00-6.20</a:t>
                      </a:r>
                      <a:endParaRPr lang="ru-RU" sz="1100" dirty="0">
                        <a:effectLst/>
                      </a:endParaRPr>
                    </a:p>
                    <a:p>
                      <a:pPr marL="742950" marR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300" dirty="0" smtClean="0">
                          <a:effectLst/>
                        </a:rPr>
                        <a:t>Проезд по городу с посещением достопримечательностей: дом музей имени Ленина, Собор Рождества Богородицы, </a:t>
                      </a:r>
                      <a:r>
                        <a:rPr lang="ru-RU" sz="1300" dirty="0" err="1" smtClean="0">
                          <a:effectLst/>
                        </a:rPr>
                        <a:t>Софьюшкина</a:t>
                      </a:r>
                      <a:r>
                        <a:rPr lang="ru-RU" sz="1300" dirty="0" smtClean="0">
                          <a:effectLst/>
                        </a:rPr>
                        <a:t> аллея, первая Уфимская соборная мечеть, памятник Монумент дружбы</a:t>
                      </a:r>
                      <a:r>
                        <a:rPr lang="ru-RU" sz="1300" baseline="0" dirty="0" smtClean="0">
                          <a:effectLst/>
                        </a:rPr>
                        <a:t> </a:t>
                      </a:r>
                      <a:r>
                        <a:rPr lang="ru-RU" sz="1300" dirty="0" smtClean="0">
                          <a:effectLst/>
                        </a:rPr>
                        <a:t>(6.30-7.30)</a:t>
                      </a:r>
                      <a:endParaRPr lang="ru-RU" sz="1300" dirty="0" smtClean="0">
                        <a:effectLst/>
                      </a:endParaRPr>
                    </a:p>
                    <a:p>
                      <a:pPr marL="7429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300" dirty="0" smtClean="0">
                          <a:effectLst/>
                        </a:rPr>
                        <a:t>Выезд </a:t>
                      </a:r>
                      <a:r>
                        <a:rPr lang="ru-RU" sz="1300" dirty="0">
                          <a:effectLst/>
                        </a:rPr>
                        <a:t>в пещеру </a:t>
                      </a:r>
                      <a:r>
                        <a:rPr lang="ru-RU" sz="1300" dirty="0" err="1">
                          <a:effectLst/>
                        </a:rPr>
                        <a:t>Шульган-Таш</a:t>
                      </a:r>
                      <a:r>
                        <a:rPr lang="ru-RU" sz="1300" dirty="0">
                          <a:effectLst/>
                        </a:rPr>
                        <a:t>, прибытие в </a:t>
                      </a:r>
                      <a:r>
                        <a:rPr lang="ru-RU" sz="1300" dirty="0" smtClean="0">
                          <a:effectLst/>
                        </a:rPr>
                        <a:t>13.30</a:t>
                      </a:r>
                    </a:p>
                    <a:p>
                      <a:pPr marL="7429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300" dirty="0" smtClean="0">
                          <a:effectLst/>
                        </a:rPr>
                        <a:t>Обед в кафе «Радость есть» с 13.40-14.30</a:t>
                      </a:r>
                      <a:endParaRPr lang="ru-RU" sz="1100" dirty="0">
                        <a:effectLst/>
                      </a:endParaRPr>
                    </a:p>
                    <a:p>
                      <a:pPr marL="7429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300" dirty="0">
                          <a:effectLst/>
                        </a:rPr>
                        <a:t>Свободное время </a:t>
                      </a:r>
                      <a:r>
                        <a:rPr lang="ru-RU" sz="1300" dirty="0" smtClean="0">
                          <a:effectLst/>
                        </a:rPr>
                        <a:t>14.30-16.00</a:t>
                      </a:r>
                      <a:endParaRPr lang="ru-RU" sz="1100" dirty="0">
                        <a:effectLst/>
                      </a:endParaRPr>
                    </a:p>
                    <a:p>
                      <a:pPr marL="7429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300" dirty="0" smtClean="0">
                          <a:effectLst/>
                        </a:rPr>
                        <a:t>Выезд </a:t>
                      </a:r>
                      <a:r>
                        <a:rPr lang="ru-RU" sz="1300" dirty="0">
                          <a:effectLst/>
                        </a:rPr>
                        <a:t>в город Уфа в </a:t>
                      </a:r>
                      <a:r>
                        <a:rPr lang="ru-RU" sz="1300" dirty="0" smtClean="0">
                          <a:effectLst/>
                        </a:rPr>
                        <a:t>16.20</a:t>
                      </a:r>
                      <a:r>
                        <a:rPr lang="ru-RU" sz="1300" dirty="0">
                          <a:effectLst/>
                        </a:rPr>
                        <a:t>, прибытие </a:t>
                      </a:r>
                      <a:r>
                        <a:rPr lang="ru-RU" sz="1300" dirty="0" smtClean="0">
                          <a:effectLst/>
                        </a:rPr>
                        <a:t>22.00</a:t>
                      </a:r>
                      <a:endParaRPr lang="ru-RU" sz="1100" dirty="0"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 </a:t>
                      </a:r>
                      <a:endParaRPr lang="ru-RU" sz="1100" dirty="0">
                        <a:effectLst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313" marR="68313" marT="0" marB="0"/>
                </a:tc>
                <a:extLst>
                  <a:ext uri="{0D108BD9-81ED-4DB2-BD59-A6C34878D82A}">
                    <a16:rowId xmlns:a16="http://schemas.microsoft.com/office/drawing/2014/main" val="1623270335"/>
                  </a:ext>
                </a:extLst>
              </a:tr>
            </a:tbl>
          </a:graphicData>
        </a:graphic>
      </p:graphicFrame>
      <p:pic>
        <p:nvPicPr>
          <p:cNvPr id="4106" name="Picture 10" descr="https://storage.yandexcloud.net/master-conomy-media/media/uploads/ConomyNewsItem/2dbda3f0d32b4123a8d97f43e0c1422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099" y="4200346"/>
            <a:ext cx="6113830" cy="273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0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05256"/>
          </a:xfrm>
        </p:spPr>
        <p:txBody>
          <a:bodyPr/>
          <a:lstStyle/>
          <a:p>
            <a:r>
              <a:rPr lang="ru-RU" dirty="0"/>
              <a:t>Паспорт маршрута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048256"/>
            <a:ext cx="9601200" cy="3819144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Наименование организации разработавшей маршрут: ИП Ахмерова Лилия </a:t>
            </a:r>
            <a:r>
              <a:rPr lang="ru-RU" dirty="0" err="1"/>
              <a:t>Амировна</a:t>
            </a:r>
            <a:endParaRPr lang="ru-RU" dirty="0"/>
          </a:p>
          <a:p>
            <a:pPr lvl="0"/>
            <a:r>
              <a:rPr lang="ru-RU" dirty="0"/>
              <a:t>Автор маршрута: студентка 3-го курса УУНИТ, Ахмерова Лилия </a:t>
            </a:r>
            <a:r>
              <a:rPr lang="ru-RU" dirty="0" err="1"/>
              <a:t>Амировна</a:t>
            </a:r>
            <a:endParaRPr lang="ru-RU" dirty="0"/>
          </a:p>
          <a:p>
            <a:pPr lvl="0"/>
            <a:r>
              <a:rPr lang="ru-RU" dirty="0"/>
              <a:t>Название туристического маршрута: «Удивительное рядом»</a:t>
            </a:r>
          </a:p>
          <a:p>
            <a:pPr marL="0" lvl="0" indent="0">
              <a:buNone/>
            </a:pPr>
            <a:r>
              <a:rPr lang="ru-RU" dirty="0"/>
              <a:t>Общие сведения о маршруте:</a:t>
            </a:r>
          </a:p>
          <a:p>
            <a:r>
              <a:rPr lang="ru-RU" dirty="0"/>
              <a:t>Вид туризма: пешеходный и автобусный;</a:t>
            </a:r>
          </a:p>
          <a:p>
            <a:r>
              <a:rPr lang="ru-RU" dirty="0"/>
              <a:t>Вид похода: многодневный поход;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Продолжительность: 1 день;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Степень сложности: первая;</a:t>
            </a:r>
          </a:p>
          <a:p>
            <a:endParaRPr lang="ru-RU" dirty="0"/>
          </a:p>
        </p:txBody>
      </p:sp>
      <p:pic>
        <p:nvPicPr>
          <p:cNvPr id="8196" name="Picture 4" descr="https://reklamavracha.ru/wp-content/uploads/local_target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702" y="3583596"/>
            <a:ext cx="5540082" cy="311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51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47472"/>
            <a:ext cx="10351008" cy="603504"/>
          </a:xfrm>
        </p:spPr>
        <p:txBody>
          <a:bodyPr>
            <a:normAutofit/>
          </a:bodyPr>
          <a:lstStyle/>
          <a:p>
            <a:r>
              <a:rPr lang="ru-RU" sz="2400" dirty="0"/>
              <a:t>Картографический материал. Схема маршрута «Удивительное рядом»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592" y="1078992"/>
            <a:ext cx="10116311" cy="5690426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295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52" name="Picture 8" descr="https://photoforum.ru/f/photo/000/837/837307_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92700"/>
            <a:ext cx="5090453" cy="599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https://bashkortile.ru/storage/app/uploads/public/608/d2e/41d/608d2e41d54cd8013040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053" y="492700"/>
            <a:ext cx="5527300" cy="599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09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475488"/>
            <a:ext cx="10259568" cy="877824"/>
          </a:xfrm>
        </p:spPr>
        <p:txBody>
          <a:bodyPr>
            <a:normAutofit fontScale="90000"/>
          </a:bodyPr>
          <a:lstStyle/>
          <a:p>
            <a:r>
              <a:rPr lang="ru-RU" dirty="0"/>
              <a:t>Обоснование стоимости и экономической эффективности тура.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719237"/>
              </p:ext>
            </p:extLst>
          </p:nvPr>
        </p:nvGraphicFramePr>
        <p:xfrm>
          <a:off x="2185416" y="1696213"/>
          <a:ext cx="8220456" cy="28647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5155">
                  <a:extLst>
                    <a:ext uri="{9D8B030D-6E8A-4147-A177-3AD203B41FA5}">
                      <a16:colId xmlns:a16="http://schemas.microsoft.com/office/drawing/2014/main" val="312256261"/>
                    </a:ext>
                  </a:extLst>
                </a:gridCol>
                <a:gridCol w="3584596">
                  <a:extLst>
                    <a:ext uri="{9D8B030D-6E8A-4147-A177-3AD203B41FA5}">
                      <a16:colId xmlns:a16="http://schemas.microsoft.com/office/drawing/2014/main" val="1545802777"/>
                    </a:ext>
                  </a:extLst>
                </a:gridCol>
                <a:gridCol w="2054876">
                  <a:extLst>
                    <a:ext uri="{9D8B030D-6E8A-4147-A177-3AD203B41FA5}">
                      <a16:colId xmlns:a16="http://schemas.microsoft.com/office/drawing/2014/main" val="3023215311"/>
                    </a:ext>
                  </a:extLst>
                </a:gridCol>
                <a:gridCol w="2055829">
                  <a:extLst>
                    <a:ext uri="{9D8B030D-6E8A-4147-A177-3AD203B41FA5}">
                      <a16:colId xmlns:a16="http://schemas.microsoft.com/office/drawing/2014/main" val="3218584189"/>
                    </a:ext>
                  </a:extLst>
                </a:gridCol>
              </a:tblGrid>
              <a:tr h="455267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Статья затрат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Сумма на 1 человека,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Сумма на группу, руб.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9460250"/>
                  </a:ext>
                </a:extLst>
              </a:tr>
              <a:tr h="455267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Стоимость </a:t>
                      </a:r>
                      <a:r>
                        <a:rPr lang="ru-RU" sz="1100" dirty="0" smtClean="0">
                          <a:effectLst/>
                        </a:rPr>
                        <a:t>транспорта с услугой водителя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38000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4335003"/>
                  </a:ext>
                </a:extLst>
              </a:tr>
              <a:tr h="322042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Стоимость услуг экскурсовода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3763073"/>
                  </a:ext>
                </a:extLst>
              </a:tr>
              <a:tr h="343997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Стоимость </a:t>
                      </a:r>
                      <a:r>
                        <a:rPr lang="ru-RU" sz="1100" dirty="0" smtClean="0">
                          <a:effectLst/>
                        </a:rPr>
                        <a:t>питания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700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14000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1136121"/>
                  </a:ext>
                </a:extLst>
              </a:tr>
              <a:tr h="322042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Итого прямые затраты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3100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62000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3192924"/>
                  </a:ext>
                </a:extLst>
              </a:tr>
              <a:tr h="322042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Продажная цена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4500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90000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959852"/>
                  </a:ext>
                </a:extLst>
              </a:tr>
              <a:tr h="322042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Чистая прибыль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1400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28000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4543572"/>
                  </a:ext>
                </a:extLst>
              </a:tr>
              <a:tr h="322042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Рентабельность (%)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31,43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31,43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043873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093976" y="4560952"/>
            <a:ext cx="8814816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Стартовый капитал – 62000 руб.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Выручка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от реализации тура –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90000 руб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Выручка за сезон (36 поездок) –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240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000 руб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Коэффициент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маржинальности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=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62000/90000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= 0,7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Точка безубыточности =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62000/0,7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=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88 571, 43 руб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Таким образом, объем продаж на сумму 88 571, 43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руб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. покрывает расходы по туру. Все продажи свыше будут приносить прибыль.</a:t>
            </a:r>
          </a:p>
        </p:txBody>
      </p:sp>
    </p:spTree>
    <p:extLst>
      <p:ext uri="{BB962C8B-B14F-4D97-AF65-F5344CB8AC3E}">
        <p14:creationId xmlns:p14="http://schemas.microsoft.com/office/powerpoint/2010/main" val="250489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69264"/>
          </a:xfrm>
        </p:spPr>
        <p:txBody>
          <a:bodyPr/>
          <a:lstStyle/>
          <a:p>
            <a:r>
              <a:rPr lang="ru-RU" dirty="0" smtClean="0"/>
              <a:t>Способы продвижения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865376"/>
            <a:ext cx="9601200" cy="400202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Интернет-реклама в социальных сетях (Одноклассники, </a:t>
            </a:r>
            <a:r>
              <a:rPr lang="en-US" dirty="0" smtClean="0"/>
              <a:t>Facebook</a:t>
            </a:r>
            <a:r>
              <a:rPr lang="ru-RU" dirty="0" smtClean="0"/>
              <a:t>, </a:t>
            </a:r>
            <a:r>
              <a:rPr lang="ru-RU" dirty="0" err="1" smtClean="0"/>
              <a:t>Вконтакте</a:t>
            </a:r>
            <a:r>
              <a:rPr lang="ru-RU" dirty="0" smtClean="0"/>
              <a:t>, </a:t>
            </a:r>
            <a:r>
              <a:rPr lang="en-US" dirty="0" smtClean="0"/>
              <a:t>Instagram)</a:t>
            </a:r>
            <a:r>
              <a:rPr lang="ru-RU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Сайты бесплатных объявлений со ссылкой на социальную сеть.</a:t>
            </a:r>
          </a:p>
          <a:p>
            <a:pPr marL="0" indent="0">
              <a:buNone/>
            </a:pPr>
            <a:r>
              <a:rPr lang="ru-RU" dirty="0" smtClean="0"/>
              <a:t>Главным способом продвижения тура планируется вести в </a:t>
            </a:r>
            <a:r>
              <a:rPr lang="en-US" dirty="0" smtClean="0"/>
              <a:t>Instagram</a:t>
            </a:r>
            <a:r>
              <a:rPr lang="ru-RU" dirty="0" smtClean="0"/>
              <a:t>, выкладывать посты с достопримечательностями города и уникальной природой Башкирии, в профиле социальной сети будет размещение прайса, маршрута поездки, а также отзывы туристов.</a:t>
            </a:r>
          </a:p>
          <a:p>
            <a:pPr>
              <a:buFont typeface="Wingdings" panose="05000000000000000000" pitchFamily="2" charset="2"/>
              <a:buChar char="Ø"/>
            </a:pPr>
            <a:endParaRPr lang="hi-IN" dirty="0" smtClean="0"/>
          </a:p>
        </p:txBody>
      </p:sp>
      <p:pic>
        <p:nvPicPr>
          <p:cNvPr id="7176" name="Picture 8" descr="https://writegate.ru/wp-content/uploads/2014/02/marketing_definition_of_market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596" y="4015475"/>
            <a:ext cx="4137074" cy="273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27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37930"/>
            <a:ext cx="9601200" cy="1023731"/>
          </a:xfrm>
        </p:spPr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639957"/>
            <a:ext cx="9601200" cy="4227443"/>
          </a:xfrm>
        </p:spPr>
        <p:txBody>
          <a:bodyPr/>
          <a:lstStyle/>
          <a:p>
            <a:r>
              <a:rPr lang="ru-RU" sz="2800" dirty="0" smtClean="0"/>
              <a:t>Проект «Удивительное рядом» позволит </a:t>
            </a:r>
            <a:r>
              <a:rPr lang="ru-RU" sz="2800" dirty="0"/>
              <a:t>путешественникам </a:t>
            </a:r>
            <a:r>
              <a:rPr lang="ru-RU" sz="2800" dirty="0" smtClean="0"/>
              <a:t>и жителям города узнать </a:t>
            </a:r>
            <a:r>
              <a:rPr lang="ru-RU" sz="2800" dirty="0"/>
              <a:t>о местных культурах и традициях, улучшить свои знания об истории и географии, а также наслаждаться местными достопримечательностями и красотами.</a:t>
            </a:r>
          </a:p>
          <a:p>
            <a:r>
              <a:rPr lang="ru-RU" sz="2800" dirty="0"/>
              <a:t>Кроме того, </a:t>
            </a:r>
            <a:r>
              <a:rPr lang="ru-RU" sz="2800" dirty="0" smtClean="0"/>
              <a:t>данное направление позволит </a:t>
            </a:r>
            <a:r>
              <a:rPr lang="ru-RU" sz="2800" dirty="0"/>
              <a:t>туристам быстро привыкнуть к новому месту, приобрести </a:t>
            </a:r>
            <a:r>
              <a:rPr lang="ru-RU" sz="2800" dirty="0" smtClean="0"/>
              <a:t>новых друзей </a:t>
            </a:r>
            <a:r>
              <a:rPr lang="ru-RU" sz="2800" dirty="0"/>
              <a:t>и узнать больше о регионе, в котором они проводят свой отпуск.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738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2594</TotalTime>
  <Words>666</Words>
  <Application>Microsoft Office PowerPoint</Application>
  <PresentationFormat>Широкоэкранный</PresentationFormat>
  <Paragraphs>119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Franklin Gothic Book</vt:lpstr>
      <vt:lpstr>Mangal</vt:lpstr>
      <vt:lpstr>Symbol</vt:lpstr>
      <vt:lpstr>Wingdings</vt:lpstr>
      <vt:lpstr>Crop</vt:lpstr>
      <vt:lpstr>Проект: «удивительное рядом»</vt:lpstr>
      <vt:lpstr>О городе </vt:lpstr>
      <vt:lpstr>О проекте</vt:lpstr>
      <vt:lpstr>Цели и задачи проекта</vt:lpstr>
      <vt:lpstr>SWOT-таблица</vt:lpstr>
      <vt:lpstr>Описание тура </vt:lpstr>
      <vt:lpstr>Технологическая карта экскурсионного тура </vt:lpstr>
      <vt:lpstr>Паспорт маршрута</vt:lpstr>
      <vt:lpstr>Картографический материал. Схема маршрута «Удивительное рядом»</vt:lpstr>
      <vt:lpstr>Презентация PowerPoint</vt:lpstr>
      <vt:lpstr>Обоснование стоимости и экономической эффективности тура. </vt:lpstr>
      <vt:lpstr>Способы продвижения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Проект: «удивительное рядом»</dc:title>
  <dc:creator>Лиля</dc:creator>
  <cp:lastModifiedBy>Лиля</cp:lastModifiedBy>
  <cp:revision>13</cp:revision>
  <dcterms:created xsi:type="dcterms:W3CDTF">2023-10-05T16:12:22Z</dcterms:created>
  <dcterms:modified xsi:type="dcterms:W3CDTF">2023-10-07T11:27:11Z</dcterms:modified>
</cp:coreProperties>
</file>