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Roboto"/>
      <p:regular r:id="rId32"/>
      <p:bold r:id="rId33"/>
      <p:italic r:id="rId34"/>
      <p:boldItalic r:id="rId35"/>
    </p:embeddedFont>
    <p:embeddedFont>
      <p:font typeface="Helvetica Neue"/>
      <p:regular r:id="rId36"/>
      <p:bold r:id="rId37"/>
      <p:italic r:id="rId38"/>
      <p:boldItalic r:id="rId39"/>
    </p:embeddedFont>
    <p:embeddedFont>
      <p:font typeface="Century Gothic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0D800F8-1FF3-4B6F-9A45-F82B9D315577}">
  <a:tblStyle styleId="{90D800F8-1FF3-4B6F-9A45-F82B9D3155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46712A2-7FB1-4789-8FAA-3F61D81B602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regular.fntdata"/><Relationship Id="rId20" Type="http://schemas.openxmlformats.org/officeDocument/2006/relationships/slide" Target="slides/slide13.xml"/><Relationship Id="rId42" Type="http://schemas.openxmlformats.org/officeDocument/2006/relationships/font" Target="fonts/CenturyGothic-italic.fntdata"/><Relationship Id="rId41" Type="http://schemas.openxmlformats.org/officeDocument/2006/relationships/font" Target="fonts/CenturyGothic-bold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schemas.openxmlformats.org/officeDocument/2006/relationships/font" Target="fonts/CenturyGothic-boldItalic.fntdata"/><Relationship Id="rId24" Type="http://schemas.openxmlformats.org/officeDocument/2006/relationships/font" Target="fonts/Raleway-regular.fntdata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4.xml"/><Relationship Id="rId33" Type="http://schemas.openxmlformats.org/officeDocument/2006/relationships/font" Target="fonts/Roboto-bold.fntdata"/><Relationship Id="rId10" Type="http://schemas.openxmlformats.org/officeDocument/2006/relationships/slide" Target="slides/slide3.xml"/><Relationship Id="rId32" Type="http://schemas.openxmlformats.org/officeDocument/2006/relationships/font" Target="fonts/Roboto-regular.fntdata"/><Relationship Id="rId13" Type="http://schemas.openxmlformats.org/officeDocument/2006/relationships/slide" Target="slides/slide6.xml"/><Relationship Id="rId35" Type="http://schemas.openxmlformats.org/officeDocument/2006/relationships/font" Target="fonts/Roboto-boldItalic.fntdata"/><Relationship Id="rId12" Type="http://schemas.openxmlformats.org/officeDocument/2006/relationships/slide" Target="slides/slide5.xml"/><Relationship Id="rId34" Type="http://schemas.openxmlformats.org/officeDocument/2006/relationships/font" Target="fonts/Roboto-italic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7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10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9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512f515d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29512f515dd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92aff3e8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g292aff3e82d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9512f515dd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29512f515d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9512f515dd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29512f515d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9.jp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25" y="1257875"/>
            <a:ext cx="4655700" cy="162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Детская электронная библиотека (KidsBookHub)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7193" y="2873981"/>
            <a:ext cx="3825300" cy="8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600"/>
              <a:t>Детская электронная библиотека -</a:t>
            </a:r>
            <a:endParaRPr b="1"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b="1" lang="ru" sz="1600"/>
              <a:t>з</a:t>
            </a:r>
            <a:r>
              <a:rPr b="1" lang="ru" sz="1600"/>
              <a:t>агляни в мир слов вместе с нами!</a:t>
            </a:r>
            <a:endParaRPr b="1" sz="16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347800" y="1891700"/>
            <a:ext cx="6789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Электронная детская библиотека имеет высокую актуальность в современном обществе. Вот некоторые причины, по которым такой проект является актуальным: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Рост популярности электронных книг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Возрастание потребности в образовательных материалах для детей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Безопасность и контроль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Универсальность доступа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Инновационные возможности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Учитывая все эти факторы, стартап детской электронной библиотеки имеет высокую актуальность и потенциал для успеха в современном обществе.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01717" y="11799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01718" y="2757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625" y="3496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1587" y="408149"/>
            <a:ext cx="1887188" cy="188721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/>
        </p:nvSpPr>
        <p:spPr>
          <a:xfrm>
            <a:off x="401725" y="1814300"/>
            <a:ext cx="60741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В результате исследования читательской грамотности среди детей - Россия заняла 21 место. Ниже приведены результаты обучающихся по видам умений: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53" name="Google Shape;153;p27"/>
          <p:cNvGraphicFramePr/>
          <p:nvPr/>
        </p:nvGraphicFramePr>
        <p:xfrm>
          <a:off x="526125" y="2506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{90D800F8-1FF3-4B6F-9A45-F82B9D315577}</a:tableStyleId>
              </a:tblPr>
              <a:tblGrid>
                <a:gridCol w="5825450"/>
                <a:gridCol w="1803625"/>
              </a:tblGrid>
              <a:tr h="396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 Умение находить и извлекать информацию 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497/1000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 Умение интегрировать и интерпретировать информацию 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500/1000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 Умение осмыслять и оценивать информацию </a:t>
                      </a:r>
                      <a:endParaRPr sz="15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497/1000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Потенциальными клиентами KidsBookHub являются родители детей до 12 лет, которые хотят развить у своих детей интерес к чтению и обеспечить доступ к качественной детской литературе. Для привлечения клиентов KidsBookHub может использовать целевую рекламу в Интернете,</a:t>
            </a: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поощрение клиентов за рекомендации новых пользователей.Т</a:t>
            </a: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акже в будущем планируются проведение партнерских программ с образовательными учреждениями.</a:t>
            </a:r>
            <a:endParaRPr>
              <a:highlight>
                <a:schemeClr val="lt1"/>
              </a:highlight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401717" y="11799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401725" y="1812800"/>
            <a:ext cx="7653600" cy="31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Одной из основных проблем, из-за которой создается детская электронная библиотека, является н</a:t>
            </a: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едостаток доступа детей к качественной литературе. Проблема труднодоступности бумажных книг может возникать из-за ограниченности доступа к книжным магазинам или к библиотекам, особенно в сельской местности или удаленных регионах. </a:t>
            </a: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Также сейчас идет отток читателей из библиотек - на 13% среди детей и на 21% среди подростков.</a:t>
            </a:r>
            <a:endParaRPr sz="11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Вторая проблема связана с н</a:t>
            </a: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езаинтересованность</a:t>
            </a: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ю</a:t>
            </a: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детей в бумажных книгах из-за нарастающей популярности электронных устройств и читалок. Многие дети предпочитают проводить время смартфонами, планшетами и компьютерами, вместо чтения книг. </a:t>
            </a:r>
            <a:r>
              <a:rPr lang="ru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По данным прошлого года во время летних каникул дети читают 3-4 книги, а подростки - всего 1-2, это учитывая обязательную летнюю литературу которая задается в школе. Совсем же не любят читать книги и считают это занятие скучным 20% опрошенных детей, по информации с сайта Яндекс-Дзен.</a:t>
            </a:r>
            <a:endParaRPr sz="10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01718" y="2757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625" y="34966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57192" y="14179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401718" y="1934631"/>
            <a:ext cx="7993200" cy="30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Электронная библиотека позволяет решить проблему, предоставляя доступ к книгам в электронном формате. Дети могут читать книги на компьютере, планшете или смартфоне, независимо от места, времени и физического доступа к традиционным библиотекам. Благодаря этому, дети имеют широкий выбор литературы, могут регулярно читать и обогащать свой словарный запас, развивать познавательные и творческие навыки.</a:t>
            </a:r>
            <a:endParaRPr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Кроме того, детская электронная библиотека может быть более удобной в использовании и привлекательной для детей. Она может предлагать интерактивные книги с аудио, видео и игровыми элементами, которые делают чтение более интересным и привлекательным для маленьких читателей.</a:t>
            </a:r>
            <a:endParaRPr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Таким образом, создание детской электронной библиотеки решает проблему ограниченного доступа детей к качественной литературе и предоставляет им возможность читать и учиться, не выходя из дома или школы, а также повысить их интерес к чтению через современные технологии и интерактивные функции..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5" name="Google Shape;19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6" name="Google Shape;20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975" y="737975"/>
            <a:ext cx="8513426" cy="35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1"/>
          <p:cNvSpPr txBox="1"/>
          <p:nvPr>
            <p:ph type="title"/>
          </p:nvPr>
        </p:nvSpPr>
        <p:spPr>
          <a:xfrm>
            <a:off x="109967" y="1583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BPMN-модель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</a:t>
            </a:r>
            <a:r>
              <a:rPr lang="ru" sz="3000">
                <a:solidFill>
                  <a:schemeClr val="dk1"/>
                </a:solidFill>
              </a:rPr>
              <a:t>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495175" y="1753600"/>
            <a:ext cx="7743900" cy="183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WebTriad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физическим лицам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ограниченного доступа детей к качественной литературе и нежелания читать книги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помощью создания учебно-развлекательного сайта KidsBookHab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экономии времени и развития детей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56818" y="6903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/>
          <p:nvPr>
            <p:ph type="title"/>
          </p:nvPr>
        </p:nvSpPr>
        <p:spPr>
          <a:xfrm>
            <a:off x="456817" y="690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33"/>
          <p:cNvSpPr txBox="1"/>
          <p:nvPr>
            <p:ph idx="1" type="body"/>
          </p:nvPr>
        </p:nvSpPr>
        <p:spPr>
          <a:xfrm>
            <a:off x="488952" y="1922581"/>
            <a:ext cx="79932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целевая аудитория </a:t>
            </a:r>
            <a:r>
              <a:rPr lang="ru"/>
              <a:t>оценивается </a:t>
            </a:r>
            <a:r>
              <a:rPr lang="ru"/>
              <a:t>примерно в 7000000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В прошлом году объем рынка электронных книг составил 11% от всего объема книжного рынка России, иными словами 11000000000(11 миллиардов)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Показатель роста на 2022 год составил </a:t>
            </a:r>
            <a:r>
              <a:rPr lang="ru" sz="1300"/>
              <a:t>34</a:t>
            </a:r>
            <a:r>
              <a:rPr lang="ru"/>
              <a:t>% по сравнению с объемом </a:t>
            </a:r>
            <a:r>
              <a:rPr lang="ru">
                <a:highlight>
                  <a:srgbClr val="FFFFFF"/>
                </a:highlight>
              </a:rPr>
              <a:t>российского рынка цифровых книг</a:t>
            </a:r>
            <a:r>
              <a:rPr lang="ru"/>
              <a:t> 2021 года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Учитывая рост и анализ рынка прогнозируемый заработок в первый год составит 805000 рублей </a:t>
            </a:r>
            <a:endParaRPr/>
          </a:p>
        </p:txBody>
      </p:sp>
      <p:sp>
        <p:nvSpPr>
          <p:cNvPr id="226" name="Google Shape;22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457201" y="3378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457201" y="1072775"/>
            <a:ext cx="7914900" cy="3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конкуренты для нашего проекта это детские электронные библиотеки, например Национальная электронная детская библиотека, БариюС, Книги детства.рф и т.д.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Онлайн-платформы по продаже и аренде электронных книг, такие как Amazon Kindle или Google Play Books, также могут считаться конкурентами. Эти платформы широко известны и предлагают развлекательные материалы для детей, включая электронные книги.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стороны: широкий выбор книг, персонализация и рекомендации, удобство использования, интерактивность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 Потенциальные ограничения доступа к интернету, зависимость от технических проблем, безопасность и приватность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Конкурентные преимущества: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Большой выбор книг для детей разных возрастов и интересов.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Персонализированный опыт чтения для каждого ребенка.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Интерактивные функции, способствующие развитию навыков чтения.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Возможность общения и обмена мнениями между детьми и родителями.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Безопасная платформа с контролем доступа к контенту.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/>
          <p:nvPr>
            <p:ph type="title"/>
          </p:nvPr>
        </p:nvSpPr>
        <p:spPr>
          <a:xfrm>
            <a:off x="457200" y="3033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/>
        </p:nvSpPr>
        <p:spPr>
          <a:xfrm>
            <a:off x="457194" y="1669394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планируем зарабатывать при помощи продажи книг, партнерства с издательствами, продажи доп. услуг и привлечении спонсоров.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512668" y="8299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 txBox="1"/>
          <p:nvPr>
            <p:ph type="title"/>
          </p:nvPr>
        </p:nvSpPr>
        <p:spPr>
          <a:xfrm>
            <a:off x="457192" y="8040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2" name="Google Shape;252;p35"/>
          <p:cNvSpPr txBox="1"/>
          <p:nvPr>
            <p:ph idx="1" type="body"/>
          </p:nvPr>
        </p:nvSpPr>
        <p:spPr>
          <a:xfrm>
            <a:off x="512668" y="2322806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веб-сайт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1500000 рублей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книги как на бессрочный период, так и на определенное время, также можно будет приобрести дополнительные услуги, такие как аудиокниги, интерактивные книги или обучающие материалы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размещении рекламы на нашем сайте</a:t>
            </a:r>
            <a:endParaRPr/>
          </a:p>
        </p:txBody>
      </p:sp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/>
          <p:nvPr>
            <p:ph type="title"/>
          </p:nvPr>
        </p:nvSpPr>
        <p:spPr>
          <a:xfrm>
            <a:off x="457192" y="4142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36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982" y="1014506"/>
            <a:ext cx="6068924" cy="37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/>
          <p:nvPr>
            <p:ph type="title"/>
          </p:nvPr>
        </p:nvSpPr>
        <p:spPr>
          <a:xfrm>
            <a:off x="457192" y="4142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Макеты в Figma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3" name="Google Shape;273;p37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74" name="Google Shape;27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8" name="Google Shape;27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725" y="934350"/>
            <a:ext cx="4185363" cy="250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2325" y="2571743"/>
            <a:ext cx="4699774" cy="230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8"/>
          <p:cNvSpPr txBox="1"/>
          <p:nvPr>
            <p:ph type="title"/>
          </p:nvPr>
        </p:nvSpPr>
        <p:spPr>
          <a:xfrm>
            <a:off x="457200" y="414200"/>
            <a:ext cx="6373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Разработка проекта в PyCharm CE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p38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86" name="Google Shape;286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0" name="Google Shape;29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0413" y="1014500"/>
            <a:ext cx="6161324" cy="385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9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96" name="Google Shape;296;p39"/>
          <p:cNvGraphicFramePr/>
          <p:nvPr/>
        </p:nvGraphicFramePr>
        <p:xfrm>
          <a:off x="791810" y="1108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{F46712A2-7FB1-4789-8FAA-3F61D81B602B}</a:tableStyleId>
              </a:tblPr>
              <a:tblGrid>
                <a:gridCol w="3560700"/>
                <a:gridCol w="3560700"/>
              </a:tblGrid>
              <a:tr h="699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06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Мулюков Раиль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6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Садияхматова Виктория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6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Сергеева Азалия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7" name="Google Shape;297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0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8" name="Google Shape;308;p40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Мулюков Раиль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telegram: @nevati0n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контактный телефон: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89506666958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09" name="Google Shape;309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