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481" r:id="rId3"/>
    <p:sldId id="257" r:id="rId4"/>
    <p:sldId id="258" r:id="rId5"/>
    <p:sldId id="487" r:id="rId6"/>
    <p:sldId id="492" r:id="rId7"/>
    <p:sldId id="489" r:id="rId8"/>
    <p:sldId id="495" r:id="rId9"/>
    <p:sldId id="494" r:id="rId10"/>
    <p:sldId id="491" r:id="rId11"/>
    <p:sldId id="496" r:id="rId12"/>
    <p:sldId id="474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астасия Мануйлова" initials="АМ" lastIdx="1" clrIdx="0">
    <p:extLst>
      <p:ext uri="{19B8F6BF-5375-455C-9EA6-DF929625EA0E}">
        <p15:presenceInfo xmlns:p15="http://schemas.microsoft.com/office/powerpoint/2012/main" userId="8d6c6a2832829a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66"/>
    <a:srgbClr val="C35A10"/>
    <a:srgbClr val="4C1F91"/>
    <a:srgbClr val="FF9966"/>
    <a:srgbClr val="0099CC"/>
    <a:srgbClr val="6666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1" autoAdjust="0"/>
    <p:restoredTop sz="87533" autoAdjust="0"/>
  </p:normalViewPr>
  <p:slideViewPr>
    <p:cSldViewPr snapToGrid="0">
      <p:cViewPr varScale="1">
        <p:scale>
          <a:sx n="70" d="100"/>
          <a:sy n="70" d="100"/>
        </p:scale>
        <p:origin x="125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\Desktop\&#1085;&#1087;&#1075;&#1085;&#107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\Desktop\&#1085;&#1087;&#1075;&#1085;&#107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\Desktop\&#1085;&#1087;&#1075;&#1085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6CC-400A-B413-79FB37120CE0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6CC-400A-B413-79FB37120CE0}"/>
              </c:ext>
            </c:extLst>
          </c:dPt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>
                        <a:latin typeface="Helvetica Neue"/>
                      </a:rPr>
                      <a:t>Цинк</a:t>
                    </a:r>
                    <a:r>
                      <a:rPr lang="ru-RU" baseline="0" dirty="0"/>
                      <a:t>
</a:t>
                    </a:r>
                    <a:r>
                      <a:rPr lang="ru-RU" baseline="0" dirty="0">
                        <a:latin typeface="Helvetica Neue"/>
                      </a:rPr>
                      <a:t>12%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6CC-400A-B413-79FB37120C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Лист1!$B$4:$B$5</c:f>
              <c:strCache>
                <c:ptCount val="2"/>
                <c:pt idx="0">
                  <c:v>Медь</c:v>
                </c:pt>
                <c:pt idx="1">
                  <c:v>Цинк</c:v>
                </c:pt>
              </c:strCache>
            </c:strRef>
          </c:cat>
          <c:val>
            <c:numRef>
              <c:f>Лист1!$C$4:$C$5</c:f>
              <c:numCache>
                <c:formatCode>General</c:formatCode>
                <c:ptCount val="2"/>
                <c:pt idx="0">
                  <c:v>9.1</c:v>
                </c:pt>
                <c:pt idx="1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CC-400A-B413-79FB37120CE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300721784776901"/>
          <c:y val="0.17171296296296298"/>
          <c:w val="0.40287467191601051"/>
          <c:h val="0.67145778652668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F8D-4B56-8E29-0B8E9B32D791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F8D-4B56-8E29-0B8E9B32D791}"/>
              </c:ext>
            </c:extLst>
          </c:dPt>
          <c:dLbls>
            <c:dLbl>
              <c:idx val="0"/>
              <c:layout>
                <c:manualLayout>
                  <c:x val="-6.5525585537781511E-2"/>
                  <c:y val="-0.2015141127771663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/>
                      <a:t>Всего</a:t>
                    </a:r>
                    <a:r>
                      <a:rPr lang="ru-RU" baseline="0" dirty="0"/>
                      <a:t> металла; </a:t>
                    </a:r>
                    <a:fld id="{285BDC10-7570-40AB-8229-C78EF6AD5458}" type="VALUE">
                      <a:rPr lang="en-US" baseline="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8D-4B56-8E29-0B8E9B32D7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Лист1!$B$2:$B$3</c:f>
              <c:strCache>
                <c:ptCount val="2"/>
                <c:pt idx="0">
                  <c:v>Всего маталла </c:v>
                </c:pt>
                <c:pt idx="1">
                  <c:v>Медь и цинк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1</c:v>
                </c:pt>
                <c:pt idx="1">
                  <c:v>7.4583635047067345E-2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8D-4B56-8E29-0B8E9B32D79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9247BCB-E653-3430-0D52-9430B1103B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B2D86E-1525-9764-2A30-1E69D68EDC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D4A3A-3E2A-45C8-A9EE-D64581AB730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E94C4F-B228-8940-E44F-B8D2A629AD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8B989E-D6D3-B688-5449-5B6BEFBB82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F22BB-3131-4C76-8D72-73FEF04317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267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1C195-79C4-4DFC-A992-8BA9DF9C9C0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CAF83-480A-4563-8848-211D6C5FB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75904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E40F19-56FE-F37F-74EF-B5C53E65E9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362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95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182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216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867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448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5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86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650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У нас есть план развития до 2023 года. Так или иначе мы его выполним.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AA4B2-57AE-B741-B44C-ECAAE8562C5E}" type="slidenum">
              <a:rPr lang="ru-RU" smtClean="0"/>
              <a:t>12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FA92B1-435F-213D-D18B-639107E019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39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CAF83-480A-4563-8848-211D6C5FB4D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569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C6C9D-342D-5257-1F4E-DD6F54470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2C1B9D-D516-A1CF-FD5F-D0B7E97FA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C34F4D-5077-3176-7A34-9E73F7BF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6907F0-6702-5576-1D8C-2A0C79910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DFA96-484C-7027-F76B-E4411898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37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D0B98-FC86-2682-4184-9CAB89036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CE8218-01AC-DC60-7F87-215DC803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524113-6AB0-A1F0-24BF-E3496801A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FE3458-9A6C-6890-5282-F90D6219A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4BC78-1D39-1403-A289-EB5531835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77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2494C-807F-1CA4-17B0-F8B64C8A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378BE-1258-52AB-1A2D-3CB60E060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6346A-2BCA-F5DD-ABC6-BD3E1B8CF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80AE3E-5D20-E5EF-25F5-AAE86DC2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BBED56-57AB-6AD0-B4F4-1C875CCC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05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E7B79-2DFA-1D4F-69A3-2C69406DB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E9CEB4-C9BC-6C68-7C5C-F0FB23C8B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CD8CC0-DF74-D050-DAB8-99FC38FA7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00FF3E-E4F2-F296-24D2-56321373C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5AEB42-7B3F-8AC8-5F4A-69D3BF50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B423E8-CB64-EE5F-EB37-E94AC00C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0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2E7B0-316A-DDD3-6A5F-184F4BAA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6813F2-3840-D0BF-1CFD-DC9C4CC8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043144-D6FB-ABED-1092-8DFBCA673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2703C63-72FB-FE53-06DD-2D226AD88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96EC7B-488E-735E-34A2-12F49F992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984FC3-B9E3-BE78-F40C-48DA66A47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C97B58-365C-64A4-F02D-A24EB8376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A5777E-03BC-D4D9-69D9-7083DEAA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22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9F08B-5947-3148-1EB0-24799571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41C83E1-20FC-5343-675A-2E53C18AC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DC75D7-13C4-1BA8-25FF-6E9C1994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D474D2-ACEE-F8CB-563F-5FF62FEF3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07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F006BAD-52B7-3FC8-4A76-A6FCAA784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AF057A-D36E-9CCB-CF67-DB6A10AE2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6ED6B-355D-57B6-4252-24368B538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59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CFAB4-05E5-A93D-2AB9-56F40102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D6085-5F23-FD22-6724-1F0D3AC58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B74589-AC67-CD73-30E6-DE3FBF05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97DC6F-1399-45D5-AEFE-2F320CF6E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EAD79-B1C8-7A19-30B8-21B1DA2B4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0E3EB3-003E-38D3-A44F-18CF053DE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4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EE61D-B973-A019-30A6-951F79C30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150332-D04C-4110-73DE-2A60C250A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E680AC-B00E-0E50-AAA3-054BC3BCD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0357CB-290C-093D-0AEF-139EA8D56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32CFF2-FB42-387C-8F51-743E17760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E25E87-162A-05E5-25AC-7FFABBCB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92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EEBF25-D6BC-BF88-C5F7-72FC1B8D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F13144-FB30-2C59-C25B-E948293A6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E3E272-7FEA-18FD-B395-2EF2FEB16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2209A0-A66A-42CA-F069-C0131147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FB6678-B2EC-D75F-7FBB-0519A208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99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529AC27-6E6B-CEF5-6D10-85F085B3E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0A11A8-36AB-79C5-9BCC-B7E135F3D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40C2B6-4551-3C82-746E-68780CD4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3FE3D-053E-BCF7-63D4-0CB3ED433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2F670C-32C2-A2C5-7340-48213512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38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 radius="9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3EBA0-BAE0-6B39-4561-AF88C6E0F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7C6C5-D300-EC31-A7FB-750874016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9F178-136A-2305-E5F7-E33F50442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1447C-771F-49FF-B8AB-04C95371582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5F9E3E-BA8F-5674-1E5F-6C8AF88E00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1CA476-2FBD-F21F-E818-E1B67F323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0198B-C1C7-4A31-959A-F3A905CC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10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bin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6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498624" y="2110182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dirty="0"/>
              <a:t>Робототехнический комплекс по определению коротких замыканий</a:t>
            </a: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CABD80C1-D762-30FA-5AEA-F15505AAB895}"/>
              </a:ext>
            </a:extLst>
          </p:cNvPr>
          <p:cNvSpPr/>
          <p:nvPr/>
        </p:nvSpPr>
        <p:spPr>
          <a:xfrm>
            <a:off x="-224602" y="3572640"/>
            <a:ext cx="6603428" cy="3564676"/>
          </a:xfrm>
          <a:custGeom>
            <a:avLst/>
            <a:gdLst>
              <a:gd name="connsiteX0" fmla="*/ 0 w 6603428"/>
              <a:gd name="connsiteY0" fmla="*/ 0 h 3564676"/>
              <a:gd name="connsiteX1" fmla="*/ 698809 w 6603428"/>
              <a:gd name="connsiteY1" fmla="*/ 1152293 h 3564676"/>
              <a:gd name="connsiteX2" fmla="*/ 4111082 w 6603428"/>
              <a:gd name="connsiteY2" fmla="*/ 1836234 h 3564676"/>
              <a:gd name="connsiteX3" fmla="*/ 6363629 w 6603428"/>
              <a:gd name="connsiteY3" fmla="*/ 3352800 h 3564676"/>
              <a:gd name="connsiteX4" fmla="*/ 6430536 w 6603428"/>
              <a:gd name="connsiteY4" fmla="*/ 3516351 h 3564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428" h="3564676">
                <a:moveTo>
                  <a:pt x="0" y="0"/>
                </a:moveTo>
                <a:cubicBezTo>
                  <a:pt x="6814" y="423127"/>
                  <a:pt x="13629" y="846254"/>
                  <a:pt x="698809" y="1152293"/>
                </a:cubicBezTo>
                <a:cubicBezTo>
                  <a:pt x="1383989" y="1458332"/>
                  <a:pt x="3166945" y="1469483"/>
                  <a:pt x="4111082" y="1836234"/>
                </a:cubicBezTo>
                <a:cubicBezTo>
                  <a:pt x="5055219" y="2202985"/>
                  <a:pt x="5977053" y="3072781"/>
                  <a:pt x="6363629" y="3352800"/>
                </a:cubicBezTo>
                <a:cubicBezTo>
                  <a:pt x="6750205" y="3632820"/>
                  <a:pt x="6590370" y="3574585"/>
                  <a:pt x="6430536" y="3516351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  <a:gs pos="100000">
                  <a:schemeClr val="accent4">
                    <a:alpha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8343A84-F817-1F7B-F37A-E55026624182}"/>
              </a:ext>
            </a:extLst>
          </p:cNvPr>
          <p:cNvSpPr/>
          <p:nvPr/>
        </p:nvSpPr>
        <p:spPr>
          <a:xfrm>
            <a:off x="2006203" y="2642094"/>
            <a:ext cx="8179593" cy="1573808"/>
          </a:xfrm>
          <a:prstGeom prst="roundRect">
            <a:avLst/>
          </a:prstGeom>
          <a:solidFill>
            <a:schemeClr val="lt1">
              <a:alpha val="0"/>
            </a:schemeClr>
          </a:solidFill>
          <a:ln w="127000">
            <a:gradFill>
              <a:gsLst>
                <a:gs pos="100000">
                  <a:schemeClr val="accent4">
                    <a:alpha val="75000"/>
                  </a:schemeClr>
                </a:gs>
                <a:gs pos="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5FDE4CDC-D32E-CAB7-5DBB-FC928AEF5B67}"/>
              </a:ext>
            </a:extLst>
          </p:cNvPr>
          <p:cNvSpPr/>
          <p:nvPr/>
        </p:nvSpPr>
        <p:spPr>
          <a:xfrm>
            <a:off x="-759414" y="-924184"/>
            <a:ext cx="2655833" cy="2725596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A500EF2-0991-3024-FD86-4274AE651063}"/>
              </a:ext>
            </a:extLst>
          </p:cNvPr>
          <p:cNvSpPr/>
          <p:nvPr/>
        </p:nvSpPr>
        <p:spPr>
          <a:xfrm>
            <a:off x="10185796" y="-564096"/>
            <a:ext cx="2450706" cy="2469941"/>
          </a:xfrm>
          <a:prstGeom prst="ellipse">
            <a:avLst/>
          </a:pr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36CA4AF9-76AE-B6BD-08DF-93B5D753D107}"/>
              </a:ext>
            </a:extLst>
          </p:cNvPr>
          <p:cNvSpPr txBox="1">
            <a:spLocks/>
          </p:cNvSpPr>
          <p:nvPr/>
        </p:nvSpPr>
        <p:spPr>
          <a:xfrm>
            <a:off x="2006203" y="2687993"/>
            <a:ext cx="8179593" cy="14820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b="1" dirty="0">
                <a:latin typeface="Helvetica Neue"/>
                <a:ea typeface="Verdana"/>
              </a:rPr>
              <a:t>Робототехнический комплекс по определению коротких замыканий при электролизе цветных металлов</a:t>
            </a:r>
            <a:endParaRPr lang="ru-RU" sz="3200" b="1" dirty="0">
              <a:latin typeface="Helvetica Neue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F711FB0-19A0-9B2E-ECA4-F02A76E50B52}"/>
              </a:ext>
            </a:extLst>
          </p:cNvPr>
          <p:cNvSpPr txBox="1">
            <a:spLocks/>
          </p:cNvSpPr>
          <p:nvPr/>
        </p:nvSpPr>
        <p:spPr>
          <a:xfrm>
            <a:off x="233967" y="438614"/>
            <a:ext cx="3759201" cy="8103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АМИС-РТК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24CA54-1CAC-CED5-4988-A028BE417CFC}"/>
              </a:ext>
            </a:extLst>
          </p:cNvPr>
          <p:cNvSpPr/>
          <p:nvPr/>
        </p:nvSpPr>
        <p:spPr>
          <a:xfrm>
            <a:off x="186088" y="438614"/>
            <a:ext cx="385495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61A4418-C518-E993-64C3-CD59143C29B8}"/>
              </a:ext>
            </a:extLst>
          </p:cNvPr>
          <p:cNvSpPr/>
          <p:nvPr/>
        </p:nvSpPr>
        <p:spPr>
          <a:xfrm>
            <a:off x="186088" y="1123878"/>
            <a:ext cx="385495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C8C6A-2621-3675-8F58-AFAE20AB7190}"/>
              </a:ext>
            </a:extLst>
          </p:cNvPr>
          <p:cNvSpPr txBox="1"/>
          <p:nvPr/>
        </p:nvSpPr>
        <p:spPr>
          <a:xfrm>
            <a:off x="186088" y="5636348"/>
            <a:ext cx="452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Ссылка на сайт: </a:t>
            </a:r>
            <a:r>
              <a:rPr lang="en-US" b="1" dirty="0">
                <a:latin typeface="Garamond" panose="02020404030301010803" pitchFamily="18" charset="0"/>
              </a:rPr>
              <a:t>http://amis-rtk.tilda.ws/</a:t>
            </a:r>
            <a:endParaRPr lang="ru-RU" b="1" dirty="0">
              <a:latin typeface="Garamond" panose="020204040303010108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1DFDFC-D85C-B116-113B-FE3D5C950E49}"/>
              </a:ext>
            </a:extLst>
          </p:cNvPr>
          <p:cNvSpPr txBox="1"/>
          <p:nvPr/>
        </p:nvSpPr>
        <p:spPr>
          <a:xfrm>
            <a:off x="186088" y="6005680"/>
            <a:ext cx="195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Дата: </a:t>
            </a:r>
            <a:fld id="{2AC82E45-DBB0-44CC-8FFE-4C0B1447AAF3}" type="datetime1">
              <a:rPr lang="ru-RU" b="1" smtClean="0">
                <a:latin typeface="Garamond" panose="02020404030301010803" pitchFamily="18" charset="0"/>
              </a:rPr>
              <a:t>05.12.2023</a:t>
            </a:fld>
            <a:endParaRPr lang="ru-RU" b="1" dirty="0">
              <a:latin typeface="Garamond" panose="02020404030301010803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BC6BDD3-132B-AF49-1125-E9A5009628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85796" y="5063801"/>
            <a:ext cx="1465699" cy="15144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1035EC-FE10-ED93-2E93-8A7BACBB5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2409" y="369154"/>
            <a:ext cx="2815624" cy="7960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E03EF2-27A6-3821-B5F3-64E91915658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7109901" y="4952151"/>
            <a:ext cx="2344820" cy="179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8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3CB7ACA5-58E7-0EB5-8AD3-5A1648F3F436}"/>
              </a:ext>
            </a:extLst>
          </p:cNvPr>
          <p:cNvSpPr/>
          <p:nvPr/>
        </p:nvSpPr>
        <p:spPr>
          <a:xfrm>
            <a:off x="-1070132" y="-1249034"/>
            <a:ext cx="14837750" cy="4302755"/>
          </a:xfrm>
          <a:custGeom>
            <a:avLst/>
            <a:gdLst>
              <a:gd name="connsiteX0" fmla="*/ 0 w 9286240"/>
              <a:gd name="connsiteY0" fmla="*/ 0 h 3238098"/>
              <a:gd name="connsiteX1" fmla="*/ 873760 w 9286240"/>
              <a:gd name="connsiteY1" fmla="*/ 1097280 h 3238098"/>
              <a:gd name="connsiteX2" fmla="*/ 2875280 w 9286240"/>
              <a:gd name="connsiteY2" fmla="*/ 1442720 h 3238098"/>
              <a:gd name="connsiteX3" fmla="*/ 6299200 w 9286240"/>
              <a:gd name="connsiteY3" fmla="*/ 3230880 h 3238098"/>
              <a:gd name="connsiteX4" fmla="*/ 9286240 w 9286240"/>
              <a:gd name="connsiteY4" fmla="*/ 2072640 h 323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6240" h="3238098">
                <a:moveTo>
                  <a:pt x="0" y="0"/>
                </a:moveTo>
                <a:cubicBezTo>
                  <a:pt x="197273" y="428413"/>
                  <a:pt x="394547" y="856827"/>
                  <a:pt x="873760" y="1097280"/>
                </a:cubicBezTo>
                <a:cubicBezTo>
                  <a:pt x="1352973" y="1337733"/>
                  <a:pt x="1971040" y="1087120"/>
                  <a:pt x="2875280" y="1442720"/>
                </a:cubicBezTo>
                <a:cubicBezTo>
                  <a:pt x="3779520" y="1798320"/>
                  <a:pt x="5230707" y="3125893"/>
                  <a:pt x="6299200" y="3230880"/>
                </a:cubicBezTo>
                <a:cubicBezTo>
                  <a:pt x="7367693" y="3335867"/>
                  <a:pt x="9000067" y="2263987"/>
                  <a:pt x="9286240" y="207264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EEA3376-FBDB-0E21-2630-CFE012DB0091}"/>
              </a:ext>
            </a:extLst>
          </p:cNvPr>
          <p:cNvSpPr/>
          <p:nvPr/>
        </p:nvSpPr>
        <p:spPr>
          <a:xfrm>
            <a:off x="8141672" y="4555530"/>
            <a:ext cx="1943280" cy="1958531"/>
          </a:xfrm>
          <a:prstGeom prst="ellipse">
            <a:avLst/>
          </a:pr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BA531-40CA-4147-AD64-78A729DDEC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661988"/>
          </a:xfrm>
        </p:spPr>
        <p:txBody>
          <a:bodyPr>
            <a:noAutofit/>
          </a:bodyPr>
          <a:lstStyle/>
          <a:p>
            <a:r>
              <a:rPr lang="ru-RU" sz="5400" b="1" dirty="0">
                <a:latin typeface="Helvetica Neue"/>
              </a:rPr>
              <a:t>Команда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6E8E05-08D6-EE8A-4EE6-0CB860CAC6E8}"/>
              </a:ext>
            </a:extLst>
          </p:cNvPr>
          <p:cNvSpPr txBox="1"/>
          <p:nvPr/>
        </p:nvSpPr>
        <p:spPr>
          <a:xfrm>
            <a:off x="243669" y="3700052"/>
            <a:ext cx="230889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Garamond" panose="02020404030301010803" pitchFamily="18" charset="0"/>
              </a:rPr>
              <a:t>Барышев Иван</a:t>
            </a:r>
            <a:endParaRPr lang="ru-RU" sz="1800" b="1" dirty="0">
              <a:latin typeface="Garamond" panose="02020404030301010803" pitchFamily="18" charset="0"/>
            </a:endParaRPr>
          </a:p>
          <a:p>
            <a:pPr algn="ctr"/>
            <a:r>
              <a:rPr lang="ru-RU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Руководитель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386C0C3-FB06-6BAC-1A81-EEF5BF60221A}"/>
              </a:ext>
            </a:extLst>
          </p:cNvPr>
          <p:cNvSpPr/>
          <p:nvPr/>
        </p:nvSpPr>
        <p:spPr>
          <a:xfrm>
            <a:off x="-907849" y="4942609"/>
            <a:ext cx="5811520" cy="5964176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182A2-AE58-2349-0BF6-A71668F18F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2" t="18119" r="29607" b="39886"/>
          <a:stretch/>
        </p:blipFill>
        <p:spPr>
          <a:xfrm>
            <a:off x="3367198" y="825803"/>
            <a:ext cx="2308896" cy="2880000"/>
          </a:xfrm>
          <a:prstGeom prst="roundRect">
            <a:avLst/>
          </a:prstGeom>
          <a:ln w="76200">
            <a:gradFill>
              <a:gsLst>
                <a:gs pos="100000">
                  <a:schemeClr val="accent4">
                    <a:lumMod val="40000"/>
                    <a:lumOff val="60000"/>
                  </a:schemeClr>
                </a:gs>
                <a:gs pos="0">
                  <a:schemeClr val="accent4"/>
                </a:gs>
              </a:gsLst>
              <a:lin ang="5400000" scaled="1"/>
            </a:gra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9F6216-2EE7-165A-5EFF-2652568CFD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17106" r="26559" b="37639"/>
          <a:stretch/>
        </p:blipFill>
        <p:spPr>
          <a:xfrm>
            <a:off x="238218" y="772724"/>
            <a:ext cx="2308896" cy="2879423"/>
          </a:xfrm>
          <a:prstGeom prst="roundRect">
            <a:avLst/>
          </a:prstGeom>
          <a:ln w="76200">
            <a:gradFill>
              <a:gsLst>
                <a:gs pos="0">
                  <a:schemeClr val="accent4"/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EB6226-6E97-ACF7-AE41-6AAA09D073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9" t="14293" r="26561" b="38110"/>
          <a:stretch/>
        </p:blipFill>
        <p:spPr>
          <a:xfrm>
            <a:off x="6496178" y="825803"/>
            <a:ext cx="2308896" cy="2879423"/>
          </a:xfrm>
          <a:prstGeom prst="roundRect">
            <a:avLst/>
          </a:prstGeom>
          <a:ln w="76200">
            <a:gradFill>
              <a:gsLst>
                <a:gs pos="0">
                  <a:schemeClr val="accent4"/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443CD6-FB64-2098-48CA-E02BE57250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6" t="20019" r="30643" b="37987"/>
          <a:stretch/>
        </p:blipFill>
        <p:spPr>
          <a:xfrm>
            <a:off x="9625158" y="825226"/>
            <a:ext cx="2329662" cy="2880000"/>
          </a:xfrm>
          <a:prstGeom prst="roundRect">
            <a:avLst/>
          </a:prstGeom>
          <a:ln w="76200">
            <a:gradFill>
              <a:gsLst>
                <a:gs pos="0">
                  <a:schemeClr val="accent4"/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F5A8E3-9141-EEC9-D270-2D692CFB8B8B}"/>
              </a:ext>
            </a:extLst>
          </p:cNvPr>
          <p:cNvSpPr txBox="1"/>
          <p:nvPr/>
        </p:nvSpPr>
        <p:spPr>
          <a:xfrm>
            <a:off x="3367198" y="3700052"/>
            <a:ext cx="229799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Garamond" panose="02020404030301010803" pitchFamily="18" charset="0"/>
              </a:rPr>
              <a:t>Рысс</a:t>
            </a:r>
            <a:r>
              <a:rPr lang="ru-RU" b="1" dirty="0">
                <a:latin typeface="Garamond" panose="02020404030301010803" pitchFamily="18" charset="0"/>
              </a:rPr>
              <a:t> Марк</a:t>
            </a:r>
            <a:endParaRPr lang="ru-RU" sz="1800" b="1" dirty="0">
              <a:latin typeface="Garamond" panose="02020404030301010803" pitchFamily="18" charset="0"/>
            </a:endParaRPr>
          </a:p>
          <a:p>
            <a:pPr algn="ctr"/>
            <a:r>
              <a:rPr lang="ru-RU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Программист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C00389-A9E3-550D-C99A-871C436678FE}"/>
              </a:ext>
            </a:extLst>
          </p:cNvPr>
          <p:cNvSpPr txBox="1"/>
          <p:nvPr/>
        </p:nvSpPr>
        <p:spPr>
          <a:xfrm>
            <a:off x="6501629" y="3700052"/>
            <a:ext cx="229799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Garamond" panose="02020404030301010803" pitchFamily="18" charset="0"/>
              </a:rPr>
              <a:t>Незнаев Станислав</a:t>
            </a:r>
            <a:endParaRPr lang="ru-RU" sz="1800" b="1" dirty="0">
              <a:latin typeface="Garamond" panose="02020404030301010803" pitchFamily="18" charset="0"/>
            </a:endParaRPr>
          </a:p>
          <a:p>
            <a:pPr algn="ctr"/>
            <a:r>
              <a:rPr lang="ru-RU" sz="2000" b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Мехатроник</a:t>
            </a:r>
            <a:endParaRPr lang="ru-RU" sz="18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7369D7-81D9-FF38-39BD-14F22B5303FF}"/>
              </a:ext>
            </a:extLst>
          </p:cNvPr>
          <p:cNvSpPr txBox="1"/>
          <p:nvPr/>
        </p:nvSpPr>
        <p:spPr>
          <a:xfrm>
            <a:off x="9535125" y="3778709"/>
            <a:ext cx="25097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Garamond" panose="02020404030301010803" pitchFamily="18" charset="0"/>
              </a:rPr>
              <a:t>Мануйлова Анастасия</a:t>
            </a:r>
            <a:endParaRPr lang="ru-RU" sz="1800" b="1" dirty="0">
              <a:latin typeface="Garamond" panose="02020404030301010803" pitchFamily="18" charset="0"/>
            </a:endParaRPr>
          </a:p>
          <a:p>
            <a:pPr algn="ctr"/>
            <a:r>
              <a:rPr lang="ru-RU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Экономист</a:t>
            </a:r>
            <a:r>
              <a:rPr lang="ru-RU" sz="1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502AD9-C24D-240E-EA31-009D4B17377E}"/>
              </a:ext>
            </a:extLst>
          </p:cNvPr>
          <p:cNvSpPr txBox="1"/>
          <p:nvPr/>
        </p:nvSpPr>
        <p:spPr>
          <a:xfrm>
            <a:off x="254052" y="4455817"/>
            <a:ext cx="23989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Достижения: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Участие в региональных и всероссийских конкурсах по робототехнике;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Есть ряд научных работ;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Победитель конкурса Студенческий стартап.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DEE9F9-34AD-3317-C5E0-484C2B5EE0BD}"/>
              </a:ext>
            </a:extLst>
          </p:cNvPr>
          <p:cNvSpPr txBox="1"/>
          <p:nvPr/>
        </p:nvSpPr>
        <p:spPr>
          <a:xfrm>
            <a:off x="254053" y="5798236"/>
            <a:ext cx="2398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Сферы: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Мехатроника и робототехника;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Проектное управление и оптимизация бизнес-процессов.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73DAFE-D4DD-4AC9-7775-73C0066EC9BE}"/>
              </a:ext>
            </a:extLst>
          </p:cNvPr>
          <p:cNvSpPr txBox="1"/>
          <p:nvPr/>
        </p:nvSpPr>
        <p:spPr>
          <a:xfrm>
            <a:off x="3356297" y="4455817"/>
            <a:ext cx="239892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Достижения: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Garamond" panose="02020404030301010803" pitchFamily="18" charset="0"/>
              </a:rPr>
              <a:t>3 месяца аналитика в </a:t>
            </a:r>
            <a:r>
              <a:rPr lang="ru-RU" sz="1200" dirty="0" err="1">
                <a:latin typeface="Garamond" panose="02020404030301010803" pitchFamily="18" charset="0"/>
              </a:rPr>
              <a:t>NapoleonIT</a:t>
            </a:r>
            <a:r>
              <a:rPr lang="ru-RU" sz="1200" dirty="0">
                <a:latin typeface="Garamond" panose="02020404030301010803" pitchFamily="18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Garamond" panose="02020404030301010803" pitchFamily="18" charset="0"/>
              </a:rPr>
              <a:t>В настоящее время занимает должность </a:t>
            </a:r>
            <a:r>
              <a:rPr lang="ru-RU" sz="1200" dirty="0" err="1">
                <a:latin typeface="Garamond" panose="02020404030301010803" pitchFamily="18" charset="0"/>
              </a:rPr>
              <a:t>lean</a:t>
            </a:r>
            <a:r>
              <a:rPr lang="ru-RU" sz="1200" dirty="0">
                <a:latin typeface="Garamond" panose="02020404030301010803" pitchFamily="18" charset="0"/>
              </a:rPr>
              <a:t> </a:t>
            </a:r>
            <a:r>
              <a:rPr lang="ru-RU" sz="1200" dirty="0" err="1">
                <a:latin typeface="Garamond" panose="02020404030301010803" pitchFamily="18" charset="0"/>
              </a:rPr>
              <a:t>manager</a:t>
            </a:r>
            <a:r>
              <a:rPr lang="ru-RU" sz="1200" dirty="0">
                <a:latin typeface="Garamond" panose="02020404030301010803" pitchFamily="18" charset="0"/>
              </a:rPr>
              <a:t> в ООО «ДСТ-УРАЛ».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789212-26E6-AFFC-9705-3910334ADFB6}"/>
              </a:ext>
            </a:extLst>
          </p:cNvPr>
          <p:cNvSpPr txBox="1"/>
          <p:nvPr/>
        </p:nvSpPr>
        <p:spPr>
          <a:xfrm>
            <a:off x="3356297" y="5748479"/>
            <a:ext cx="23989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Сферы: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Программирование;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Бережливый стартап.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E6FA39-2459-EA55-381D-42A988018D0B}"/>
              </a:ext>
            </a:extLst>
          </p:cNvPr>
          <p:cNvSpPr txBox="1"/>
          <p:nvPr/>
        </p:nvSpPr>
        <p:spPr>
          <a:xfrm>
            <a:off x="6501629" y="4376943"/>
            <a:ext cx="23989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Достижения: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Есть ряд научных работ;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Владеет свободным английским.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C58B60-3893-2531-ADBF-96158915EAE2}"/>
              </a:ext>
            </a:extLst>
          </p:cNvPr>
          <p:cNvSpPr txBox="1"/>
          <p:nvPr/>
        </p:nvSpPr>
        <p:spPr>
          <a:xfrm>
            <a:off x="6501630" y="5116125"/>
            <a:ext cx="23989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Сферы: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Мехатроника и робототехника;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Программирование.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7D4D96-A75B-81D3-B416-EF2A84965C08}"/>
              </a:ext>
            </a:extLst>
          </p:cNvPr>
          <p:cNvSpPr txBox="1"/>
          <p:nvPr/>
        </p:nvSpPr>
        <p:spPr>
          <a:xfrm>
            <a:off x="9603874" y="4376943"/>
            <a:ext cx="239892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Достижения: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Garamond" panose="02020404030301010803" pitchFamily="18" charset="0"/>
              </a:rPr>
              <a:t>Дважды призер Всероссийской молодежной научной конференции по экономике;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Отличник учебы.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E20AF-560A-0F6D-E69C-EC99EA4684C4}"/>
              </a:ext>
            </a:extLst>
          </p:cNvPr>
          <p:cNvSpPr txBox="1"/>
          <p:nvPr/>
        </p:nvSpPr>
        <p:spPr>
          <a:xfrm>
            <a:off x="9590524" y="5484939"/>
            <a:ext cx="239892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Сферы: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Анализ деятельности предприятия;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Бухгалтерский учет;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Анализ деятельности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423301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>
            <a:extLst>
              <a:ext uri="{FF2B5EF4-FFF2-40B4-BE49-F238E27FC236}">
                <a16:creationId xmlns:a16="http://schemas.microsoft.com/office/drawing/2014/main" id="{DDC37E86-51B5-0E7D-FA8D-2D03B9784A45}"/>
              </a:ext>
            </a:extLst>
          </p:cNvPr>
          <p:cNvSpPr/>
          <p:nvPr/>
        </p:nvSpPr>
        <p:spPr>
          <a:xfrm>
            <a:off x="1705934" y="5434212"/>
            <a:ext cx="3923503" cy="4026565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389D27CA-CD45-D159-4E2F-9475F55F63A3}"/>
              </a:ext>
            </a:extLst>
          </p:cNvPr>
          <p:cNvSpPr/>
          <p:nvPr/>
        </p:nvSpPr>
        <p:spPr>
          <a:xfrm>
            <a:off x="-1232605" y="-1128568"/>
            <a:ext cx="14085651" cy="2413176"/>
          </a:xfrm>
          <a:custGeom>
            <a:avLst/>
            <a:gdLst>
              <a:gd name="connsiteX0" fmla="*/ 0 w 13823004"/>
              <a:gd name="connsiteY0" fmla="*/ 875490 h 1033577"/>
              <a:gd name="connsiteX1" fmla="*/ 972766 w 13823004"/>
              <a:gd name="connsiteY1" fmla="*/ 700392 h 1033577"/>
              <a:gd name="connsiteX2" fmla="*/ 2762655 w 13823004"/>
              <a:gd name="connsiteY2" fmla="*/ 914400 h 1033577"/>
              <a:gd name="connsiteX3" fmla="*/ 6225702 w 13823004"/>
              <a:gd name="connsiteY3" fmla="*/ 583660 h 1033577"/>
              <a:gd name="connsiteX4" fmla="*/ 11575915 w 13823004"/>
              <a:gd name="connsiteY4" fmla="*/ 1021405 h 1033577"/>
              <a:gd name="connsiteX5" fmla="*/ 13823004 w 13823004"/>
              <a:gd name="connsiteY5" fmla="*/ 0 h 103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23004" h="1033577">
                <a:moveTo>
                  <a:pt x="0" y="875490"/>
                </a:moveTo>
                <a:cubicBezTo>
                  <a:pt x="256162" y="784698"/>
                  <a:pt x="512324" y="693907"/>
                  <a:pt x="972766" y="700392"/>
                </a:cubicBezTo>
                <a:cubicBezTo>
                  <a:pt x="1433208" y="706877"/>
                  <a:pt x="1887166" y="933855"/>
                  <a:pt x="2762655" y="914400"/>
                </a:cubicBezTo>
                <a:cubicBezTo>
                  <a:pt x="3638144" y="894945"/>
                  <a:pt x="4756825" y="565826"/>
                  <a:pt x="6225702" y="583660"/>
                </a:cubicBezTo>
                <a:cubicBezTo>
                  <a:pt x="7694579" y="601494"/>
                  <a:pt x="10309698" y="1118682"/>
                  <a:pt x="11575915" y="1021405"/>
                </a:cubicBezTo>
                <a:cubicBezTo>
                  <a:pt x="12842132" y="924128"/>
                  <a:pt x="13364183" y="132945"/>
                  <a:pt x="13823004" y="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FC84-D65B-4DA4-B2B3-54B3F334B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587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Helvetica Neue"/>
              </a:rPr>
              <a:t>Проблема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4BF836-6B09-2494-97B1-AF3630416F70}"/>
              </a:ext>
            </a:extLst>
          </p:cNvPr>
          <p:cNvSpPr/>
          <p:nvPr/>
        </p:nvSpPr>
        <p:spPr>
          <a:xfrm>
            <a:off x="8431419" y="2211399"/>
            <a:ext cx="61242" cy="36347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3591109-0297-A2AB-9519-C69D021AC1E9}"/>
              </a:ext>
            </a:extLst>
          </p:cNvPr>
          <p:cNvSpPr/>
          <p:nvPr/>
        </p:nvSpPr>
        <p:spPr>
          <a:xfrm>
            <a:off x="11662299" y="2211399"/>
            <a:ext cx="61242" cy="36347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2A62D0-3C8F-F4D6-7024-CB4437D03DED}"/>
              </a:ext>
            </a:extLst>
          </p:cNvPr>
          <p:cNvSpPr/>
          <p:nvPr/>
        </p:nvSpPr>
        <p:spPr>
          <a:xfrm rot="5400000">
            <a:off x="10054620" y="4173550"/>
            <a:ext cx="45719" cy="32921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DDEED2-2816-1985-2ABE-1077AC3A53F5}"/>
              </a:ext>
            </a:extLst>
          </p:cNvPr>
          <p:cNvSpPr/>
          <p:nvPr/>
        </p:nvSpPr>
        <p:spPr>
          <a:xfrm>
            <a:off x="9148651" y="2607639"/>
            <a:ext cx="510540" cy="3017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Helvetica Neue" panose="020B0604020202020204" charset="0"/>
              </a:rPr>
              <a:t>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697A87D-9C29-8BFB-0ED9-85D032A9341C}"/>
              </a:ext>
            </a:extLst>
          </p:cNvPr>
          <p:cNvSpPr/>
          <p:nvPr/>
        </p:nvSpPr>
        <p:spPr>
          <a:xfrm>
            <a:off x="10570451" y="2607639"/>
            <a:ext cx="510540" cy="3017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Helvetica Neue" panose="020B0604020202020204" charset="0"/>
              </a:rPr>
              <a:t>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947ED18-2BB9-17D4-C13C-E131AE70484E}"/>
              </a:ext>
            </a:extLst>
          </p:cNvPr>
          <p:cNvCxnSpPr>
            <a:cxnSpLocks/>
          </p:cNvCxnSpPr>
          <p:nvPr/>
        </p:nvCxnSpPr>
        <p:spPr>
          <a:xfrm flipV="1">
            <a:off x="9992566" y="1653234"/>
            <a:ext cx="0" cy="3886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5ED4ADC-CFAB-218D-A567-15CBB943FD10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10825721" y="1845639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BF1082C-9D1D-B463-B14D-D11C0B511AFD}"/>
              </a:ext>
            </a:extLst>
          </p:cNvPr>
          <p:cNvCxnSpPr>
            <a:cxnSpLocks/>
          </p:cNvCxnSpPr>
          <p:nvPr/>
        </p:nvCxnSpPr>
        <p:spPr>
          <a:xfrm flipV="1">
            <a:off x="10183066" y="1417014"/>
            <a:ext cx="0" cy="8610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672A68D0-95DD-8A2B-836E-DF05EB2C8217}"/>
              </a:ext>
            </a:extLst>
          </p:cNvPr>
          <p:cNvSpPr/>
          <p:nvPr/>
        </p:nvSpPr>
        <p:spPr>
          <a:xfrm>
            <a:off x="8469660" y="2294337"/>
            <a:ext cx="3215640" cy="145660"/>
          </a:xfrm>
          <a:custGeom>
            <a:avLst/>
            <a:gdLst>
              <a:gd name="connsiteX0" fmla="*/ 0 w 3215640"/>
              <a:gd name="connsiteY0" fmla="*/ 99073 h 145660"/>
              <a:gd name="connsiteX1" fmla="*/ 411480 w 3215640"/>
              <a:gd name="connsiteY1" fmla="*/ 13 h 145660"/>
              <a:gd name="connsiteX2" fmla="*/ 1463040 w 3215640"/>
              <a:gd name="connsiteY2" fmla="*/ 91453 h 145660"/>
              <a:gd name="connsiteX3" fmla="*/ 2247900 w 3215640"/>
              <a:gd name="connsiteY3" fmla="*/ 30493 h 145660"/>
              <a:gd name="connsiteX4" fmla="*/ 2956560 w 3215640"/>
              <a:gd name="connsiteY4" fmla="*/ 144793 h 145660"/>
              <a:gd name="connsiteX5" fmla="*/ 3215640 w 3215640"/>
              <a:gd name="connsiteY5" fmla="*/ 83833 h 1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5640" h="145660">
                <a:moveTo>
                  <a:pt x="0" y="99073"/>
                </a:moveTo>
                <a:cubicBezTo>
                  <a:pt x="83820" y="50178"/>
                  <a:pt x="167640" y="1283"/>
                  <a:pt x="411480" y="13"/>
                </a:cubicBezTo>
                <a:cubicBezTo>
                  <a:pt x="655320" y="-1257"/>
                  <a:pt x="1156970" y="86373"/>
                  <a:pt x="1463040" y="91453"/>
                </a:cubicBezTo>
                <a:cubicBezTo>
                  <a:pt x="1769110" y="96533"/>
                  <a:pt x="1998980" y="21603"/>
                  <a:pt x="2247900" y="30493"/>
                </a:cubicBezTo>
                <a:cubicBezTo>
                  <a:pt x="2496820" y="39383"/>
                  <a:pt x="2795270" y="135903"/>
                  <a:pt x="2956560" y="144793"/>
                </a:cubicBezTo>
                <a:cubicBezTo>
                  <a:pt x="3117850" y="153683"/>
                  <a:pt x="3175000" y="91453"/>
                  <a:pt x="3215640" y="83833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72719E8-2904-4BD6-041F-627DD7385601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9403921" y="1845639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6D8E620E-EB8A-6AA4-785C-2F45FA8CF260}"/>
              </a:ext>
            </a:extLst>
          </p:cNvPr>
          <p:cNvCxnSpPr>
            <a:cxnSpLocks/>
          </p:cNvCxnSpPr>
          <p:nvPr/>
        </p:nvCxnSpPr>
        <p:spPr>
          <a:xfrm flipV="1">
            <a:off x="10188781" y="1856435"/>
            <a:ext cx="656555" cy="19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CB8F75C6-E98F-AD2F-49A4-53685CB7E02B}"/>
              </a:ext>
            </a:extLst>
          </p:cNvPr>
          <p:cNvCxnSpPr>
            <a:cxnSpLocks/>
          </p:cNvCxnSpPr>
          <p:nvPr/>
        </p:nvCxnSpPr>
        <p:spPr>
          <a:xfrm>
            <a:off x="9384871" y="1845639"/>
            <a:ext cx="6076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EC0F8F5-B4B4-E987-F8F0-16B047A26DEB}"/>
              </a:ext>
            </a:extLst>
          </p:cNvPr>
          <p:cNvSpPr txBox="1"/>
          <p:nvPr/>
        </p:nvSpPr>
        <p:spPr>
          <a:xfrm>
            <a:off x="10271554" y="1204237"/>
            <a:ext cx="27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Helvetica Neue" panose="020B0604020202020204" charset="0"/>
              </a:rPr>
              <a:t>+</a:t>
            </a:r>
            <a:endParaRPr lang="ru-RU" sz="44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93B3A5-D164-3362-85E2-D2C1FD29444E}"/>
              </a:ext>
            </a:extLst>
          </p:cNvPr>
          <p:cNvSpPr txBox="1"/>
          <p:nvPr/>
        </p:nvSpPr>
        <p:spPr>
          <a:xfrm>
            <a:off x="9654194" y="1204237"/>
            <a:ext cx="27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Helvetica Neue" panose="020B0604020202020204" charset="0"/>
              </a:rPr>
              <a:t>-</a:t>
            </a:r>
            <a:endParaRPr lang="ru-RU" sz="44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sp>
        <p:nvSpPr>
          <p:cNvPr id="61" name="Полилиния: фигура 60">
            <a:extLst>
              <a:ext uri="{FF2B5EF4-FFF2-40B4-BE49-F238E27FC236}">
                <a16:creationId xmlns:a16="http://schemas.microsoft.com/office/drawing/2014/main" id="{9E55E1AE-D338-6BC1-A825-8A3F3F85A109}"/>
              </a:ext>
            </a:extLst>
          </p:cNvPr>
          <p:cNvSpPr/>
          <p:nvPr/>
        </p:nvSpPr>
        <p:spPr>
          <a:xfrm>
            <a:off x="9657136" y="3623870"/>
            <a:ext cx="435554" cy="1347354"/>
          </a:xfrm>
          <a:custGeom>
            <a:avLst/>
            <a:gdLst>
              <a:gd name="connsiteX0" fmla="*/ 0 w 435554"/>
              <a:gd name="connsiteY0" fmla="*/ 0 h 1347354"/>
              <a:gd name="connsiteX1" fmla="*/ 176645 w 435554"/>
              <a:gd name="connsiteY1" fmla="*/ 287482 h 1347354"/>
              <a:gd name="connsiteX2" fmla="*/ 432954 w 435554"/>
              <a:gd name="connsiteY2" fmla="*/ 869373 h 1347354"/>
              <a:gd name="connsiteX3" fmla="*/ 290945 w 435554"/>
              <a:gd name="connsiteY3" fmla="*/ 1146464 h 1347354"/>
              <a:gd name="connsiteX4" fmla="*/ 3463 w 435554"/>
              <a:gd name="connsiteY4" fmla="*/ 1347354 h 134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554" h="1347354">
                <a:moveTo>
                  <a:pt x="0" y="0"/>
                </a:moveTo>
                <a:cubicBezTo>
                  <a:pt x="52243" y="71293"/>
                  <a:pt x="104486" y="142587"/>
                  <a:pt x="176645" y="287482"/>
                </a:cubicBezTo>
                <a:cubicBezTo>
                  <a:pt x="248804" y="432377"/>
                  <a:pt x="413904" y="726209"/>
                  <a:pt x="432954" y="869373"/>
                </a:cubicBezTo>
                <a:cubicBezTo>
                  <a:pt x="452004" y="1012537"/>
                  <a:pt x="362527" y="1066801"/>
                  <a:pt x="290945" y="1146464"/>
                </a:cubicBezTo>
                <a:cubicBezTo>
                  <a:pt x="219363" y="1226127"/>
                  <a:pt x="48490" y="1308677"/>
                  <a:pt x="3463" y="1347354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id="{08EF1CC9-D701-32A9-ABC4-C3933B92A0D9}"/>
              </a:ext>
            </a:extLst>
          </p:cNvPr>
          <p:cNvSpPr/>
          <p:nvPr/>
        </p:nvSpPr>
        <p:spPr>
          <a:xfrm>
            <a:off x="10098332" y="3041979"/>
            <a:ext cx="472119" cy="2497282"/>
          </a:xfrm>
          <a:custGeom>
            <a:avLst/>
            <a:gdLst>
              <a:gd name="connsiteX0" fmla="*/ 472119 w 472119"/>
              <a:gd name="connsiteY0" fmla="*/ 0 h 2497282"/>
              <a:gd name="connsiteX1" fmla="*/ 84192 w 472119"/>
              <a:gd name="connsiteY1" fmla="*/ 678873 h 2497282"/>
              <a:gd name="connsiteX2" fmla="*/ 4528 w 472119"/>
              <a:gd name="connsiteY2" fmla="*/ 1610591 h 2497282"/>
              <a:gd name="connsiteX3" fmla="*/ 167319 w 472119"/>
              <a:gd name="connsiteY3" fmla="*/ 1984664 h 2497282"/>
              <a:gd name="connsiteX4" fmla="*/ 427092 w 472119"/>
              <a:gd name="connsiteY4" fmla="*/ 2251364 h 2497282"/>
              <a:gd name="connsiteX5" fmla="*/ 472119 w 472119"/>
              <a:gd name="connsiteY5" fmla="*/ 2497282 h 249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119" h="2497282">
                <a:moveTo>
                  <a:pt x="472119" y="0"/>
                </a:moveTo>
                <a:cubicBezTo>
                  <a:pt x="317121" y="205220"/>
                  <a:pt x="162124" y="410441"/>
                  <a:pt x="84192" y="678873"/>
                </a:cubicBezTo>
                <a:cubicBezTo>
                  <a:pt x="6260" y="947305"/>
                  <a:pt x="-9326" y="1392959"/>
                  <a:pt x="4528" y="1610591"/>
                </a:cubicBezTo>
                <a:cubicBezTo>
                  <a:pt x="18382" y="1828223"/>
                  <a:pt x="96892" y="1877869"/>
                  <a:pt x="167319" y="1984664"/>
                </a:cubicBezTo>
                <a:cubicBezTo>
                  <a:pt x="237746" y="2091459"/>
                  <a:pt x="376292" y="2165928"/>
                  <a:pt x="427092" y="2251364"/>
                </a:cubicBezTo>
                <a:cubicBezTo>
                  <a:pt x="477892" y="2336800"/>
                  <a:pt x="468656" y="2444750"/>
                  <a:pt x="472119" y="2497282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5" name="Овал 2054">
            <a:extLst>
              <a:ext uri="{FF2B5EF4-FFF2-40B4-BE49-F238E27FC236}">
                <a16:creationId xmlns:a16="http://schemas.microsoft.com/office/drawing/2014/main" id="{D67A477A-D29B-9F39-6E17-BC07D47B69A1}"/>
              </a:ext>
            </a:extLst>
          </p:cNvPr>
          <p:cNvSpPr/>
          <p:nvPr/>
        </p:nvSpPr>
        <p:spPr>
          <a:xfrm>
            <a:off x="9962492" y="4432771"/>
            <a:ext cx="247933" cy="247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51D2DD-3AC7-4355-09D4-49B665BCB96F}"/>
              </a:ext>
            </a:extLst>
          </p:cNvPr>
          <p:cNvSpPr txBox="1"/>
          <p:nvPr/>
        </p:nvSpPr>
        <p:spPr>
          <a:xfrm>
            <a:off x="-5714" y="887851"/>
            <a:ext cx="786824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dk1"/>
                </a:solidFill>
                <a:latin typeface="Garamond" panose="02020404030301010803" pitchFamily="18" charset="0"/>
                <a:ea typeface="EB Garamond"/>
                <a:cs typeface="EB Garamond"/>
                <a:sym typeface="EB Garamond"/>
              </a:rPr>
              <a:t>Годовые потери от коротких замыканий могут составлять около </a:t>
            </a:r>
            <a:r>
              <a:rPr lang="ru-RU" sz="2800" b="1" dirty="0">
                <a:solidFill>
                  <a:schemeClr val="dk1"/>
                </a:solidFill>
                <a:latin typeface="Garamond" panose="02020404030301010803" pitchFamily="18" charset="0"/>
                <a:ea typeface="EB Garamond"/>
                <a:cs typeface="EB Garamond"/>
                <a:sym typeface="EB Garamond"/>
              </a:rPr>
              <a:t>55 млн. рублей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dk1"/>
                </a:solidFill>
                <a:latin typeface="Garamond" panose="02020404030301010803" pitchFamily="18" charset="0"/>
                <a:ea typeface="EB Garamond"/>
                <a:cs typeface="EB Garamond"/>
                <a:sym typeface="EB Garamond"/>
              </a:rPr>
              <a:t>Ухудшается качество </a:t>
            </a:r>
            <a:r>
              <a:rPr lang="ru-RU" sz="2800" dirty="0">
                <a:solidFill>
                  <a:schemeClr val="dk1"/>
                </a:solidFill>
                <a:latin typeface="Garamond" panose="02020404030301010803" pitchFamily="18" charset="0"/>
                <a:ea typeface="EB Garamond"/>
                <a:cs typeface="EB Garamond"/>
                <a:sym typeface="EB Garamond"/>
              </a:rPr>
              <a:t>продукции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dk1"/>
                </a:solidFill>
                <a:latin typeface="Garamond" panose="02020404030301010803" pitchFamily="18" charset="0"/>
                <a:ea typeface="EB Garamond"/>
                <a:cs typeface="EB Garamond"/>
                <a:sym typeface="EB Garamond"/>
              </a:rPr>
              <a:t>Увеличивается </a:t>
            </a:r>
            <a:r>
              <a:rPr lang="ru-RU" sz="2800" b="1" dirty="0">
                <a:solidFill>
                  <a:schemeClr val="dk1"/>
                </a:solidFill>
                <a:latin typeface="Garamond" panose="02020404030301010803" pitchFamily="18" charset="0"/>
                <a:ea typeface="EB Garamond"/>
                <a:cs typeface="EB Garamond"/>
                <a:sym typeface="EB Garamond"/>
              </a:rPr>
              <a:t>износ оборудования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E4A8F0F-1202-47C4-C74E-3E729881EC54}"/>
              </a:ext>
            </a:extLst>
          </p:cNvPr>
          <p:cNvSpPr txBox="1">
            <a:spLocks/>
          </p:cNvSpPr>
          <p:nvPr/>
        </p:nvSpPr>
        <p:spPr>
          <a:xfrm>
            <a:off x="237701" y="2646006"/>
            <a:ext cx="7775429" cy="1461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Helvetica Neue"/>
              </a:rPr>
              <a:t>Как решается сейчас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С помощью </a:t>
            </a:r>
            <a:r>
              <a:rPr lang="ru-RU" sz="22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ручной проверки, визуального контроля, датчиков и камер</a:t>
            </a:r>
            <a:r>
              <a:rPr lang="ru-RU" sz="22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для мониторинга процесса электролиза. </a:t>
            </a:r>
            <a:endParaRPr lang="ru-RU" sz="2200" b="1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544C6B-1356-5BBA-336D-0945428147C7}"/>
              </a:ext>
            </a:extLst>
          </p:cNvPr>
          <p:cNvSpPr txBox="1"/>
          <p:nvPr/>
        </p:nvSpPr>
        <p:spPr>
          <a:xfrm>
            <a:off x="18153" y="4222115"/>
            <a:ext cx="7177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b="1" dirty="0">
                <a:latin typeface="Helvetica Neue"/>
              </a:rPr>
              <a:t>Недостатки существующих решений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D6A5AD-E41B-9613-1A24-338F3E31DCFE}"/>
              </a:ext>
            </a:extLst>
          </p:cNvPr>
          <p:cNvSpPr txBox="1"/>
          <p:nvPr/>
        </p:nvSpPr>
        <p:spPr>
          <a:xfrm>
            <a:off x="-105355" y="4795897"/>
            <a:ext cx="717927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Требуют </a:t>
            </a:r>
            <a:r>
              <a:rPr lang="ru-RU" sz="22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значительного количества времени и трудозатрат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Подвергают</a:t>
            </a:r>
            <a:r>
              <a:rPr lang="ru-RU" sz="22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проверяющего </a:t>
            </a:r>
            <a:r>
              <a:rPr lang="ru-RU" sz="22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значительной опасности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Они </a:t>
            </a:r>
            <a:r>
              <a:rPr lang="ru-RU" sz="22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не могут обнаруживать </a:t>
            </a:r>
            <a:r>
              <a:rPr lang="ru-RU" sz="22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короткие замыкания </a:t>
            </a:r>
            <a:r>
              <a:rPr lang="ru-RU" sz="22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в ранних стадиях</a:t>
            </a:r>
            <a:endParaRPr lang="ru-RU" sz="1800" b="1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1AE709A0-D4C7-E425-F160-D6C91E90FC17}"/>
              </a:ext>
            </a:extLst>
          </p:cNvPr>
          <p:cNvSpPr/>
          <p:nvPr/>
        </p:nvSpPr>
        <p:spPr>
          <a:xfrm>
            <a:off x="139808" y="2815357"/>
            <a:ext cx="7055757" cy="1350700"/>
          </a:xfrm>
          <a:prstGeom prst="roundRect">
            <a:avLst/>
          </a:prstGeom>
          <a:noFill/>
          <a:ln w="127000" cap="flat" cmpd="sng" algn="ctr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/>
            <a:endParaRPr lang="ru-RU" sz="2400" b="1" dirty="0">
              <a:solidFill>
                <a:schemeClr val="dk1"/>
              </a:solidFill>
              <a:latin typeface="Garamond" panose="02020404030301010803" pitchFamily="18" charset="0"/>
              <a:ea typeface="EB Garamond"/>
              <a:cs typeface="EB Garamond"/>
              <a:sym typeface="EB 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32605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1" grpId="0" animBg="1"/>
      <p:bldP spid="8" grpId="0" animBg="1"/>
      <p:bldP spid="9" grpId="0" animBg="1"/>
      <p:bldP spid="10" grpId="0" animBg="1"/>
      <p:bldP spid="12" grpId="0" animBg="1"/>
      <p:bldP spid="13" grpId="0" animBg="1"/>
      <p:bldP spid="31" grpId="0" animBg="1"/>
      <p:bldP spid="57" grpId="0"/>
      <p:bldP spid="58" grpId="0"/>
      <p:bldP spid="61" grpId="0" animBg="1"/>
      <p:bldP spid="63" grpId="0" animBg="1"/>
      <p:bldP spid="2055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23897803-9B3B-D170-D8A3-0C134FD6ED40}"/>
              </a:ext>
            </a:extLst>
          </p:cNvPr>
          <p:cNvSpPr/>
          <p:nvPr/>
        </p:nvSpPr>
        <p:spPr>
          <a:xfrm>
            <a:off x="8577655" y="-1133842"/>
            <a:ext cx="2209641" cy="2267683"/>
          </a:xfrm>
          <a:prstGeom prst="ellipse">
            <a:avLst/>
          </a:prstGeom>
          <a:noFill/>
          <a:ln w="889000" cmpd="sng">
            <a:gradFill>
              <a:gsLst>
                <a:gs pos="100000">
                  <a:schemeClr val="accent4">
                    <a:alpha val="75000"/>
                    <a:lumMod val="100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7B41FB4B-5448-42CA-7508-99C2C29C3DE2}"/>
              </a:ext>
            </a:extLst>
          </p:cNvPr>
          <p:cNvSpPr/>
          <p:nvPr/>
        </p:nvSpPr>
        <p:spPr>
          <a:xfrm>
            <a:off x="9495766" y="3153776"/>
            <a:ext cx="4966102" cy="5096550"/>
          </a:xfrm>
          <a:prstGeom prst="ellipse">
            <a:avLst/>
          </a:prstGeom>
          <a:noFill/>
          <a:ln w="889000" cmpd="sng">
            <a:gradFill>
              <a:gsLst>
                <a:gs pos="100000">
                  <a:schemeClr val="accent4">
                    <a:alpha val="75000"/>
                    <a:lumMod val="100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E008CD2D-4964-229C-C316-A6AB56616A63}"/>
              </a:ext>
            </a:extLst>
          </p:cNvPr>
          <p:cNvSpPr/>
          <p:nvPr/>
        </p:nvSpPr>
        <p:spPr>
          <a:xfrm>
            <a:off x="-1509144" y="5421291"/>
            <a:ext cx="7003164" cy="7187122"/>
          </a:xfrm>
          <a:prstGeom prst="ellipse">
            <a:avLst/>
          </a:prstGeom>
          <a:noFill/>
          <a:ln w="889000" cmpd="sng">
            <a:gradFill>
              <a:gsLst>
                <a:gs pos="100000">
                  <a:schemeClr val="accent4">
                    <a:alpha val="75000"/>
                    <a:lumMod val="100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C2AD5F-EF1C-2502-831B-047E3CD33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6" b="89974" l="8105" r="89954">
                        <a14:foregroundMark x1="9475" y1="53906" x2="8105" y2="62630"/>
                        <a14:foregroundMark x1="87329" y1="55729" x2="88699" y2="47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2485" y="1996625"/>
            <a:ext cx="6675698" cy="585266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FC84-D65B-4DA4-B2B3-54B3F334B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587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Helvetica Neue"/>
              </a:rPr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7F5F69-6FDE-4909-B64E-A76F5D205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366" y="1103435"/>
            <a:ext cx="6323634" cy="2325565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Автоматически обнаруживает</a:t>
            </a:r>
            <a:r>
              <a:rPr lang="ru-RU" sz="2400" dirty="0">
                <a:latin typeface="Garamond" panose="02020404030301010803" pitchFamily="18" charset="0"/>
                <a:ea typeface="Adobe Heiti Std R" panose="020B0400000000000000" pitchFamily="34" charset="-128"/>
              </a:rPr>
              <a:t> короткие замыкания;</a:t>
            </a:r>
          </a:p>
          <a:p>
            <a:pPr algn="just"/>
            <a:r>
              <a:rPr lang="ru-RU" sz="2400" dirty="0">
                <a:latin typeface="Garamond" panose="02020404030301010803" pitchFamily="18" charset="0"/>
                <a:ea typeface="Adobe Heiti Std R" panose="020B0400000000000000" pitchFamily="34" charset="-128"/>
              </a:rPr>
              <a:t>Использует</a:t>
            </a:r>
            <a:r>
              <a:rPr lang="ru-RU" sz="24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 </a:t>
            </a:r>
            <a:r>
              <a:rPr lang="ru-RU" sz="2400" dirty="0">
                <a:latin typeface="Garamond" panose="02020404030301010803" pitchFamily="18" charset="0"/>
                <a:ea typeface="Adobe Heiti Std R" panose="020B0400000000000000" pitchFamily="34" charset="-128"/>
              </a:rPr>
              <a:t>датчики</a:t>
            </a:r>
            <a:r>
              <a:rPr lang="ru-RU" sz="24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 электромагнитного поля и температуры</a:t>
            </a:r>
            <a:r>
              <a:rPr lang="ru-RU" sz="2400" dirty="0">
                <a:latin typeface="Garamond" panose="02020404030301010803" pitchFamily="18" charset="0"/>
                <a:ea typeface="Adobe Heiti Std R" panose="020B0400000000000000" pitchFamily="34" charset="-128"/>
              </a:rPr>
              <a:t>;</a:t>
            </a:r>
          </a:p>
          <a:p>
            <a:pPr algn="just"/>
            <a:r>
              <a:rPr lang="ru-RU" sz="24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Не требует изменения </a:t>
            </a:r>
            <a:r>
              <a:rPr lang="ru-RU" sz="2400" dirty="0">
                <a:latin typeface="Garamond" panose="02020404030301010803" pitchFamily="18" charset="0"/>
                <a:ea typeface="Adobe Heiti Std R" panose="020B0400000000000000" pitchFamily="34" charset="-128"/>
              </a:rPr>
              <a:t>конструкции электролизных</a:t>
            </a:r>
            <a:r>
              <a:rPr lang="ru-RU" sz="24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 ванн</a:t>
            </a:r>
            <a:r>
              <a:rPr lang="ru-RU" sz="2400" dirty="0">
                <a:latin typeface="Garamond" panose="02020404030301010803" pitchFamily="18" charset="0"/>
                <a:ea typeface="Adobe Heiti Std R" panose="020B0400000000000000" pitchFamily="34" charset="-128"/>
              </a:rPr>
              <a:t>.</a:t>
            </a:r>
            <a:r>
              <a:rPr lang="ru-RU" sz="24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 </a:t>
            </a:r>
          </a:p>
          <a:p>
            <a:pPr algn="just"/>
            <a:endParaRPr lang="ru-RU" sz="2400" dirty="0">
              <a:latin typeface="Garamond" panose="02020404030301010803" pitchFamily="18" charset="0"/>
              <a:ea typeface="Adobe Heiti Std R" panose="020B0400000000000000" pitchFamily="34" charset="-12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10A91A7-CC7C-6BBC-E5AD-1CDBCFA9BCC1}"/>
              </a:ext>
            </a:extLst>
          </p:cNvPr>
          <p:cNvSpPr txBox="1"/>
          <p:nvPr/>
        </p:nvSpPr>
        <p:spPr>
          <a:xfrm>
            <a:off x="5982183" y="56623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Helvetica Neue"/>
                <a:ea typeface="Adobe Heiti Std R" panose="020B0400000000000000" pitchFamily="34" charset="-128"/>
              </a:rPr>
              <a:t>Робототехнический комплекс</a:t>
            </a:r>
            <a:endParaRPr lang="ru-RU" sz="3200" b="1" dirty="0">
              <a:latin typeface="Helvetica Neue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DA3E5FD-AA4D-6A5E-391C-5CC9341A2722}"/>
              </a:ext>
            </a:extLst>
          </p:cNvPr>
          <p:cNvSpPr/>
          <p:nvPr/>
        </p:nvSpPr>
        <p:spPr>
          <a:xfrm>
            <a:off x="232913" y="821324"/>
            <a:ext cx="4966102" cy="3654297"/>
          </a:xfrm>
          <a:prstGeom prst="roundRect">
            <a:avLst/>
          </a:prstGeom>
          <a:noFill/>
          <a:ln w="127000" cap="flat" cmpd="sng" algn="ctr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0"/>
            <a:endParaRPr lang="ru-RU" sz="2400" b="1" dirty="0">
              <a:solidFill>
                <a:schemeClr val="dk1"/>
              </a:solidFill>
              <a:latin typeface="Garamond" panose="02020404030301010803" pitchFamily="18" charset="0"/>
              <a:ea typeface="EB Garamond"/>
              <a:cs typeface="EB Garamond"/>
              <a:sym typeface="EB Garamon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4BA88D-1563-2DCE-8940-7614367EE366}"/>
              </a:ext>
            </a:extLst>
          </p:cNvPr>
          <p:cNvSpPr txBox="1"/>
          <p:nvPr/>
        </p:nvSpPr>
        <p:spPr>
          <a:xfrm>
            <a:off x="355488" y="821325"/>
            <a:ext cx="47532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0" dirty="0">
                <a:solidFill>
                  <a:srgbClr val="111111"/>
                </a:solidFill>
                <a:effectLst/>
                <a:latin typeface="Garamond" panose="02020404030301010803" pitchFamily="18" charset="0"/>
              </a:rPr>
              <a:t>Основные параметры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111111"/>
                </a:solidFill>
                <a:effectLst/>
                <a:latin typeface="Garamond" panose="02020404030301010803" pitchFamily="18" charset="0"/>
              </a:rPr>
              <a:t>Мобильный, автономный, ориентируется по датчикам и видеокамерам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111111"/>
                </a:solidFill>
                <a:effectLst/>
                <a:latin typeface="Garamond" panose="02020404030301010803" pitchFamily="18" charset="0"/>
              </a:rPr>
              <a:t>Реагирует на замыкание за 5 секунд, определяет его с точностью 90%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111111"/>
                </a:solidFill>
                <a:effectLst/>
                <a:latin typeface="Garamond" panose="02020404030301010803" pitchFamily="18" charset="0"/>
              </a:rPr>
              <a:t>Весит 40 кг, ездит со скоростью 0.5-1 м/с, работает от батареи 4 часа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111111"/>
                </a:solidFill>
                <a:effectLst/>
                <a:latin typeface="Garamond" panose="02020404030301010803" pitchFamily="18" charset="0"/>
              </a:rPr>
              <a:t>Выдерживает температуру от -10°C до +50°C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111111"/>
                </a:solidFill>
                <a:effectLst/>
                <a:latin typeface="Garamond" panose="02020404030301010803" pitchFamily="18" charset="0"/>
              </a:rPr>
              <a:t>Уменьшает ошибки и аварии, применим в разных сферах электролиза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27CE6E-8FD2-12CB-AD88-6645B839E298}"/>
              </a:ext>
            </a:extLst>
          </p:cNvPr>
          <p:cNvSpPr txBox="1"/>
          <p:nvPr/>
        </p:nvSpPr>
        <p:spPr>
          <a:xfrm>
            <a:off x="232913" y="5148053"/>
            <a:ext cx="496610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Garamond" panose="02020404030301010803" pitchFamily="18" charset="0"/>
                <a:ea typeface="Adobe Heiti Std R" panose="020B0400000000000000" pitchFamily="34" charset="-128"/>
              </a:rPr>
              <a:t>В данный момент </a:t>
            </a:r>
            <a:r>
              <a:rPr lang="ru-RU" sz="2200" b="1" dirty="0">
                <a:latin typeface="Garamond" panose="02020404030301010803" pitchFamily="18" charset="0"/>
                <a:ea typeface="Adobe Heiti Std R" panose="020B0400000000000000" pitchFamily="34" charset="-128"/>
              </a:rPr>
              <a:t>робототехнические системы не применяются</a:t>
            </a:r>
            <a:r>
              <a:rPr lang="ru-RU" sz="2200" dirty="0">
                <a:latin typeface="Garamond" panose="02020404030301010803" pitchFamily="18" charset="0"/>
                <a:ea typeface="Adobe Heiti Std R" panose="020B0400000000000000" pitchFamily="34" charset="-128"/>
              </a:rPr>
              <a:t> для решения данной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2229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8" grpId="0" animBg="1"/>
      <p:bldP spid="46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AC25AC6-3D61-81B5-1AE2-D58C58CC4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800" y="-964406"/>
            <a:ext cx="12192000" cy="782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934F7A-FD09-85F1-C410-EB795BE21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9109" y="4336642"/>
            <a:ext cx="3414056" cy="2301439"/>
          </a:xfrm>
          <a:prstGeom prst="rect">
            <a:avLst/>
          </a:prstGeom>
        </p:spPr>
      </p:pic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32CC1E14-9DB4-D127-33F3-B9F5B16DE4F8}"/>
              </a:ext>
            </a:extLst>
          </p:cNvPr>
          <p:cNvSpPr/>
          <p:nvPr/>
        </p:nvSpPr>
        <p:spPr>
          <a:xfrm>
            <a:off x="6771189" y="4595149"/>
            <a:ext cx="254643" cy="335665"/>
          </a:xfrm>
          <a:prstGeom prst="round2Same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8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0 L -0.38307 0.0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06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307 0.01343 L -0.76627 -0.027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48" y="-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104319DF-A5D3-AA2B-AD70-BD1C535D8D9D}"/>
              </a:ext>
            </a:extLst>
          </p:cNvPr>
          <p:cNvSpPr/>
          <p:nvPr/>
        </p:nvSpPr>
        <p:spPr>
          <a:xfrm rot="519357">
            <a:off x="-3333390" y="5586503"/>
            <a:ext cx="7597570" cy="3341608"/>
          </a:xfrm>
          <a:prstGeom prst="ellipse">
            <a:avLst/>
          </a:prstGeom>
          <a:noFill/>
          <a:ln w="444500">
            <a:gradFill>
              <a:gsLst>
                <a:gs pos="100000">
                  <a:schemeClr val="accent4">
                    <a:alpha val="75000"/>
                  </a:schemeClr>
                </a:gs>
                <a:gs pos="14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B3164F6-FDBD-01DC-D334-7F2F474B82CA}"/>
              </a:ext>
            </a:extLst>
          </p:cNvPr>
          <p:cNvSpPr/>
          <p:nvPr/>
        </p:nvSpPr>
        <p:spPr>
          <a:xfrm>
            <a:off x="8830538" y="4709032"/>
            <a:ext cx="4966102" cy="5096550"/>
          </a:xfrm>
          <a:prstGeom prst="ellipse">
            <a:avLst/>
          </a:prstGeom>
          <a:noFill/>
          <a:ln w="889000" cmpd="sng">
            <a:gradFill>
              <a:gsLst>
                <a:gs pos="100000">
                  <a:schemeClr val="accent4">
                    <a:alpha val="75000"/>
                    <a:lumMod val="100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F0842284-30C4-AEF7-7C64-F163DC1D913D}"/>
              </a:ext>
            </a:extLst>
          </p:cNvPr>
          <p:cNvSpPr/>
          <p:nvPr/>
        </p:nvSpPr>
        <p:spPr>
          <a:xfrm>
            <a:off x="4807674" y="-950895"/>
            <a:ext cx="9286240" cy="3238098"/>
          </a:xfrm>
          <a:custGeom>
            <a:avLst/>
            <a:gdLst>
              <a:gd name="connsiteX0" fmla="*/ 0 w 9286240"/>
              <a:gd name="connsiteY0" fmla="*/ 0 h 3238098"/>
              <a:gd name="connsiteX1" fmla="*/ 873760 w 9286240"/>
              <a:gd name="connsiteY1" fmla="*/ 1097280 h 3238098"/>
              <a:gd name="connsiteX2" fmla="*/ 2875280 w 9286240"/>
              <a:gd name="connsiteY2" fmla="*/ 1442720 h 3238098"/>
              <a:gd name="connsiteX3" fmla="*/ 6299200 w 9286240"/>
              <a:gd name="connsiteY3" fmla="*/ 3230880 h 3238098"/>
              <a:gd name="connsiteX4" fmla="*/ 9286240 w 9286240"/>
              <a:gd name="connsiteY4" fmla="*/ 2072640 h 323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6240" h="3238098">
                <a:moveTo>
                  <a:pt x="0" y="0"/>
                </a:moveTo>
                <a:cubicBezTo>
                  <a:pt x="197273" y="428413"/>
                  <a:pt x="394547" y="856827"/>
                  <a:pt x="873760" y="1097280"/>
                </a:cubicBezTo>
                <a:cubicBezTo>
                  <a:pt x="1352973" y="1337733"/>
                  <a:pt x="1971040" y="1087120"/>
                  <a:pt x="2875280" y="1442720"/>
                </a:cubicBezTo>
                <a:cubicBezTo>
                  <a:pt x="3779520" y="1798320"/>
                  <a:pt x="5230707" y="3125893"/>
                  <a:pt x="6299200" y="3230880"/>
                </a:cubicBezTo>
                <a:cubicBezTo>
                  <a:pt x="7367693" y="3335867"/>
                  <a:pt x="9000067" y="2263987"/>
                  <a:pt x="9286240" y="207264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FC84-D65B-4DA4-B2B3-54B3F334B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587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Helvetica Neue"/>
              </a:rPr>
              <a:t>Потенциальные потребители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39DC97-0DED-C53E-0A8F-EF152D806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749" y="4379935"/>
            <a:ext cx="3420050" cy="143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90AF5FF-89BF-C08E-2ED7-CA4EF19F6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749" y="1047344"/>
            <a:ext cx="3197578" cy="106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EB02328-0C64-23E8-2EA0-093E03388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673" y="2798284"/>
            <a:ext cx="3307308" cy="106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995D26-B3D8-AA72-E74C-62D7203F7F59}"/>
              </a:ext>
            </a:extLst>
          </p:cNvPr>
          <p:cNvSpPr txBox="1"/>
          <p:nvPr/>
        </p:nvSpPr>
        <p:spPr>
          <a:xfrm>
            <a:off x="0" y="1047344"/>
            <a:ext cx="723174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АО «Челябинский Цинковый Завод»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Юридическое лицо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, относящееся к крупному бизнесу;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Работает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в металлургической отрасли</a:t>
            </a:r>
            <a:r>
              <a:rPr lang="ru-RU" sz="2400" dirty="0">
                <a:solidFill>
                  <a:srgbClr val="000000"/>
                </a:solidFill>
                <a:latin typeface="Garamond" panose="02020404030301010803" pitchFamily="18" charset="0"/>
              </a:rPr>
              <a:t>;</a:t>
            </a:r>
            <a:endParaRPr lang="ru-RU" sz="2400" b="0" i="0" dirty="0"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Географическое расположение -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Челябинская область</a:t>
            </a:r>
            <a:r>
              <a:rPr lang="ru-RU" sz="2400" dirty="0">
                <a:solidFill>
                  <a:srgbClr val="000000"/>
                </a:solidFill>
                <a:latin typeface="Garamond" panose="02020404030301010803" pitchFamily="18" charset="0"/>
              </a:rPr>
              <a:t>;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Сектор рынка: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B2B.</a:t>
            </a:r>
            <a:endParaRPr lang="ru-RU" sz="2400" b="1" dirty="0">
              <a:latin typeface="Garamond" panose="02020404030301010803" pitchFamily="18" charset="0"/>
            </a:endParaRPr>
          </a:p>
          <a:p>
            <a:br>
              <a:rPr lang="ru-RU" sz="2400" dirty="0">
                <a:latin typeface="Garamond" panose="02020404030301010803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2.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АО «Кыштымский Медеэлектролитный Завод»</a:t>
            </a:r>
            <a:endParaRPr lang="ru-RU" sz="2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Юридическое лицо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, относящееся к крупному бизнесу;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Работает в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металлургической отрасли</a:t>
            </a:r>
            <a:r>
              <a:rPr lang="ru-RU" sz="2400" dirty="0">
                <a:solidFill>
                  <a:srgbClr val="000000"/>
                </a:solidFill>
                <a:latin typeface="Garamond" panose="02020404030301010803" pitchFamily="18" charset="0"/>
              </a:rPr>
              <a:t>;</a:t>
            </a:r>
            <a:endParaRPr lang="ru-RU" sz="2400" b="0" i="0" dirty="0"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Географическое расположение -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Челябинская область</a:t>
            </a:r>
            <a:r>
              <a:rPr lang="ru-RU" sz="2400" dirty="0">
                <a:solidFill>
                  <a:srgbClr val="000000"/>
                </a:solidFill>
                <a:latin typeface="Garamond" panose="02020404030301010803" pitchFamily="18" charset="0"/>
              </a:rPr>
              <a:t>;</a:t>
            </a:r>
            <a:endParaRPr lang="ru-RU" sz="2400" b="0" i="0" dirty="0"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Сектор рынка: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B2B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.</a:t>
            </a:r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93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60F0E6D5-81CE-3416-D1F0-C7801A1EA188}"/>
              </a:ext>
            </a:extLst>
          </p:cNvPr>
          <p:cNvSpPr/>
          <p:nvPr/>
        </p:nvSpPr>
        <p:spPr>
          <a:xfrm>
            <a:off x="2027677" y="4243436"/>
            <a:ext cx="5680549" cy="5725131"/>
          </a:xfrm>
          <a:prstGeom prst="ellipse">
            <a:avLst/>
          </a:pr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C750E4D0-85AF-1166-BB1E-0F7D99E3E9A7}"/>
              </a:ext>
            </a:extLst>
          </p:cNvPr>
          <p:cNvSpPr/>
          <p:nvPr/>
        </p:nvSpPr>
        <p:spPr>
          <a:xfrm rot="18054081">
            <a:off x="-3268121" y="-301206"/>
            <a:ext cx="9286240" cy="3238098"/>
          </a:xfrm>
          <a:custGeom>
            <a:avLst/>
            <a:gdLst>
              <a:gd name="connsiteX0" fmla="*/ 0 w 9286240"/>
              <a:gd name="connsiteY0" fmla="*/ 0 h 3238098"/>
              <a:gd name="connsiteX1" fmla="*/ 873760 w 9286240"/>
              <a:gd name="connsiteY1" fmla="*/ 1097280 h 3238098"/>
              <a:gd name="connsiteX2" fmla="*/ 2875280 w 9286240"/>
              <a:gd name="connsiteY2" fmla="*/ 1442720 h 3238098"/>
              <a:gd name="connsiteX3" fmla="*/ 6299200 w 9286240"/>
              <a:gd name="connsiteY3" fmla="*/ 3230880 h 3238098"/>
              <a:gd name="connsiteX4" fmla="*/ 9286240 w 9286240"/>
              <a:gd name="connsiteY4" fmla="*/ 2072640 h 323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6240" h="3238098">
                <a:moveTo>
                  <a:pt x="0" y="0"/>
                </a:moveTo>
                <a:cubicBezTo>
                  <a:pt x="197273" y="428413"/>
                  <a:pt x="394547" y="856827"/>
                  <a:pt x="873760" y="1097280"/>
                </a:cubicBezTo>
                <a:cubicBezTo>
                  <a:pt x="1352973" y="1337733"/>
                  <a:pt x="1971040" y="1087120"/>
                  <a:pt x="2875280" y="1442720"/>
                </a:cubicBezTo>
                <a:cubicBezTo>
                  <a:pt x="3779520" y="1798320"/>
                  <a:pt x="5230707" y="3125893"/>
                  <a:pt x="6299200" y="3230880"/>
                </a:cubicBezTo>
                <a:cubicBezTo>
                  <a:pt x="7367693" y="3335867"/>
                  <a:pt x="9000067" y="2263987"/>
                  <a:pt x="9286240" y="207264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F3D2A7E-5288-21D3-8203-0CFD4E15EB60}"/>
              </a:ext>
            </a:extLst>
          </p:cNvPr>
          <p:cNvSpPr/>
          <p:nvPr/>
        </p:nvSpPr>
        <p:spPr>
          <a:xfrm>
            <a:off x="8471494" y="-884176"/>
            <a:ext cx="7752662" cy="7956308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1F9D29-D798-4712-AA80-66432F75057B}"/>
              </a:ext>
            </a:extLst>
          </p:cNvPr>
          <p:cNvSpPr txBox="1"/>
          <p:nvPr/>
        </p:nvSpPr>
        <p:spPr>
          <a:xfrm>
            <a:off x="6434704" y="838660"/>
            <a:ext cx="57572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Garamond" panose="02020404030301010803" pitchFamily="18" charset="0"/>
              </a:rPr>
              <a:t>Полностью укомплектованная </a:t>
            </a:r>
            <a:r>
              <a:rPr lang="ru-RU" sz="2400" b="1" dirty="0">
                <a:latin typeface="Garamond" panose="02020404030301010803" pitchFamily="18" charset="0"/>
              </a:rPr>
              <a:t>система из 20 роботов с годовым обслуживанием</a:t>
            </a:r>
            <a:r>
              <a:rPr lang="ru-RU" sz="2400" dirty="0">
                <a:latin typeface="Garamond" panose="02020404030301010803" pitchFamily="18" charset="0"/>
              </a:rPr>
              <a:t> составит </a:t>
            </a:r>
            <a:r>
              <a:rPr lang="ru-RU" sz="2400" b="1" dirty="0">
                <a:latin typeface="Garamond" panose="02020404030301010803" pitchFamily="18" charset="0"/>
              </a:rPr>
              <a:t>8 000 000 рублей. </a:t>
            </a:r>
            <a:r>
              <a:rPr lang="ru-RU" sz="2400" dirty="0">
                <a:latin typeface="Garamond" panose="02020404030301010803" pitchFamily="18" charset="0"/>
              </a:rPr>
              <a:t>Зная, что в год потери составляют около 55 млн. руб., а определять получится на 75% эффективнее, можно рассчитать срок окупаемости. Он будет равен       (8</a:t>
            </a:r>
            <a:r>
              <a:rPr lang="en-US" sz="2400" dirty="0">
                <a:latin typeface="Garamond" panose="02020404030301010803" pitchFamily="18" charset="0"/>
              </a:rPr>
              <a:t>/</a:t>
            </a:r>
            <a:r>
              <a:rPr lang="ru-RU" sz="2400" dirty="0">
                <a:latin typeface="Garamond" panose="02020404030301010803" pitchFamily="18" charset="0"/>
              </a:rPr>
              <a:t>40 млн. руб.)*1 год = 0,2 </a:t>
            </a:r>
            <a:r>
              <a:rPr lang="ru-RU" sz="2400" b="1" dirty="0">
                <a:latin typeface="Garamond" panose="02020404030301010803" pitchFamily="18" charset="0"/>
              </a:rPr>
              <a:t>года или 2,5 месяца.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FFF49-53A3-8758-8F27-B382C7A99356}"/>
              </a:ext>
            </a:extLst>
          </p:cNvPr>
          <p:cNvSpPr txBox="1">
            <a:spLocks/>
          </p:cNvSpPr>
          <p:nvPr/>
        </p:nvSpPr>
        <p:spPr>
          <a:xfrm>
            <a:off x="0" y="95109"/>
            <a:ext cx="12192000" cy="62958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latin typeface="Helvetica Neue"/>
              </a:rPr>
              <a:t>Бизнес-модель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2D43651-EE75-B43B-F2D7-94C922517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36" b="97079" l="10000" r="90000">
                        <a14:foregroundMark x1="17416" y1="54382" x2="17416" y2="54382"/>
                        <a14:foregroundMark x1="17079" y1="64944" x2="17079" y2="64944"/>
                        <a14:foregroundMark x1="54719" y1="67640" x2="54719" y2="67640"/>
                        <a14:foregroundMark x1="47640" y1="80449" x2="47640" y2="80449"/>
                        <a14:foregroundMark x1="61124" y1="33146" x2="61124" y2="33146"/>
                        <a14:foregroundMark x1="32135" y1="22247" x2="32135" y2="22247"/>
                        <a14:foregroundMark x1="46629" y1="13820" x2="46629" y2="13820"/>
                        <a14:foregroundMark x1="47416" y1="13820" x2="46517" y2="13371"/>
                        <a14:foregroundMark x1="43820" y1="5843" x2="48989" y2="5393"/>
                        <a14:foregroundMark x1="47191" y1="1348" x2="47191" y2="3483"/>
                        <a14:foregroundMark x1="82022" y1="53146" x2="82584" y2="53596"/>
                        <a14:foregroundMark x1="81910" y1="70899" x2="80674" y2="81910"/>
                        <a14:foregroundMark x1="79101" y1="92809" x2="79438" y2="97079"/>
                        <a14:foregroundMark x1="85056" y1="93034" x2="84270" y2="968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363" y="3885648"/>
            <a:ext cx="2822853" cy="282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90315E3-1844-919A-61B2-FE749883A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431424"/>
              </p:ext>
            </p:extLst>
          </p:nvPr>
        </p:nvGraphicFramePr>
        <p:xfrm>
          <a:off x="286190" y="838660"/>
          <a:ext cx="5876686" cy="580567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38343">
                  <a:extLst>
                    <a:ext uri="{9D8B030D-6E8A-4147-A177-3AD203B41FA5}">
                      <a16:colId xmlns:a16="http://schemas.microsoft.com/office/drawing/2014/main" val="1863899001"/>
                    </a:ext>
                  </a:extLst>
                </a:gridCol>
                <a:gridCol w="2938343">
                  <a:extLst>
                    <a:ext uri="{9D8B030D-6E8A-4147-A177-3AD203B41FA5}">
                      <a16:colId xmlns:a16="http://schemas.microsoft.com/office/drawing/2014/main" val="986856406"/>
                    </a:ext>
                  </a:extLst>
                </a:gridCol>
              </a:tblGrid>
              <a:tr h="651044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Услуги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417361"/>
                  </a:ext>
                </a:extLst>
              </a:tr>
              <a:tr h="1124544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Garamond" panose="02020404030301010803" pitchFamily="18" charset="0"/>
                        </a:rPr>
                        <a:t>Вид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Garamond" panose="02020404030301010803" pitchFamily="18" charset="0"/>
                        </a:rPr>
                        <a:t>Стоимость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872929"/>
                  </a:ext>
                </a:extLst>
              </a:tr>
              <a:tr h="1124544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Garamond" panose="02020404030301010803" pitchFamily="18" charset="0"/>
                        </a:rPr>
                        <a:t>Продажа одного робототехнического комплекса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Garamond" panose="02020404030301010803" pitchFamily="18" charset="0"/>
                        </a:rPr>
                        <a:t> 300 000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23403"/>
                  </a:ext>
                </a:extLst>
              </a:tr>
              <a:tr h="128688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Garamond" panose="02020404030301010803" pitchFamily="18" charset="0"/>
                        </a:rPr>
                        <a:t>Внедрение одного робототехнического комплекса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Garamond" panose="02020404030301010803" pitchFamily="18" charset="0"/>
                        </a:rPr>
                        <a:t>40 000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489397"/>
                  </a:ext>
                </a:extLst>
              </a:tr>
              <a:tr h="1124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aramond" panose="02020404030301010803" pitchFamily="18" charset="0"/>
                        </a:rPr>
                        <a:t>Годовое обслуживание одного робототехнического комплекса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Garamond" panose="02020404030301010803" pitchFamily="18" charset="0"/>
                        </a:rPr>
                        <a:t>60 000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704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28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104319DF-A5D3-AA2B-AD70-BD1C535D8D9D}"/>
              </a:ext>
            </a:extLst>
          </p:cNvPr>
          <p:cNvSpPr/>
          <p:nvPr/>
        </p:nvSpPr>
        <p:spPr>
          <a:xfrm rot="519357">
            <a:off x="-3333390" y="5586503"/>
            <a:ext cx="7597570" cy="3341608"/>
          </a:xfrm>
          <a:prstGeom prst="ellipse">
            <a:avLst/>
          </a:prstGeom>
          <a:noFill/>
          <a:ln w="444500">
            <a:gradFill>
              <a:gsLst>
                <a:gs pos="100000">
                  <a:schemeClr val="accent4">
                    <a:alpha val="75000"/>
                  </a:schemeClr>
                </a:gs>
                <a:gs pos="14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B3164F6-FDBD-01DC-D334-7F2F474B82CA}"/>
              </a:ext>
            </a:extLst>
          </p:cNvPr>
          <p:cNvSpPr/>
          <p:nvPr/>
        </p:nvSpPr>
        <p:spPr>
          <a:xfrm>
            <a:off x="10057455" y="5902690"/>
            <a:ext cx="4966102" cy="5096550"/>
          </a:xfrm>
          <a:prstGeom prst="ellipse">
            <a:avLst/>
          </a:prstGeom>
          <a:noFill/>
          <a:ln w="889000" cmpd="sng">
            <a:gradFill>
              <a:gsLst>
                <a:gs pos="100000">
                  <a:schemeClr val="accent4">
                    <a:alpha val="75000"/>
                    <a:lumMod val="100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F0842284-30C4-AEF7-7C64-F163DC1D913D}"/>
              </a:ext>
            </a:extLst>
          </p:cNvPr>
          <p:cNvSpPr/>
          <p:nvPr/>
        </p:nvSpPr>
        <p:spPr>
          <a:xfrm>
            <a:off x="3557727" y="-874126"/>
            <a:ext cx="9286240" cy="3238098"/>
          </a:xfrm>
          <a:custGeom>
            <a:avLst/>
            <a:gdLst>
              <a:gd name="connsiteX0" fmla="*/ 0 w 9286240"/>
              <a:gd name="connsiteY0" fmla="*/ 0 h 3238098"/>
              <a:gd name="connsiteX1" fmla="*/ 873760 w 9286240"/>
              <a:gd name="connsiteY1" fmla="*/ 1097280 h 3238098"/>
              <a:gd name="connsiteX2" fmla="*/ 2875280 w 9286240"/>
              <a:gd name="connsiteY2" fmla="*/ 1442720 h 3238098"/>
              <a:gd name="connsiteX3" fmla="*/ 6299200 w 9286240"/>
              <a:gd name="connsiteY3" fmla="*/ 3230880 h 3238098"/>
              <a:gd name="connsiteX4" fmla="*/ 9286240 w 9286240"/>
              <a:gd name="connsiteY4" fmla="*/ 2072640 h 323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6240" h="3238098">
                <a:moveTo>
                  <a:pt x="0" y="0"/>
                </a:moveTo>
                <a:cubicBezTo>
                  <a:pt x="197273" y="428413"/>
                  <a:pt x="394547" y="856827"/>
                  <a:pt x="873760" y="1097280"/>
                </a:cubicBezTo>
                <a:cubicBezTo>
                  <a:pt x="1352973" y="1337733"/>
                  <a:pt x="1971040" y="1087120"/>
                  <a:pt x="2875280" y="1442720"/>
                </a:cubicBezTo>
                <a:cubicBezTo>
                  <a:pt x="3779520" y="1798320"/>
                  <a:pt x="5230707" y="3125893"/>
                  <a:pt x="6299200" y="3230880"/>
                </a:cubicBezTo>
                <a:cubicBezTo>
                  <a:pt x="7367693" y="3335867"/>
                  <a:pt x="9000067" y="2263987"/>
                  <a:pt x="9286240" y="207264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D7AB384E-676E-58D8-0723-621FC6E5E656}"/>
              </a:ext>
            </a:extLst>
          </p:cNvPr>
          <p:cNvSpPr/>
          <p:nvPr/>
        </p:nvSpPr>
        <p:spPr>
          <a:xfrm>
            <a:off x="954098" y="856595"/>
            <a:ext cx="3072712" cy="1448100"/>
          </a:xfrm>
          <a:custGeom>
            <a:avLst/>
            <a:gdLst>
              <a:gd name="connsiteX0" fmla="*/ 2825578 w 2825578"/>
              <a:gd name="connsiteY0" fmla="*/ 442944 h 1390295"/>
              <a:gd name="connsiteX1" fmla="*/ 1919416 w 2825578"/>
              <a:gd name="connsiteY1" fmla="*/ 64003 h 1390295"/>
              <a:gd name="connsiteX2" fmla="*/ 1029730 w 2825578"/>
              <a:gd name="connsiteY2" fmla="*/ 632414 h 1390295"/>
              <a:gd name="connsiteX3" fmla="*/ 222422 w 2825578"/>
              <a:gd name="connsiteY3" fmla="*/ 14576 h 1390295"/>
              <a:gd name="connsiteX4" fmla="*/ 0 w 2825578"/>
              <a:gd name="connsiteY4" fmla="*/ 1390295 h 139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578" h="1390295">
                <a:moveTo>
                  <a:pt x="2825578" y="442944"/>
                </a:moveTo>
                <a:cubicBezTo>
                  <a:pt x="2522151" y="237684"/>
                  <a:pt x="2218724" y="32425"/>
                  <a:pt x="1919416" y="64003"/>
                </a:cubicBezTo>
                <a:cubicBezTo>
                  <a:pt x="1620108" y="95581"/>
                  <a:pt x="1312562" y="640652"/>
                  <a:pt x="1029730" y="632414"/>
                </a:cubicBezTo>
                <a:cubicBezTo>
                  <a:pt x="746898" y="624176"/>
                  <a:pt x="394044" y="-111738"/>
                  <a:pt x="222422" y="14576"/>
                </a:cubicBezTo>
                <a:cubicBezTo>
                  <a:pt x="50800" y="140889"/>
                  <a:pt x="25400" y="765592"/>
                  <a:pt x="0" y="1390295"/>
                </a:cubicBezTo>
              </a:path>
            </a:pathLst>
          </a:custGeom>
          <a:noFill/>
          <a:ln w="63500">
            <a:gradFill flip="none" rotWithShape="1">
              <a:gsLst>
                <a:gs pos="0">
                  <a:srgbClr val="FFD766"/>
                </a:gs>
                <a:gs pos="100000">
                  <a:srgbClr val="C35A10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FC84-D65B-4DA4-B2B3-54B3F334B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587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Helvetica Neue"/>
              </a:rPr>
              <a:t>Анализ рынка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51D42D9-8F9A-48EA-86FC-F68F885BA259}"/>
              </a:ext>
            </a:extLst>
          </p:cNvPr>
          <p:cNvGraphicFramePr>
            <a:graphicFrameLocks/>
          </p:cNvGraphicFramePr>
          <p:nvPr/>
        </p:nvGraphicFramePr>
        <p:xfrm>
          <a:off x="-353259" y="2372069"/>
          <a:ext cx="4139795" cy="2661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22A692D-9104-476E-968A-B2E55B64F6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669357"/>
              </p:ext>
            </p:extLst>
          </p:nvPr>
        </p:nvGraphicFramePr>
        <p:xfrm>
          <a:off x="2011921" y="714818"/>
          <a:ext cx="4508348" cy="2661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533C5F5-1C56-452A-B0FE-D866C9CF70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523280"/>
              </p:ext>
            </p:extLst>
          </p:nvPr>
        </p:nvGraphicFramePr>
        <p:xfrm>
          <a:off x="-1811112" y="1427385"/>
          <a:ext cx="6188926" cy="3614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1D5D85B-0E2D-4865-BAA1-E779238AA77B}"/>
              </a:ext>
            </a:extLst>
          </p:cNvPr>
          <p:cNvSpPr txBox="1"/>
          <p:nvPr/>
        </p:nvSpPr>
        <p:spPr>
          <a:xfrm>
            <a:off x="6485367" y="5729777"/>
            <a:ext cx="56870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Емкость рынка Российской Федерации</a:t>
            </a:r>
            <a:endParaRPr lang="ru-RU" sz="3200" b="1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AAFAA2D-AD5B-BC92-315F-6AAE7008CF79}"/>
              </a:ext>
            </a:extLst>
          </p:cNvPr>
          <p:cNvSpPr/>
          <p:nvPr/>
        </p:nvSpPr>
        <p:spPr>
          <a:xfrm>
            <a:off x="6391990" y="159579"/>
            <a:ext cx="5644012" cy="564401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1BB85D1-6DF6-C460-1A46-923680DE04B8}"/>
              </a:ext>
            </a:extLst>
          </p:cNvPr>
          <p:cNvSpPr/>
          <p:nvPr/>
        </p:nvSpPr>
        <p:spPr>
          <a:xfrm>
            <a:off x="7015622" y="1406843"/>
            <a:ext cx="4396748" cy="4396748"/>
          </a:xfrm>
          <a:prstGeom prst="ellipse">
            <a:avLst/>
          </a:prstGeom>
          <a:solidFill>
            <a:schemeClr val="accent4">
              <a:lumMod val="60000"/>
              <a:lumOff val="40000"/>
              <a:alpha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A96E896-6633-3691-69DC-BB2A93D37C7C}"/>
              </a:ext>
            </a:extLst>
          </p:cNvPr>
          <p:cNvSpPr/>
          <p:nvPr/>
        </p:nvSpPr>
        <p:spPr>
          <a:xfrm>
            <a:off x="7463054" y="2321821"/>
            <a:ext cx="3501884" cy="34768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88097A-EBD2-0634-D844-7B70880F039E}"/>
              </a:ext>
            </a:extLst>
          </p:cNvPr>
          <p:cNvSpPr txBox="1"/>
          <p:nvPr/>
        </p:nvSpPr>
        <p:spPr>
          <a:xfrm>
            <a:off x="7825700" y="952335"/>
            <a:ext cx="292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 Neue" panose="020B0604020202020204" charset="0"/>
              </a:rPr>
              <a:t>TAM – 216 </a:t>
            </a:r>
            <a:r>
              <a:rPr lang="ru-RU" b="1" dirty="0">
                <a:latin typeface="Helvetica Neue" panose="020B0604020202020204" charset="0"/>
              </a:rPr>
              <a:t>млн. рублей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7A186C-7BA4-9417-9ADF-0B4EA55B3423}"/>
              </a:ext>
            </a:extLst>
          </p:cNvPr>
          <p:cNvSpPr txBox="1"/>
          <p:nvPr/>
        </p:nvSpPr>
        <p:spPr>
          <a:xfrm>
            <a:off x="7865132" y="1883560"/>
            <a:ext cx="292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 Neue" panose="020B0604020202020204" charset="0"/>
              </a:rPr>
              <a:t>SAM – </a:t>
            </a:r>
            <a:r>
              <a:rPr lang="ru-RU" b="1" dirty="0">
                <a:latin typeface="Helvetica Neue" panose="020B0604020202020204" charset="0"/>
              </a:rPr>
              <a:t>64,8</a:t>
            </a:r>
            <a:r>
              <a:rPr lang="en-US" b="1" dirty="0">
                <a:latin typeface="Helvetica Neue" panose="020B0604020202020204" charset="0"/>
              </a:rPr>
              <a:t> </a:t>
            </a:r>
            <a:r>
              <a:rPr lang="ru-RU" b="1" dirty="0">
                <a:latin typeface="Helvetica Neue" panose="020B0604020202020204" charset="0"/>
              </a:rPr>
              <a:t>млн. рублей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ADDBBB-263E-9189-7E0F-FDE754C76C29}"/>
              </a:ext>
            </a:extLst>
          </p:cNvPr>
          <p:cNvSpPr txBox="1"/>
          <p:nvPr/>
        </p:nvSpPr>
        <p:spPr>
          <a:xfrm>
            <a:off x="7865131" y="2940716"/>
            <a:ext cx="292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 Neue" panose="020B0604020202020204" charset="0"/>
              </a:rPr>
              <a:t>SOM – 24 </a:t>
            </a:r>
            <a:r>
              <a:rPr lang="ru-RU" b="1" dirty="0">
                <a:latin typeface="Helvetica Neue" panose="020B0604020202020204" charset="0"/>
              </a:rPr>
              <a:t>млн. рублей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8EDADF-25C3-AFF1-F609-2D833719FA02}"/>
              </a:ext>
            </a:extLst>
          </p:cNvPr>
          <p:cNvSpPr txBox="1"/>
          <p:nvPr/>
        </p:nvSpPr>
        <p:spPr>
          <a:xfrm>
            <a:off x="2293687" y="3234648"/>
            <a:ext cx="346624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</a:t>
            </a:r>
            <a:r>
              <a:rPr lang="ru-RU" sz="3200" b="1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3200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 и</a:t>
            </a:r>
            <a:r>
              <a:rPr lang="ru-RU" sz="3200" b="1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цинка на рынке металлов</a:t>
            </a:r>
            <a:endParaRPr lang="ru-RU" sz="3200" b="1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474F02-1E3F-701F-2D50-25423690C448}"/>
              </a:ext>
            </a:extLst>
          </p:cNvPr>
          <p:cNvSpPr txBox="1"/>
          <p:nvPr/>
        </p:nvSpPr>
        <p:spPr>
          <a:xfrm>
            <a:off x="-39386" y="4926897"/>
            <a:ext cx="65596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происходит </a:t>
            </a:r>
            <a:r>
              <a:rPr lang="ru-RU" sz="2000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цифровизация и роботизация технологий производства</a:t>
            </a:r>
            <a:r>
              <a:rPr lang="ru-RU" sz="2000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Большинство предприятий уже на протяжении долгого времени внедряют в свою работу различные системы управления, контроля, модернизации и т.п. посредством использования искусственного интеллекта. </a:t>
            </a:r>
            <a:endParaRPr lang="ru-RU" sz="2000" kern="100" dirty="0">
              <a:solidFill>
                <a:srgbClr val="FF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0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 animBg="1"/>
      <p:bldP spid="3" grpId="0" animBg="1"/>
      <p:bldGraphic spid="6" grpId="0">
        <p:bldAsOne/>
      </p:bldGraphic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4CE3869C-9291-4B97-2C05-0EE759894657}"/>
              </a:ext>
            </a:extLst>
          </p:cNvPr>
          <p:cNvSpPr/>
          <p:nvPr/>
        </p:nvSpPr>
        <p:spPr>
          <a:xfrm>
            <a:off x="4694318" y="-646161"/>
            <a:ext cx="9286240" cy="3238098"/>
          </a:xfrm>
          <a:custGeom>
            <a:avLst/>
            <a:gdLst>
              <a:gd name="connsiteX0" fmla="*/ 0 w 9286240"/>
              <a:gd name="connsiteY0" fmla="*/ 0 h 3238098"/>
              <a:gd name="connsiteX1" fmla="*/ 873760 w 9286240"/>
              <a:gd name="connsiteY1" fmla="*/ 1097280 h 3238098"/>
              <a:gd name="connsiteX2" fmla="*/ 2875280 w 9286240"/>
              <a:gd name="connsiteY2" fmla="*/ 1442720 h 3238098"/>
              <a:gd name="connsiteX3" fmla="*/ 6299200 w 9286240"/>
              <a:gd name="connsiteY3" fmla="*/ 3230880 h 3238098"/>
              <a:gd name="connsiteX4" fmla="*/ 9286240 w 9286240"/>
              <a:gd name="connsiteY4" fmla="*/ 2072640 h 323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6240" h="3238098">
                <a:moveTo>
                  <a:pt x="0" y="0"/>
                </a:moveTo>
                <a:cubicBezTo>
                  <a:pt x="197273" y="428413"/>
                  <a:pt x="394547" y="856827"/>
                  <a:pt x="873760" y="1097280"/>
                </a:cubicBezTo>
                <a:cubicBezTo>
                  <a:pt x="1352973" y="1337733"/>
                  <a:pt x="1971040" y="1087120"/>
                  <a:pt x="2875280" y="1442720"/>
                </a:cubicBezTo>
                <a:cubicBezTo>
                  <a:pt x="3779520" y="1798320"/>
                  <a:pt x="5230707" y="3125893"/>
                  <a:pt x="6299200" y="3230880"/>
                </a:cubicBezTo>
                <a:cubicBezTo>
                  <a:pt x="7367693" y="3335867"/>
                  <a:pt x="9000067" y="2263987"/>
                  <a:pt x="9286240" y="207264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FC84-D65B-4DA4-B2B3-54B3F334B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587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Helvetica Neue"/>
              </a:rPr>
              <a:t>Конкуренты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25E6B44-82C5-DF3D-372B-0A527965F19A}"/>
              </a:ext>
            </a:extLst>
          </p:cNvPr>
          <p:cNvSpPr/>
          <p:nvPr/>
        </p:nvSpPr>
        <p:spPr>
          <a:xfrm>
            <a:off x="-723739" y="5236478"/>
            <a:ext cx="2209641" cy="2267683"/>
          </a:xfrm>
          <a:prstGeom prst="ellipse">
            <a:avLst/>
          </a:prstGeom>
          <a:noFill/>
          <a:ln w="889000" cmpd="sng">
            <a:gradFill>
              <a:gsLst>
                <a:gs pos="100000">
                  <a:schemeClr val="accent4">
                    <a:alpha val="75000"/>
                    <a:lumMod val="100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C8EC3DF-F855-DC2B-8BCC-D0A943FF9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478698"/>
              </p:ext>
            </p:extLst>
          </p:nvPr>
        </p:nvGraphicFramePr>
        <p:xfrm>
          <a:off x="0" y="993936"/>
          <a:ext cx="12192000" cy="50958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84895468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52534330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5013761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52682553"/>
                    </a:ext>
                  </a:extLst>
                </a:gridCol>
              </a:tblGrid>
              <a:tr h="14773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Ключевые параметры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Система выявления коротких замыканий в процессе электролиза – </a:t>
                      </a:r>
                      <a:r>
                        <a:rPr lang="ru-RU" sz="2000" b="1" kern="1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«Коршун»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Нынешние прибор для определения коротких замыканий – </a:t>
                      </a:r>
                      <a:r>
                        <a:rPr lang="ru-RU" sz="2000" b="1" kern="100" dirty="0" err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Гауссметр</a:t>
                      </a:r>
                      <a:r>
                        <a:rPr lang="ru-RU" sz="2000" b="1" kern="1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Робототехнического комплекс - </a:t>
                      </a:r>
                      <a:r>
                        <a:rPr lang="ru-RU" sz="2000" b="1" kern="1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«АМИС-РТК»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968409"/>
                  </a:ext>
                </a:extLst>
              </a:tr>
              <a:tr h="165839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Garamond" panose="02020404030301010803" pitchFamily="18" charset="0"/>
                        </a:rPr>
                        <a:t>Краткое описание системы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Определение КЗ с помощью тепловизоров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Определение КЗ с помощью датчиков ЭМП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Garamond" panose="02020404030301010803" pitchFamily="18" charset="0"/>
                        </a:rPr>
                        <a:t>Определение КЗ с помощью датчиков ЭМП и датчиков температуры</a:t>
                      </a:r>
                    </a:p>
                    <a:p>
                      <a:pPr algn="ctr"/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896571"/>
                  </a:ext>
                </a:extLst>
              </a:tr>
              <a:tr h="68865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Garamond" panose="02020404030301010803" pitchFamily="18" charset="0"/>
                        </a:rPr>
                        <a:t>Стоимость реализации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~</a:t>
                      </a:r>
                      <a:r>
                        <a:rPr lang="ru-RU" dirty="0">
                          <a:latin typeface="Garamond" panose="02020404030301010803" pitchFamily="18" charset="0"/>
                        </a:rPr>
                        <a:t> 10 000 000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~</a:t>
                      </a:r>
                      <a:r>
                        <a:rPr lang="ru-RU" dirty="0">
                          <a:latin typeface="Garamond" panose="02020404030301010803" pitchFamily="18" charset="0"/>
                        </a:rPr>
                        <a:t> 500 000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~</a:t>
                      </a:r>
                      <a:r>
                        <a:rPr lang="ru-RU" dirty="0">
                          <a:latin typeface="Garamond" panose="02020404030301010803" pitchFamily="18" charset="0"/>
                        </a:rPr>
                        <a:t> 8 000 000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911433"/>
                  </a:ext>
                </a:extLst>
              </a:tr>
              <a:tr h="68865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Garamond" panose="02020404030301010803" pitchFamily="18" charset="0"/>
                        </a:rPr>
                        <a:t>Необходимость изменения существующей конструкции ванн и цеха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321743"/>
                  </a:ext>
                </a:extLst>
              </a:tr>
              <a:tr h="68865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Garamond" panose="02020404030301010803" pitchFamily="18" charset="0"/>
                        </a:rPr>
                        <a:t>Определение КЗ в автоматическом режиме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aramond" panose="02020404030301010803" pitchFamily="18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505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16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3AAB2123-04F4-FDA1-4021-E79D47973C06}"/>
              </a:ext>
            </a:extLst>
          </p:cNvPr>
          <p:cNvSpPr/>
          <p:nvPr/>
        </p:nvSpPr>
        <p:spPr>
          <a:xfrm>
            <a:off x="9030112" y="4176919"/>
            <a:ext cx="7575941" cy="7774945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36177B9-9E20-0C09-0A5E-6B2AED35FDE1}"/>
              </a:ext>
            </a:extLst>
          </p:cNvPr>
          <p:cNvSpPr/>
          <p:nvPr/>
        </p:nvSpPr>
        <p:spPr>
          <a:xfrm>
            <a:off x="-946826" y="-1119619"/>
            <a:ext cx="14085651" cy="2413176"/>
          </a:xfrm>
          <a:custGeom>
            <a:avLst/>
            <a:gdLst>
              <a:gd name="connsiteX0" fmla="*/ 0 w 13823004"/>
              <a:gd name="connsiteY0" fmla="*/ 875490 h 1033577"/>
              <a:gd name="connsiteX1" fmla="*/ 972766 w 13823004"/>
              <a:gd name="connsiteY1" fmla="*/ 700392 h 1033577"/>
              <a:gd name="connsiteX2" fmla="*/ 2762655 w 13823004"/>
              <a:gd name="connsiteY2" fmla="*/ 914400 h 1033577"/>
              <a:gd name="connsiteX3" fmla="*/ 6225702 w 13823004"/>
              <a:gd name="connsiteY3" fmla="*/ 583660 h 1033577"/>
              <a:gd name="connsiteX4" fmla="*/ 11575915 w 13823004"/>
              <a:gd name="connsiteY4" fmla="*/ 1021405 h 1033577"/>
              <a:gd name="connsiteX5" fmla="*/ 13823004 w 13823004"/>
              <a:gd name="connsiteY5" fmla="*/ 0 h 103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23004" h="1033577">
                <a:moveTo>
                  <a:pt x="0" y="875490"/>
                </a:moveTo>
                <a:cubicBezTo>
                  <a:pt x="256162" y="784698"/>
                  <a:pt x="512324" y="693907"/>
                  <a:pt x="972766" y="700392"/>
                </a:cubicBezTo>
                <a:cubicBezTo>
                  <a:pt x="1433208" y="706877"/>
                  <a:pt x="1887166" y="933855"/>
                  <a:pt x="2762655" y="914400"/>
                </a:cubicBezTo>
                <a:cubicBezTo>
                  <a:pt x="3638144" y="894945"/>
                  <a:pt x="4756825" y="565826"/>
                  <a:pt x="6225702" y="583660"/>
                </a:cubicBezTo>
                <a:cubicBezTo>
                  <a:pt x="7694579" y="601494"/>
                  <a:pt x="10309698" y="1118682"/>
                  <a:pt x="11575915" y="1021405"/>
                </a:cubicBezTo>
                <a:cubicBezTo>
                  <a:pt x="12842132" y="924128"/>
                  <a:pt x="13364183" y="132945"/>
                  <a:pt x="13823004" y="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FB0ED5-6D36-2760-00BE-C44F332271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420"/>
          <a:stretch/>
        </p:blipFill>
        <p:spPr>
          <a:xfrm>
            <a:off x="7839168" y="885437"/>
            <a:ext cx="4352832" cy="2869752"/>
          </a:xfrm>
          <a:prstGeom prst="round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FC84-D65B-4DA4-B2B3-54B3F334B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587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Helvetica Neue"/>
              </a:rPr>
              <a:t>Проделанная работа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16E5A6-1290-776C-44FF-2C5260266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15" y="885436"/>
            <a:ext cx="4352832" cy="3068498"/>
          </a:xfrm>
          <a:prstGeom prst="round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5AE4A1-EBEF-3E5B-7E48-D1081C7518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02" r="8071" b="2317"/>
          <a:stretch/>
        </p:blipFill>
        <p:spPr>
          <a:xfrm>
            <a:off x="4656595" y="3733174"/>
            <a:ext cx="2878810" cy="2610564"/>
          </a:xfrm>
          <a:prstGeom prst="round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BC8022-36EE-9418-01B1-DE6FDD021308}"/>
              </a:ext>
            </a:extLst>
          </p:cNvPr>
          <p:cNvSpPr txBox="1"/>
          <p:nvPr/>
        </p:nvSpPr>
        <p:spPr>
          <a:xfrm>
            <a:off x="-626083" y="3953934"/>
            <a:ext cx="5596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</a:rPr>
              <a:t>Техническая документация</a:t>
            </a:r>
            <a:endParaRPr lang="ru-RU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FE6B3-5056-2F18-D04C-EB5A6393A87F}"/>
              </a:ext>
            </a:extLst>
          </p:cNvPr>
          <p:cNvSpPr txBox="1"/>
          <p:nvPr/>
        </p:nvSpPr>
        <p:spPr>
          <a:xfrm>
            <a:off x="7474224" y="3746452"/>
            <a:ext cx="50827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</a:rPr>
              <a:t>Наладка системы обнаружения ЭМП</a:t>
            </a:r>
            <a:endParaRPr lang="ru-RU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067CE9-7A59-74BC-09B1-47A06050DE23}"/>
              </a:ext>
            </a:extLst>
          </p:cNvPr>
          <p:cNvSpPr txBox="1"/>
          <p:nvPr/>
        </p:nvSpPr>
        <p:spPr>
          <a:xfrm>
            <a:off x="2504854" y="6275747"/>
            <a:ext cx="7182292" cy="50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</a:rPr>
              <a:t>Разработка </a:t>
            </a:r>
            <a:r>
              <a:rPr lang="en-US" sz="2400" b="1" dirty="0">
                <a:latin typeface="Garamond" panose="02020404030301010803" pitchFamily="18" charset="0"/>
                <a:ea typeface="Verdana" panose="020B0604030504040204" pitchFamily="34" charset="0"/>
              </a:rPr>
              <a:t>MVP</a:t>
            </a:r>
            <a:endParaRPr lang="ru-RU" sz="2400" b="1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0B96F3D-9725-C2AC-A9DB-2AF2BA06CA20}"/>
              </a:ext>
            </a:extLst>
          </p:cNvPr>
          <p:cNvSpPr/>
          <p:nvPr/>
        </p:nvSpPr>
        <p:spPr>
          <a:xfrm>
            <a:off x="-946826" y="5098319"/>
            <a:ext cx="3008373" cy="3031983"/>
          </a:xfrm>
          <a:prstGeom prst="ellipse">
            <a:avLst/>
          </a:pr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5BA827C-3C9B-EF94-58E8-725754086AB5}"/>
              </a:ext>
            </a:extLst>
          </p:cNvPr>
          <p:cNvSpPr/>
          <p:nvPr/>
        </p:nvSpPr>
        <p:spPr>
          <a:xfrm>
            <a:off x="4799609" y="1809642"/>
            <a:ext cx="1294333" cy="1304491"/>
          </a:xfrm>
          <a:prstGeom prst="ellipse">
            <a:avLst/>
          </a:pr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20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90CD4A9E-5EA4-7DCB-BF2C-98B8719FFE5E}"/>
              </a:ext>
            </a:extLst>
          </p:cNvPr>
          <p:cNvSpPr/>
          <p:nvPr/>
        </p:nvSpPr>
        <p:spPr>
          <a:xfrm>
            <a:off x="10327144" y="5780132"/>
            <a:ext cx="1294333" cy="1304491"/>
          </a:xfrm>
          <a:prstGeom prst="ellipse">
            <a:avLst/>
          </a:pr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85BAEBE5-273F-0B1C-4781-DF09E92D7CAA}"/>
              </a:ext>
            </a:extLst>
          </p:cNvPr>
          <p:cNvSpPr/>
          <p:nvPr/>
        </p:nvSpPr>
        <p:spPr>
          <a:xfrm>
            <a:off x="-3419231" y="1043153"/>
            <a:ext cx="5811520" cy="5964176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E9B12261-E8E4-6482-38DB-1CA689442C2D}"/>
              </a:ext>
            </a:extLst>
          </p:cNvPr>
          <p:cNvSpPr/>
          <p:nvPr/>
        </p:nvSpPr>
        <p:spPr>
          <a:xfrm>
            <a:off x="3441301" y="-450022"/>
            <a:ext cx="9286240" cy="3238098"/>
          </a:xfrm>
          <a:custGeom>
            <a:avLst/>
            <a:gdLst>
              <a:gd name="connsiteX0" fmla="*/ 0 w 9286240"/>
              <a:gd name="connsiteY0" fmla="*/ 0 h 3238098"/>
              <a:gd name="connsiteX1" fmla="*/ 873760 w 9286240"/>
              <a:gd name="connsiteY1" fmla="*/ 1097280 h 3238098"/>
              <a:gd name="connsiteX2" fmla="*/ 2875280 w 9286240"/>
              <a:gd name="connsiteY2" fmla="*/ 1442720 h 3238098"/>
              <a:gd name="connsiteX3" fmla="*/ 6299200 w 9286240"/>
              <a:gd name="connsiteY3" fmla="*/ 3230880 h 3238098"/>
              <a:gd name="connsiteX4" fmla="*/ 9286240 w 9286240"/>
              <a:gd name="connsiteY4" fmla="*/ 2072640 h 323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6240" h="3238098">
                <a:moveTo>
                  <a:pt x="0" y="0"/>
                </a:moveTo>
                <a:cubicBezTo>
                  <a:pt x="197273" y="428413"/>
                  <a:pt x="394547" y="856827"/>
                  <a:pt x="873760" y="1097280"/>
                </a:cubicBezTo>
                <a:cubicBezTo>
                  <a:pt x="1352973" y="1337733"/>
                  <a:pt x="1971040" y="1087120"/>
                  <a:pt x="2875280" y="1442720"/>
                </a:cubicBezTo>
                <a:cubicBezTo>
                  <a:pt x="3779520" y="1798320"/>
                  <a:pt x="5230707" y="3125893"/>
                  <a:pt x="6299200" y="3230880"/>
                </a:cubicBezTo>
                <a:cubicBezTo>
                  <a:pt x="7367693" y="3335867"/>
                  <a:pt x="9000067" y="2263987"/>
                  <a:pt x="9286240" y="2072640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alpha val="75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22D9F8-82C8-7D43-BC76-1908E16C311B}"/>
              </a:ext>
            </a:extLst>
          </p:cNvPr>
          <p:cNvSpPr/>
          <p:nvPr/>
        </p:nvSpPr>
        <p:spPr>
          <a:xfrm>
            <a:off x="2456968" y="396822"/>
            <a:ext cx="69381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cap="all" spc="400" dirty="0">
                <a:latin typeface="Helvetica Neue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Планы на 2023-2025 гг.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22CADEF-D01F-8140-81D3-AC1FBF395AD3}"/>
              </a:ext>
            </a:extLst>
          </p:cNvPr>
          <p:cNvSpPr/>
          <p:nvPr/>
        </p:nvSpPr>
        <p:spPr>
          <a:xfrm>
            <a:off x="896316" y="2296584"/>
            <a:ext cx="339190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Создание </a:t>
            </a:r>
            <a:r>
              <a:rPr lang="en-US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MVP</a:t>
            </a:r>
            <a:r>
              <a:rPr lang="en-US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продукта;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Добавление на сайт </a:t>
            </a:r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отзывов и технической поддержки</a:t>
            </a: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ru-RU" dirty="0"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Пятиугольник 27">
            <a:extLst>
              <a:ext uri="{FF2B5EF4-FFF2-40B4-BE49-F238E27FC236}">
                <a16:creationId xmlns:a16="http://schemas.microsoft.com/office/drawing/2014/main" id="{87563F3E-C409-2E49-A97B-B3E718C84475}"/>
              </a:ext>
            </a:extLst>
          </p:cNvPr>
          <p:cNvSpPr/>
          <p:nvPr/>
        </p:nvSpPr>
        <p:spPr>
          <a:xfrm>
            <a:off x="896317" y="1576434"/>
            <a:ext cx="3502343" cy="461665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Helvetica Neue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IV </a:t>
            </a:r>
            <a:r>
              <a:rPr lang="ru-RU" sz="2000" b="1" dirty="0">
                <a:solidFill>
                  <a:schemeClr val="tx1"/>
                </a:solidFill>
                <a:latin typeface="Helvetica Neue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кв 2023</a:t>
            </a:r>
            <a:endParaRPr lang="ru-RU" sz="2000" b="1" dirty="0">
              <a:solidFill>
                <a:schemeClr val="tx1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Нашивка 28">
            <a:extLst>
              <a:ext uri="{FF2B5EF4-FFF2-40B4-BE49-F238E27FC236}">
                <a16:creationId xmlns:a16="http://schemas.microsoft.com/office/drawing/2014/main" id="{91487EE3-0607-E040-94C0-B5C76DD49C83}"/>
              </a:ext>
            </a:extLst>
          </p:cNvPr>
          <p:cNvSpPr/>
          <p:nvPr/>
        </p:nvSpPr>
        <p:spPr>
          <a:xfrm>
            <a:off x="4525193" y="1552496"/>
            <a:ext cx="3502343" cy="461665"/>
          </a:xfrm>
          <a:prstGeom prst="chevr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Helvetica Neue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2024</a:t>
            </a:r>
            <a:endParaRPr lang="ru-RU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8FAE01C-F0BC-5244-A5BC-A6F91BF5FA24}"/>
              </a:ext>
            </a:extLst>
          </p:cNvPr>
          <p:cNvSpPr/>
          <p:nvPr/>
        </p:nvSpPr>
        <p:spPr>
          <a:xfrm>
            <a:off x="4543389" y="2296584"/>
            <a:ext cx="329731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Запуск и выход на </a:t>
            </a:r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первые продажи </a:t>
            </a: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 начале 2024 года;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Тестирование и </a:t>
            </a:r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запуск </a:t>
            </a:r>
            <a:r>
              <a:rPr lang="en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B2</a:t>
            </a:r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В-продукта</a:t>
            </a: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Включение в реестр </a:t>
            </a:r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отечественного ПО</a:t>
            </a: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43304A6-EE19-F54B-B3AC-BC23208CECB8}"/>
              </a:ext>
            </a:extLst>
          </p:cNvPr>
          <p:cNvSpPr/>
          <p:nvPr/>
        </p:nvSpPr>
        <p:spPr>
          <a:xfrm>
            <a:off x="8190461" y="2296584"/>
            <a:ext cx="31821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Разработки похожих моделей </a:t>
            </a:r>
            <a:r>
              <a:rPr lang="ru-RU" sz="2400" b="1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для более широкого применения </a:t>
            </a:r>
            <a:r>
              <a:rPr lang="ru-RU" sz="2400" dirty="0"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 таких сферах как логистика, кинопроизводство и т.д.</a:t>
            </a:r>
          </a:p>
        </p:txBody>
      </p:sp>
      <p:sp>
        <p:nvSpPr>
          <p:cNvPr id="33" name="Нашивка 32">
            <a:extLst>
              <a:ext uri="{FF2B5EF4-FFF2-40B4-BE49-F238E27FC236}">
                <a16:creationId xmlns:a16="http://schemas.microsoft.com/office/drawing/2014/main" id="{45E0974D-C6B6-9244-A3F5-A701AA8FD5E3}"/>
              </a:ext>
            </a:extLst>
          </p:cNvPr>
          <p:cNvSpPr/>
          <p:nvPr/>
        </p:nvSpPr>
        <p:spPr>
          <a:xfrm>
            <a:off x="8154070" y="1543222"/>
            <a:ext cx="2948640" cy="461665"/>
          </a:xfrm>
          <a:prstGeom prst="chevr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Helvetica Neue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2025</a:t>
            </a:r>
            <a:endParaRPr lang="ru-RU" sz="2000" b="1" dirty="0">
              <a:solidFill>
                <a:schemeClr val="tx1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18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38DCBC-A55C-476D-A8AF-ED0653FB224C}"/>
              </a:ext>
            </a:extLst>
          </p:cNvPr>
          <p:cNvSpPr/>
          <p:nvPr/>
        </p:nvSpPr>
        <p:spPr>
          <a:xfrm>
            <a:off x="6327228" y="0"/>
            <a:ext cx="5864772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F3B56C5F-6466-5DBA-ABBC-0E4AC523657A}"/>
              </a:ext>
            </a:extLst>
          </p:cNvPr>
          <p:cNvSpPr/>
          <p:nvPr/>
        </p:nvSpPr>
        <p:spPr>
          <a:xfrm>
            <a:off x="-1291382" y="3689493"/>
            <a:ext cx="6603428" cy="3564676"/>
          </a:xfrm>
          <a:custGeom>
            <a:avLst/>
            <a:gdLst>
              <a:gd name="connsiteX0" fmla="*/ 0 w 6603428"/>
              <a:gd name="connsiteY0" fmla="*/ 0 h 3564676"/>
              <a:gd name="connsiteX1" fmla="*/ 698809 w 6603428"/>
              <a:gd name="connsiteY1" fmla="*/ 1152293 h 3564676"/>
              <a:gd name="connsiteX2" fmla="*/ 4111082 w 6603428"/>
              <a:gd name="connsiteY2" fmla="*/ 1836234 h 3564676"/>
              <a:gd name="connsiteX3" fmla="*/ 6363629 w 6603428"/>
              <a:gd name="connsiteY3" fmla="*/ 3352800 h 3564676"/>
              <a:gd name="connsiteX4" fmla="*/ 6430536 w 6603428"/>
              <a:gd name="connsiteY4" fmla="*/ 3516351 h 3564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428" h="3564676">
                <a:moveTo>
                  <a:pt x="0" y="0"/>
                </a:moveTo>
                <a:cubicBezTo>
                  <a:pt x="6814" y="423127"/>
                  <a:pt x="13629" y="846254"/>
                  <a:pt x="698809" y="1152293"/>
                </a:cubicBezTo>
                <a:cubicBezTo>
                  <a:pt x="1383989" y="1458332"/>
                  <a:pt x="3166945" y="1469483"/>
                  <a:pt x="4111082" y="1836234"/>
                </a:cubicBezTo>
                <a:cubicBezTo>
                  <a:pt x="5055219" y="2202985"/>
                  <a:pt x="5977053" y="3072781"/>
                  <a:pt x="6363629" y="3352800"/>
                </a:cubicBezTo>
                <a:cubicBezTo>
                  <a:pt x="6750205" y="3632820"/>
                  <a:pt x="6590370" y="3574585"/>
                  <a:pt x="6430536" y="3516351"/>
                </a:cubicBezTo>
              </a:path>
            </a:pathLst>
          </a:custGeom>
          <a:noFill/>
          <a:ln w="444500">
            <a:gradFill>
              <a:gsLst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  <a:gs pos="100000">
                  <a:schemeClr val="accent4">
                    <a:alpha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F55ECD0-B254-A5D3-CFD7-AAD38A66583B}"/>
              </a:ext>
            </a:extLst>
          </p:cNvPr>
          <p:cNvSpPr/>
          <p:nvPr/>
        </p:nvSpPr>
        <p:spPr>
          <a:xfrm>
            <a:off x="-645501" y="-675526"/>
            <a:ext cx="2655833" cy="2725596"/>
          </a:xfrm>
          <a:prstGeom prst="ellipse">
            <a:avLst/>
          </a:prstGeom>
          <a:noFill/>
          <a:ln w="889000" cmpd="sng">
            <a:gradFill>
              <a:gsLst>
                <a:gs pos="0">
                  <a:schemeClr val="accent4">
                    <a:alpha val="75000"/>
                    <a:lumMod val="100000"/>
                  </a:schemeClr>
                </a:gs>
                <a:gs pos="10000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lin ang="5400000" scaled="1"/>
            </a:gra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28461"/>
                      <a:gd name="connsiteY0" fmla="*/ 1297440 h 2594879"/>
                      <a:gd name="connsiteX1" fmla="*/ 1264231 w 2528461"/>
                      <a:gd name="connsiteY1" fmla="*/ 0 h 2594879"/>
                      <a:gd name="connsiteX2" fmla="*/ 2528462 w 2528461"/>
                      <a:gd name="connsiteY2" fmla="*/ 1297440 h 2594879"/>
                      <a:gd name="connsiteX3" fmla="*/ 1264231 w 2528461"/>
                      <a:gd name="connsiteY3" fmla="*/ 2594880 h 2594879"/>
                      <a:gd name="connsiteX4" fmla="*/ 0 w 2528461"/>
                      <a:gd name="connsiteY4" fmla="*/ 1297440 h 2594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8461" h="2594879" extrusionOk="0">
                        <a:moveTo>
                          <a:pt x="0" y="1297440"/>
                        </a:moveTo>
                        <a:cubicBezTo>
                          <a:pt x="-23545" y="566361"/>
                          <a:pt x="528658" y="14021"/>
                          <a:pt x="1264231" y="0"/>
                        </a:cubicBezTo>
                        <a:cubicBezTo>
                          <a:pt x="2054718" y="19425"/>
                          <a:pt x="2448360" y="583431"/>
                          <a:pt x="2528462" y="1297440"/>
                        </a:cubicBezTo>
                        <a:cubicBezTo>
                          <a:pt x="2445877" y="2094645"/>
                          <a:pt x="1953914" y="2642046"/>
                          <a:pt x="1264231" y="2594880"/>
                        </a:cubicBezTo>
                        <a:cubicBezTo>
                          <a:pt x="522001" y="2570799"/>
                          <a:pt x="58006" y="2041712"/>
                          <a:pt x="0" y="12974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2A1786-4D1B-4738-9BD5-311570C98A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3791" y="1891654"/>
            <a:ext cx="2721194" cy="27211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A4AF48-AF31-48B7-9FF7-EDF0890011E2}"/>
              </a:ext>
            </a:extLst>
          </p:cNvPr>
          <p:cNvSpPr txBox="1"/>
          <p:nvPr/>
        </p:nvSpPr>
        <p:spPr>
          <a:xfrm>
            <a:off x="6978869" y="1584928"/>
            <a:ext cx="4498428" cy="74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757F75-A19C-4AE3-9FBB-7F207466E0DD}"/>
              </a:ext>
            </a:extLst>
          </p:cNvPr>
          <p:cNvSpPr txBox="1"/>
          <p:nvPr/>
        </p:nvSpPr>
        <p:spPr>
          <a:xfrm>
            <a:off x="7694180" y="5373590"/>
            <a:ext cx="3637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Helvetica Neue"/>
              </a:rPr>
              <a:t>Почта : </a:t>
            </a:r>
            <a:r>
              <a:rPr lang="en-US" sz="3200" i="1" dirty="0">
                <a:latin typeface="Helvetica Neue"/>
              </a:rPr>
              <a:t>ooo_robis@mail.ru</a:t>
            </a:r>
            <a:endParaRPr lang="ru-RU" sz="2800" i="1" dirty="0">
              <a:latin typeface="Helvetica Neue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B96E06D-5F9C-34EA-099E-7D9DBE1BDFF7}"/>
              </a:ext>
            </a:extLst>
          </p:cNvPr>
          <p:cNvSpPr txBox="1">
            <a:spLocks/>
          </p:cNvSpPr>
          <p:nvPr/>
        </p:nvSpPr>
        <p:spPr>
          <a:xfrm>
            <a:off x="316345" y="430376"/>
            <a:ext cx="3759201" cy="8103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АМИС-РТК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6EC469C-E3E4-D715-2C06-14B042C593EB}"/>
              </a:ext>
            </a:extLst>
          </p:cNvPr>
          <p:cNvSpPr/>
          <p:nvPr/>
        </p:nvSpPr>
        <p:spPr>
          <a:xfrm>
            <a:off x="268466" y="430376"/>
            <a:ext cx="385495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ADCD3D9-83FF-8140-23A5-2E30B69C6E0B}"/>
              </a:ext>
            </a:extLst>
          </p:cNvPr>
          <p:cNvSpPr/>
          <p:nvPr/>
        </p:nvSpPr>
        <p:spPr>
          <a:xfrm>
            <a:off x="268466" y="1115640"/>
            <a:ext cx="385495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D4B4AD-1457-B3CD-2636-9368F37E5C30}"/>
              </a:ext>
            </a:extLst>
          </p:cNvPr>
          <p:cNvSpPr txBox="1"/>
          <p:nvPr/>
        </p:nvSpPr>
        <p:spPr>
          <a:xfrm>
            <a:off x="0" y="2747777"/>
            <a:ext cx="6327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0" dirty="0">
                <a:effectLst/>
                <a:latin typeface="Helvetica Neue"/>
              </a:rPr>
              <a:t>Благодарим вас за внимание! </a:t>
            </a:r>
            <a:r>
              <a:rPr lang="ru-RU" sz="3200" dirty="0">
                <a:latin typeface="Helvetica Neue"/>
              </a:rPr>
              <a:t>Мы так же можем решать</a:t>
            </a:r>
          </a:p>
          <a:p>
            <a:pPr algn="ctr"/>
            <a:r>
              <a:rPr lang="ru-RU" sz="3200" dirty="0">
                <a:latin typeface="Helvetica Neue"/>
              </a:rPr>
              <a:t>Ваши точечные проблемы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D5F5A-685D-E7D1-8F4E-1D2E7A69A242}"/>
              </a:ext>
            </a:extLst>
          </p:cNvPr>
          <p:cNvSpPr txBox="1"/>
          <p:nvPr/>
        </p:nvSpPr>
        <p:spPr>
          <a:xfrm>
            <a:off x="6327227" y="321994"/>
            <a:ext cx="5864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Helvetica Neue"/>
              </a:rPr>
              <a:t>Для обсуждения реализации стартап-проекта и вопросов сотрудничества, пожалуйста, </a:t>
            </a:r>
            <a:r>
              <a:rPr lang="ru-RU" sz="2400" b="1" i="0" dirty="0">
                <a:effectLst/>
                <a:latin typeface="Helvetica Neue"/>
              </a:rPr>
              <a:t>Свяжитесь с нами</a:t>
            </a:r>
            <a:r>
              <a:rPr lang="ru-RU" sz="2400" dirty="0">
                <a:latin typeface="Helvetica Neue"/>
              </a:rPr>
              <a:t>!</a:t>
            </a:r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45F08D-FCA2-392A-91DF-9A7F5BB56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0017" y="1891654"/>
            <a:ext cx="2721194" cy="2721194"/>
          </a:xfrm>
          <a:prstGeom prst="round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1B9103-DE42-14BA-130F-F75FA39E649E}"/>
              </a:ext>
            </a:extLst>
          </p:cNvPr>
          <p:cNvSpPr txBox="1"/>
          <p:nvPr/>
        </p:nvSpPr>
        <p:spPr>
          <a:xfrm>
            <a:off x="6453978" y="4612848"/>
            <a:ext cx="2691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Helvetica Neue"/>
              </a:rPr>
              <a:t>Сайт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D0B3B5-4ECE-6896-B1E2-41663AB5A456}"/>
              </a:ext>
            </a:extLst>
          </p:cNvPr>
          <p:cNvSpPr txBox="1"/>
          <p:nvPr/>
        </p:nvSpPr>
        <p:spPr>
          <a:xfrm>
            <a:off x="9322989" y="4612848"/>
            <a:ext cx="2691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Helvetica Neue"/>
              </a:rPr>
              <a:t>Телеграмм</a:t>
            </a:r>
            <a:r>
              <a:rPr lang="ru-RU" sz="2400" b="1" dirty="0">
                <a:latin typeface="Helvetica Neu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14231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1746</TotalTime>
  <Words>768</Words>
  <Application>Microsoft Office PowerPoint</Application>
  <PresentationFormat>Широкоэкранный</PresentationFormat>
  <Paragraphs>154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Gilroy-ExtraBold</vt:lpstr>
      <vt:lpstr>Gilroy-Light</vt:lpstr>
      <vt:lpstr>Helvetica Neue</vt:lpstr>
      <vt:lpstr>Arial</vt:lpstr>
      <vt:lpstr>Calibri</vt:lpstr>
      <vt:lpstr>Calibri Light</vt:lpstr>
      <vt:lpstr>EB Garamond</vt:lpstr>
      <vt:lpstr>Garamond</vt:lpstr>
      <vt:lpstr>Roboto</vt:lpstr>
      <vt:lpstr>Verdana</vt:lpstr>
      <vt:lpstr>Тема Office</vt:lpstr>
      <vt:lpstr>Презентация PowerPoint</vt:lpstr>
      <vt:lpstr>Презентация PowerPoint</vt:lpstr>
      <vt:lpstr>Команда</vt:lpstr>
      <vt:lpstr>Проблема</vt:lpstr>
      <vt:lpstr>Решение</vt:lpstr>
      <vt:lpstr>Презентация PowerPoint</vt:lpstr>
      <vt:lpstr>Потенциальные потребители</vt:lpstr>
      <vt:lpstr>Презентация PowerPoint</vt:lpstr>
      <vt:lpstr>Анализ рынка</vt:lpstr>
      <vt:lpstr>Конкуренты</vt:lpstr>
      <vt:lpstr>Проделанная работа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Мануйлова</dc:creator>
  <cp:lastModifiedBy>Иван Барышев</cp:lastModifiedBy>
  <cp:revision>51</cp:revision>
  <dcterms:created xsi:type="dcterms:W3CDTF">2023-10-30T10:40:41Z</dcterms:created>
  <dcterms:modified xsi:type="dcterms:W3CDTF">2023-12-05T11:12:09Z</dcterms:modified>
</cp:coreProperties>
</file>