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17" r:id="rId2"/>
    <p:sldId id="318" r:id="rId3"/>
    <p:sldId id="319" r:id="rId4"/>
    <p:sldId id="320" r:id="rId5"/>
    <p:sldId id="33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267" r:id="rId14"/>
    <p:sldId id="269" r:id="rId15"/>
    <p:sldId id="266" r:id="rId16"/>
    <p:sldId id="33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EB804B"/>
    <a:srgbClr val="DEE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320DA6-C5E9-4827-ADBC-C752DA8CFBF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E2F291-1C50-46E9-BD7B-0B6BFD3AD80A}">
      <dgm:prSet custT="1"/>
      <dgm:spPr/>
      <dgm:t>
        <a:bodyPr/>
        <a:lstStyle/>
        <a:p>
          <a:pPr algn="ctr"/>
          <a:r>
            <a:rPr lang="en-US" sz="1800">
              <a:latin typeface="Comic Sans MS" panose="030F0702030302020204" pitchFamily="66" charset="0"/>
            </a:rPr>
            <a:t>Масштабирование</a:t>
          </a:r>
        </a:p>
      </dgm:t>
    </dgm:pt>
    <dgm:pt modelId="{D8C34B3D-CD28-4168-A611-CE2DCA3D8607}" type="parTrans" cxnId="{F6F6BF02-4EEC-44D4-BF1A-6F76083F714D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5C0A28F1-521D-4B92-878F-AB1C3D8B1A37}" type="sibTrans" cxnId="{F6F6BF02-4EEC-44D4-BF1A-6F76083F714D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163781D8-E7A5-4A0A-BEFB-1FFC6FBF5E55}">
      <dgm:prSet custT="1"/>
      <dgm:spPr/>
      <dgm:t>
        <a:bodyPr/>
        <a:lstStyle/>
        <a:p>
          <a:pPr algn="ctr"/>
          <a:r>
            <a:rPr lang="en-US" sz="1800">
              <a:latin typeface="Comic Sans MS" panose="030F0702030302020204" pitchFamily="66" charset="0"/>
            </a:rPr>
            <a:t>Комплексный подход</a:t>
          </a:r>
        </a:p>
      </dgm:t>
    </dgm:pt>
    <dgm:pt modelId="{91DF91C0-E0DD-45D7-99D1-0DFDD78EC4B2}" type="parTrans" cxnId="{BA8FAD2F-1E94-4E54-832C-73C60E0B67AE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1281D097-A01C-40F8-AC20-C15D76389593}" type="sibTrans" cxnId="{BA8FAD2F-1E94-4E54-832C-73C60E0B67AE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DCF084FD-7C53-4389-9C72-546831EB8371}">
      <dgm:prSet custT="1"/>
      <dgm:spPr/>
      <dgm:t>
        <a:bodyPr/>
        <a:lstStyle/>
        <a:p>
          <a:pPr algn="ctr"/>
          <a:r>
            <a:rPr lang="en-US" sz="1800">
              <a:latin typeface="Comic Sans MS" panose="030F0702030302020204" pitchFamily="66" charset="0"/>
            </a:rPr>
            <a:t>Свежие идеи</a:t>
          </a:r>
        </a:p>
      </dgm:t>
    </dgm:pt>
    <dgm:pt modelId="{0EE62DFF-410A-4969-9DC7-E7B81CE7366F}" type="parTrans" cxnId="{34B66A76-61A8-49BB-97CA-D1647163CDFC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39ADF7A1-A89F-4FD7-8A8C-438DD9021624}" type="sibTrans" cxnId="{34B66A76-61A8-49BB-97CA-D1647163CDFC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3D0579E6-1DB2-4860-9B3D-0308E094F5CD}">
      <dgm:prSet custT="1"/>
      <dgm:spPr/>
      <dgm:t>
        <a:bodyPr/>
        <a:lstStyle/>
        <a:p>
          <a:pPr algn="ctr"/>
          <a:r>
            <a:rPr lang="en-US" sz="1800" dirty="0">
              <a:latin typeface="Comic Sans MS" panose="030F0702030302020204" pitchFamily="66" charset="0"/>
            </a:rPr>
            <a:t>Работа не только с детьми, но и их родителями</a:t>
          </a:r>
        </a:p>
      </dgm:t>
    </dgm:pt>
    <dgm:pt modelId="{DA276F7A-DB33-4A58-A472-BB61A8459B23}" type="parTrans" cxnId="{36C172BB-634D-44ED-8051-2D14AABAA1BB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FA8A036B-0A9D-4AD1-90E4-F4A4A6E2C98E}" type="sibTrans" cxnId="{36C172BB-634D-44ED-8051-2D14AABAA1BB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96AB9647-BF8A-438C-906C-D19D416524CC}">
      <dgm:prSet custT="1"/>
      <dgm:spPr/>
      <dgm:t>
        <a:bodyPr/>
        <a:lstStyle/>
        <a:p>
          <a:pPr algn="ctr"/>
          <a:r>
            <a:rPr lang="en-US" sz="1800" dirty="0">
              <a:latin typeface="Comic Sans MS" panose="030F0702030302020204" pitchFamily="66" charset="0"/>
            </a:rPr>
            <a:t>Добиться не просто интереса к чтению, а формирование</a:t>
          </a:r>
          <a:r>
            <a:rPr lang="ru-RU" sz="1800" dirty="0">
              <a:latin typeface="Comic Sans MS" panose="030F0702030302020204" pitchFamily="66" charset="0"/>
            </a:rPr>
            <a:t> читающего</a:t>
          </a:r>
          <a:r>
            <a:rPr lang="en-US" sz="1800" dirty="0">
              <a:latin typeface="Comic Sans MS" panose="030F0702030302020204" pitchFamily="66" charset="0"/>
            </a:rPr>
            <a:t> сообщества</a:t>
          </a:r>
        </a:p>
      </dgm:t>
    </dgm:pt>
    <dgm:pt modelId="{061606EC-5C75-4F8D-88BA-A5F1270B367C}" type="parTrans" cxnId="{DD58880C-F0DB-441B-9126-2356FE9F50B7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A2EFCBD4-5D9C-43D2-84EA-A5AD58C01587}" type="sibTrans" cxnId="{DD58880C-F0DB-441B-9126-2356FE9F50B7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15A30734-FB32-46B2-9A07-18B3A18E2DEA}">
      <dgm:prSet/>
      <dgm:spPr/>
      <dgm:t>
        <a:bodyPr/>
        <a:lstStyle/>
        <a:p>
          <a:pPr algn="ctr"/>
          <a:r>
            <a:rPr lang="en-US">
              <a:latin typeface="Comic Sans MS" panose="030F0702030302020204" pitchFamily="66" charset="0"/>
            </a:rPr>
            <a:t>Думать не о материальной выгоде, а о будущем нации</a:t>
          </a:r>
          <a:endParaRPr lang="en-US" dirty="0">
            <a:latin typeface="Comic Sans MS" panose="030F0702030302020204" pitchFamily="66" charset="0"/>
          </a:endParaRPr>
        </a:p>
      </dgm:t>
    </dgm:pt>
    <dgm:pt modelId="{6DCD1106-651F-486F-B37D-F71C1E506B0F}" type="parTrans" cxnId="{422FC917-181A-45F5-B693-90728B1229E6}">
      <dgm:prSet/>
      <dgm:spPr/>
      <dgm:t>
        <a:bodyPr/>
        <a:lstStyle/>
        <a:p>
          <a:endParaRPr lang="ru-RU"/>
        </a:p>
      </dgm:t>
    </dgm:pt>
    <dgm:pt modelId="{4CA3177E-8F5D-4A22-B3C5-B879C7CB1489}" type="sibTrans" cxnId="{422FC917-181A-45F5-B693-90728B1229E6}">
      <dgm:prSet/>
      <dgm:spPr/>
      <dgm:t>
        <a:bodyPr/>
        <a:lstStyle/>
        <a:p>
          <a:endParaRPr lang="ru-RU"/>
        </a:p>
      </dgm:t>
    </dgm:pt>
    <dgm:pt modelId="{34AF711B-6E46-40EF-9A53-EBF89B90C4DF}" type="pres">
      <dgm:prSet presAssocID="{40320DA6-C5E9-4827-ADBC-C752DA8CFBF8}" presName="vert0" presStyleCnt="0">
        <dgm:presLayoutVars>
          <dgm:dir/>
          <dgm:animOne val="branch"/>
          <dgm:animLvl val="lvl"/>
        </dgm:presLayoutVars>
      </dgm:prSet>
      <dgm:spPr/>
    </dgm:pt>
    <dgm:pt modelId="{8388ECC7-6EB1-439A-88AD-3B866B2B9453}" type="pres">
      <dgm:prSet presAssocID="{44E2F291-1C50-46E9-BD7B-0B6BFD3AD80A}" presName="thickLine" presStyleLbl="alignNode1" presStyleIdx="0" presStyleCnt="6"/>
      <dgm:spPr/>
    </dgm:pt>
    <dgm:pt modelId="{7944C61E-7CA1-4373-9F67-79447F4638CA}" type="pres">
      <dgm:prSet presAssocID="{44E2F291-1C50-46E9-BD7B-0B6BFD3AD80A}" presName="horz1" presStyleCnt="0"/>
      <dgm:spPr/>
    </dgm:pt>
    <dgm:pt modelId="{DC546609-65F9-49E4-A53E-DD36F5D0A5C5}" type="pres">
      <dgm:prSet presAssocID="{44E2F291-1C50-46E9-BD7B-0B6BFD3AD80A}" presName="tx1" presStyleLbl="revTx" presStyleIdx="0" presStyleCnt="6"/>
      <dgm:spPr/>
    </dgm:pt>
    <dgm:pt modelId="{10C80219-F889-49B9-9D39-96D7710EA451}" type="pres">
      <dgm:prSet presAssocID="{44E2F291-1C50-46E9-BD7B-0B6BFD3AD80A}" presName="vert1" presStyleCnt="0"/>
      <dgm:spPr/>
    </dgm:pt>
    <dgm:pt modelId="{4408A50F-F249-4449-8B3B-C6353FDE1B49}" type="pres">
      <dgm:prSet presAssocID="{163781D8-E7A5-4A0A-BEFB-1FFC6FBF5E55}" presName="thickLine" presStyleLbl="alignNode1" presStyleIdx="1" presStyleCnt="6"/>
      <dgm:spPr/>
    </dgm:pt>
    <dgm:pt modelId="{56D56A81-1DD9-46B7-8FED-4820387BA82A}" type="pres">
      <dgm:prSet presAssocID="{163781D8-E7A5-4A0A-BEFB-1FFC6FBF5E55}" presName="horz1" presStyleCnt="0"/>
      <dgm:spPr/>
    </dgm:pt>
    <dgm:pt modelId="{8F130407-E509-4F2C-9C1E-0B7642C470D1}" type="pres">
      <dgm:prSet presAssocID="{163781D8-E7A5-4A0A-BEFB-1FFC6FBF5E55}" presName="tx1" presStyleLbl="revTx" presStyleIdx="1" presStyleCnt="6"/>
      <dgm:spPr/>
    </dgm:pt>
    <dgm:pt modelId="{D8FAA3FD-B413-42FB-9384-4F6B1DCB2606}" type="pres">
      <dgm:prSet presAssocID="{163781D8-E7A5-4A0A-BEFB-1FFC6FBF5E55}" presName="vert1" presStyleCnt="0"/>
      <dgm:spPr/>
    </dgm:pt>
    <dgm:pt modelId="{C92F5154-9F4B-46E5-8CED-BDD4B0CC9A3A}" type="pres">
      <dgm:prSet presAssocID="{DCF084FD-7C53-4389-9C72-546831EB8371}" presName="thickLine" presStyleLbl="alignNode1" presStyleIdx="2" presStyleCnt="6"/>
      <dgm:spPr/>
    </dgm:pt>
    <dgm:pt modelId="{5E883618-687E-4CBD-90ED-3E47F0C3F0BE}" type="pres">
      <dgm:prSet presAssocID="{DCF084FD-7C53-4389-9C72-546831EB8371}" presName="horz1" presStyleCnt="0"/>
      <dgm:spPr/>
    </dgm:pt>
    <dgm:pt modelId="{A975DA91-E840-4545-82A4-BEB730208697}" type="pres">
      <dgm:prSet presAssocID="{DCF084FD-7C53-4389-9C72-546831EB8371}" presName="tx1" presStyleLbl="revTx" presStyleIdx="2" presStyleCnt="6"/>
      <dgm:spPr/>
    </dgm:pt>
    <dgm:pt modelId="{617649AB-EE20-4D49-B4CD-51FD8F842D50}" type="pres">
      <dgm:prSet presAssocID="{DCF084FD-7C53-4389-9C72-546831EB8371}" presName="vert1" presStyleCnt="0"/>
      <dgm:spPr/>
    </dgm:pt>
    <dgm:pt modelId="{A4BB6036-9897-4178-8353-C73205B284EB}" type="pres">
      <dgm:prSet presAssocID="{15A30734-FB32-46B2-9A07-18B3A18E2DEA}" presName="thickLine" presStyleLbl="alignNode1" presStyleIdx="3" presStyleCnt="6"/>
      <dgm:spPr/>
    </dgm:pt>
    <dgm:pt modelId="{BCA861CC-0526-4EA2-B924-4676B2E525E1}" type="pres">
      <dgm:prSet presAssocID="{15A30734-FB32-46B2-9A07-18B3A18E2DEA}" presName="horz1" presStyleCnt="0"/>
      <dgm:spPr/>
    </dgm:pt>
    <dgm:pt modelId="{A671497F-8B1F-409D-9C0E-A1B036B7A714}" type="pres">
      <dgm:prSet presAssocID="{15A30734-FB32-46B2-9A07-18B3A18E2DEA}" presName="tx1" presStyleLbl="revTx" presStyleIdx="3" presStyleCnt="6"/>
      <dgm:spPr/>
    </dgm:pt>
    <dgm:pt modelId="{0BF0A5C3-C00B-4F0B-A9BC-76D2D5144F20}" type="pres">
      <dgm:prSet presAssocID="{15A30734-FB32-46B2-9A07-18B3A18E2DEA}" presName="vert1" presStyleCnt="0"/>
      <dgm:spPr/>
    </dgm:pt>
    <dgm:pt modelId="{73B952EA-6169-4F4B-8D80-851C41FA2DB1}" type="pres">
      <dgm:prSet presAssocID="{3D0579E6-1DB2-4860-9B3D-0308E094F5CD}" presName="thickLine" presStyleLbl="alignNode1" presStyleIdx="4" presStyleCnt="6"/>
      <dgm:spPr/>
    </dgm:pt>
    <dgm:pt modelId="{65D081DA-1632-4C1D-8570-F0C5FE84A5C6}" type="pres">
      <dgm:prSet presAssocID="{3D0579E6-1DB2-4860-9B3D-0308E094F5CD}" presName="horz1" presStyleCnt="0"/>
      <dgm:spPr/>
    </dgm:pt>
    <dgm:pt modelId="{7F15E17E-7E0F-4CF9-9976-5D3C2E6DDB38}" type="pres">
      <dgm:prSet presAssocID="{3D0579E6-1DB2-4860-9B3D-0308E094F5CD}" presName="tx1" presStyleLbl="revTx" presStyleIdx="4" presStyleCnt="6"/>
      <dgm:spPr/>
    </dgm:pt>
    <dgm:pt modelId="{63795201-4584-4375-BC7A-5A4C5C2CE6A3}" type="pres">
      <dgm:prSet presAssocID="{3D0579E6-1DB2-4860-9B3D-0308E094F5CD}" presName="vert1" presStyleCnt="0"/>
      <dgm:spPr/>
    </dgm:pt>
    <dgm:pt modelId="{71F1C505-8254-4C4E-8DA2-A596ACCD5ABB}" type="pres">
      <dgm:prSet presAssocID="{96AB9647-BF8A-438C-906C-D19D416524CC}" presName="thickLine" presStyleLbl="alignNode1" presStyleIdx="5" presStyleCnt="6"/>
      <dgm:spPr/>
    </dgm:pt>
    <dgm:pt modelId="{E2D7C1DE-6B91-4B13-9C2B-50CF62416DC6}" type="pres">
      <dgm:prSet presAssocID="{96AB9647-BF8A-438C-906C-D19D416524CC}" presName="horz1" presStyleCnt="0"/>
      <dgm:spPr/>
    </dgm:pt>
    <dgm:pt modelId="{C347BED1-ED6D-435E-A576-ED7E2A97C286}" type="pres">
      <dgm:prSet presAssocID="{96AB9647-BF8A-438C-906C-D19D416524CC}" presName="tx1" presStyleLbl="revTx" presStyleIdx="5" presStyleCnt="6"/>
      <dgm:spPr/>
    </dgm:pt>
    <dgm:pt modelId="{2EDFE3B0-F416-42FD-AA6D-8B3162C8F73B}" type="pres">
      <dgm:prSet presAssocID="{96AB9647-BF8A-438C-906C-D19D416524CC}" presName="vert1" presStyleCnt="0"/>
      <dgm:spPr/>
    </dgm:pt>
  </dgm:ptLst>
  <dgm:cxnLst>
    <dgm:cxn modelId="{F6F6BF02-4EEC-44D4-BF1A-6F76083F714D}" srcId="{40320DA6-C5E9-4827-ADBC-C752DA8CFBF8}" destId="{44E2F291-1C50-46E9-BD7B-0B6BFD3AD80A}" srcOrd="0" destOrd="0" parTransId="{D8C34B3D-CD28-4168-A611-CE2DCA3D8607}" sibTransId="{5C0A28F1-521D-4B92-878F-AB1C3D8B1A37}"/>
    <dgm:cxn modelId="{AE10460C-AA3E-48B4-B732-D82724F497D9}" type="presOf" srcId="{163781D8-E7A5-4A0A-BEFB-1FFC6FBF5E55}" destId="{8F130407-E509-4F2C-9C1E-0B7642C470D1}" srcOrd="0" destOrd="0" presId="urn:microsoft.com/office/officeart/2008/layout/LinedList"/>
    <dgm:cxn modelId="{DD58880C-F0DB-441B-9126-2356FE9F50B7}" srcId="{40320DA6-C5E9-4827-ADBC-C752DA8CFBF8}" destId="{96AB9647-BF8A-438C-906C-D19D416524CC}" srcOrd="5" destOrd="0" parTransId="{061606EC-5C75-4F8D-88BA-A5F1270B367C}" sibTransId="{A2EFCBD4-5D9C-43D2-84EA-A5AD58C01587}"/>
    <dgm:cxn modelId="{422FC917-181A-45F5-B693-90728B1229E6}" srcId="{40320DA6-C5E9-4827-ADBC-C752DA8CFBF8}" destId="{15A30734-FB32-46B2-9A07-18B3A18E2DEA}" srcOrd="3" destOrd="0" parTransId="{6DCD1106-651F-486F-B37D-F71C1E506B0F}" sibTransId="{4CA3177E-8F5D-4A22-B3C5-B879C7CB1489}"/>
    <dgm:cxn modelId="{BA8FAD2F-1E94-4E54-832C-73C60E0B67AE}" srcId="{40320DA6-C5E9-4827-ADBC-C752DA8CFBF8}" destId="{163781D8-E7A5-4A0A-BEFB-1FFC6FBF5E55}" srcOrd="1" destOrd="0" parTransId="{91DF91C0-E0DD-45D7-99D1-0DFDD78EC4B2}" sibTransId="{1281D097-A01C-40F8-AC20-C15D76389593}"/>
    <dgm:cxn modelId="{34B66A76-61A8-49BB-97CA-D1647163CDFC}" srcId="{40320DA6-C5E9-4827-ADBC-C752DA8CFBF8}" destId="{DCF084FD-7C53-4389-9C72-546831EB8371}" srcOrd="2" destOrd="0" parTransId="{0EE62DFF-410A-4969-9DC7-E7B81CE7366F}" sibTransId="{39ADF7A1-A89F-4FD7-8A8C-438DD9021624}"/>
    <dgm:cxn modelId="{59520679-2334-4FD7-B61D-0F4E4605F60E}" type="presOf" srcId="{40320DA6-C5E9-4827-ADBC-C752DA8CFBF8}" destId="{34AF711B-6E46-40EF-9A53-EBF89B90C4DF}" srcOrd="0" destOrd="0" presId="urn:microsoft.com/office/officeart/2008/layout/LinedList"/>
    <dgm:cxn modelId="{A69E9859-93F2-43CC-B9FB-2471DECCB3D7}" type="presOf" srcId="{DCF084FD-7C53-4389-9C72-546831EB8371}" destId="{A975DA91-E840-4545-82A4-BEB730208697}" srcOrd="0" destOrd="0" presId="urn:microsoft.com/office/officeart/2008/layout/LinedList"/>
    <dgm:cxn modelId="{FAFD8D94-358E-4B67-92EA-2E6075A997B8}" type="presOf" srcId="{3D0579E6-1DB2-4860-9B3D-0308E094F5CD}" destId="{7F15E17E-7E0F-4CF9-9976-5D3C2E6DDB38}" srcOrd="0" destOrd="0" presId="urn:microsoft.com/office/officeart/2008/layout/LinedList"/>
    <dgm:cxn modelId="{2EBE9F95-E067-4792-A8F8-FD7D72ABA314}" type="presOf" srcId="{96AB9647-BF8A-438C-906C-D19D416524CC}" destId="{C347BED1-ED6D-435E-A576-ED7E2A97C286}" srcOrd="0" destOrd="0" presId="urn:microsoft.com/office/officeart/2008/layout/LinedList"/>
    <dgm:cxn modelId="{36C172BB-634D-44ED-8051-2D14AABAA1BB}" srcId="{40320DA6-C5E9-4827-ADBC-C752DA8CFBF8}" destId="{3D0579E6-1DB2-4860-9B3D-0308E094F5CD}" srcOrd="4" destOrd="0" parTransId="{DA276F7A-DB33-4A58-A472-BB61A8459B23}" sibTransId="{FA8A036B-0A9D-4AD1-90E4-F4A4A6E2C98E}"/>
    <dgm:cxn modelId="{F59713EE-56C6-424B-ACE3-EFE096341146}" type="presOf" srcId="{44E2F291-1C50-46E9-BD7B-0B6BFD3AD80A}" destId="{DC546609-65F9-49E4-A53E-DD36F5D0A5C5}" srcOrd="0" destOrd="0" presId="urn:microsoft.com/office/officeart/2008/layout/LinedList"/>
    <dgm:cxn modelId="{8F2A31EE-4D16-42D5-82F2-4E4CB7EE9B7E}" type="presOf" srcId="{15A30734-FB32-46B2-9A07-18B3A18E2DEA}" destId="{A671497F-8B1F-409D-9C0E-A1B036B7A714}" srcOrd="0" destOrd="0" presId="urn:microsoft.com/office/officeart/2008/layout/LinedList"/>
    <dgm:cxn modelId="{9AE37EF4-DDE8-4A26-B839-0EF1CF5754EC}" type="presParOf" srcId="{34AF711B-6E46-40EF-9A53-EBF89B90C4DF}" destId="{8388ECC7-6EB1-439A-88AD-3B866B2B9453}" srcOrd="0" destOrd="0" presId="urn:microsoft.com/office/officeart/2008/layout/LinedList"/>
    <dgm:cxn modelId="{1AF813E2-009E-4210-BC36-A5CF5E7206F8}" type="presParOf" srcId="{34AF711B-6E46-40EF-9A53-EBF89B90C4DF}" destId="{7944C61E-7CA1-4373-9F67-79447F4638CA}" srcOrd="1" destOrd="0" presId="urn:microsoft.com/office/officeart/2008/layout/LinedList"/>
    <dgm:cxn modelId="{35E898C0-59C3-4579-9CFB-C05EC4007BB8}" type="presParOf" srcId="{7944C61E-7CA1-4373-9F67-79447F4638CA}" destId="{DC546609-65F9-49E4-A53E-DD36F5D0A5C5}" srcOrd="0" destOrd="0" presId="urn:microsoft.com/office/officeart/2008/layout/LinedList"/>
    <dgm:cxn modelId="{BEDBFE94-5B7E-4FA3-8AC9-B34F68A63076}" type="presParOf" srcId="{7944C61E-7CA1-4373-9F67-79447F4638CA}" destId="{10C80219-F889-49B9-9D39-96D7710EA451}" srcOrd="1" destOrd="0" presId="urn:microsoft.com/office/officeart/2008/layout/LinedList"/>
    <dgm:cxn modelId="{8F11E906-DB4F-4BBF-9D2F-689DBD665EF6}" type="presParOf" srcId="{34AF711B-6E46-40EF-9A53-EBF89B90C4DF}" destId="{4408A50F-F249-4449-8B3B-C6353FDE1B49}" srcOrd="2" destOrd="0" presId="urn:microsoft.com/office/officeart/2008/layout/LinedList"/>
    <dgm:cxn modelId="{B9788B1D-0932-4397-B0A9-EAFE069DCD83}" type="presParOf" srcId="{34AF711B-6E46-40EF-9A53-EBF89B90C4DF}" destId="{56D56A81-1DD9-46B7-8FED-4820387BA82A}" srcOrd="3" destOrd="0" presId="urn:microsoft.com/office/officeart/2008/layout/LinedList"/>
    <dgm:cxn modelId="{A126C6A8-8EE5-46AC-A524-D339B9831B3A}" type="presParOf" srcId="{56D56A81-1DD9-46B7-8FED-4820387BA82A}" destId="{8F130407-E509-4F2C-9C1E-0B7642C470D1}" srcOrd="0" destOrd="0" presId="urn:microsoft.com/office/officeart/2008/layout/LinedList"/>
    <dgm:cxn modelId="{482DFAD6-AF59-43A1-8E5E-E79BAF8042F6}" type="presParOf" srcId="{56D56A81-1DD9-46B7-8FED-4820387BA82A}" destId="{D8FAA3FD-B413-42FB-9384-4F6B1DCB2606}" srcOrd="1" destOrd="0" presId="urn:microsoft.com/office/officeart/2008/layout/LinedList"/>
    <dgm:cxn modelId="{DFC09A9A-4F27-417D-B140-8A05F88C2C64}" type="presParOf" srcId="{34AF711B-6E46-40EF-9A53-EBF89B90C4DF}" destId="{C92F5154-9F4B-46E5-8CED-BDD4B0CC9A3A}" srcOrd="4" destOrd="0" presId="urn:microsoft.com/office/officeart/2008/layout/LinedList"/>
    <dgm:cxn modelId="{CD19A669-DC85-42BF-893F-131D631437A4}" type="presParOf" srcId="{34AF711B-6E46-40EF-9A53-EBF89B90C4DF}" destId="{5E883618-687E-4CBD-90ED-3E47F0C3F0BE}" srcOrd="5" destOrd="0" presId="urn:microsoft.com/office/officeart/2008/layout/LinedList"/>
    <dgm:cxn modelId="{819F72F0-85E5-4D7A-9BF7-8ED5A81C2F30}" type="presParOf" srcId="{5E883618-687E-4CBD-90ED-3E47F0C3F0BE}" destId="{A975DA91-E840-4545-82A4-BEB730208697}" srcOrd="0" destOrd="0" presId="urn:microsoft.com/office/officeart/2008/layout/LinedList"/>
    <dgm:cxn modelId="{597FCEC9-A4C4-4E86-810D-FC9EC86D1C83}" type="presParOf" srcId="{5E883618-687E-4CBD-90ED-3E47F0C3F0BE}" destId="{617649AB-EE20-4D49-B4CD-51FD8F842D50}" srcOrd="1" destOrd="0" presId="urn:microsoft.com/office/officeart/2008/layout/LinedList"/>
    <dgm:cxn modelId="{EC52C15C-E151-4E46-91F8-0AE4BAE48F83}" type="presParOf" srcId="{34AF711B-6E46-40EF-9A53-EBF89B90C4DF}" destId="{A4BB6036-9897-4178-8353-C73205B284EB}" srcOrd="6" destOrd="0" presId="urn:microsoft.com/office/officeart/2008/layout/LinedList"/>
    <dgm:cxn modelId="{2D5CDE06-5AD1-4306-A2FB-8E140B319635}" type="presParOf" srcId="{34AF711B-6E46-40EF-9A53-EBF89B90C4DF}" destId="{BCA861CC-0526-4EA2-B924-4676B2E525E1}" srcOrd="7" destOrd="0" presId="urn:microsoft.com/office/officeart/2008/layout/LinedList"/>
    <dgm:cxn modelId="{67A55436-8295-4D3E-A8FF-4F1995F703F1}" type="presParOf" srcId="{BCA861CC-0526-4EA2-B924-4676B2E525E1}" destId="{A671497F-8B1F-409D-9C0E-A1B036B7A714}" srcOrd="0" destOrd="0" presId="urn:microsoft.com/office/officeart/2008/layout/LinedList"/>
    <dgm:cxn modelId="{CACAE5DF-3BE6-4B70-8EE7-01565B8D4F43}" type="presParOf" srcId="{BCA861CC-0526-4EA2-B924-4676B2E525E1}" destId="{0BF0A5C3-C00B-4F0B-A9BC-76D2D5144F20}" srcOrd="1" destOrd="0" presId="urn:microsoft.com/office/officeart/2008/layout/LinedList"/>
    <dgm:cxn modelId="{8981598F-D93F-4495-98DF-7FB1EA303374}" type="presParOf" srcId="{34AF711B-6E46-40EF-9A53-EBF89B90C4DF}" destId="{73B952EA-6169-4F4B-8D80-851C41FA2DB1}" srcOrd="8" destOrd="0" presId="urn:microsoft.com/office/officeart/2008/layout/LinedList"/>
    <dgm:cxn modelId="{178AD61B-806E-4C24-A02B-F5062B3DF0EC}" type="presParOf" srcId="{34AF711B-6E46-40EF-9A53-EBF89B90C4DF}" destId="{65D081DA-1632-4C1D-8570-F0C5FE84A5C6}" srcOrd="9" destOrd="0" presId="urn:microsoft.com/office/officeart/2008/layout/LinedList"/>
    <dgm:cxn modelId="{D3D9DB4C-315D-4E31-A518-EC31E63030D7}" type="presParOf" srcId="{65D081DA-1632-4C1D-8570-F0C5FE84A5C6}" destId="{7F15E17E-7E0F-4CF9-9976-5D3C2E6DDB38}" srcOrd="0" destOrd="0" presId="urn:microsoft.com/office/officeart/2008/layout/LinedList"/>
    <dgm:cxn modelId="{56B8D8B2-E159-402B-8DE5-AC5930D59490}" type="presParOf" srcId="{65D081DA-1632-4C1D-8570-F0C5FE84A5C6}" destId="{63795201-4584-4375-BC7A-5A4C5C2CE6A3}" srcOrd="1" destOrd="0" presId="urn:microsoft.com/office/officeart/2008/layout/LinedList"/>
    <dgm:cxn modelId="{79213D80-AEFE-4CBE-A2B8-EE96882B2C43}" type="presParOf" srcId="{34AF711B-6E46-40EF-9A53-EBF89B90C4DF}" destId="{71F1C505-8254-4C4E-8DA2-A596ACCD5ABB}" srcOrd="10" destOrd="0" presId="urn:microsoft.com/office/officeart/2008/layout/LinedList"/>
    <dgm:cxn modelId="{0B4C84BC-58CD-47EE-9909-9468A53DF75B}" type="presParOf" srcId="{34AF711B-6E46-40EF-9A53-EBF89B90C4DF}" destId="{E2D7C1DE-6B91-4B13-9C2B-50CF62416DC6}" srcOrd="11" destOrd="0" presId="urn:microsoft.com/office/officeart/2008/layout/LinedList"/>
    <dgm:cxn modelId="{2099D0B1-3181-4B02-8C99-A2BC5A5310D0}" type="presParOf" srcId="{E2D7C1DE-6B91-4B13-9C2B-50CF62416DC6}" destId="{C347BED1-ED6D-435E-A576-ED7E2A97C286}" srcOrd="0" destOrd="0" presId="urn:microsoft.com/office/officeart/2008/layout/LinedList"/>
    <dgm:cxn modelId="{9AE44FA0-7372-4734-8782-07FCA1CB79BD}" type="presParOf" srcId="{E2D7C1DE-6B91-4B13-9C2B-50CF62416DC6}" destId="{2EDFE3B0-F416-42FD-AA6D-8B3162C8F73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847C61-7B92-481F-A38C-6A620A5C7031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5A7F113-EEB5-401F-812B-C933BBE2F8E0}">
      <dgm:prSet custT="1"/>
      <dgm:spPr/>
      <dgm:t>
        <a:bodyPr/>
        <a:lstStyle/>
        <a:p>
          <a:r>
            <a:rPr lang="en-US" sz="1600" dirty="0">
              <a:latin typeface="Montserrat" panose="00000500000000000000" pitchFamily="2" charset="-52"/>
              <a:cs typeface="Arial"/>
            </a:rPr>
            <a:t>проведение читательских форумов</a:t>
          </a:r>
          <a:r>
            <a:rPr lang="ru-RU" sz="1600" dirty="0">
              <a:latin typeface="Montserrat" panose="00000500000000000000" pitchFamily="2" charset="-52"/>
              <a:cs typeface="Arial"/>
            </a:rPr>
            <a:t> (нерегулярны) – 1-2/ год</a:t>
          </a:r>
          <a:endParaRPr lang="en-US" sz="1600" dirty="0">
            <a:latin typeface="Montserrat" panose="00000500000000000000" pitchFamily="2" charset="-52"/>
            <a:cs typeface="Arial"/>
          </a:endParaRPr>
        </a:p>
      </dgm:t>
    </dgm:pt>
    <dgm:pt modelId="{234E7C04-F71E-4E37-B1B6-DA8A59837B79}" type="parTrans" cxnId="{AE212D2F-D8DA-4ADA-ADC3-92FF0EA336C6}">
      <dgm:prSet/>
      <dgm:spPr/>
      <dgm:t>
        <a:bodyPr/>
        <a:lstStyle/>
        <a:p>
          <a:endParaRPr lang="en-US" sz="2000"/>
        </a:p>
      </dgm:t>
    </dgm:pt>
    <dgm:pt modelId="{08CCAC7E-9D50-42E5-84B7-64E764ABC429}" type="sibTrans" cxnId="{AE212D2F-D8DA-4ADA-ADC3-92FF0EA336C6}">
      <dgm:prSet/>
      <dgm:spPr/>
      <dgm:t>
        <a:bodyPr/>
        <a:lstStyle/>
        <a:p>
          <a:endParaRPr lang="en-US" sz="2000"/>
        </a:p>
      </dgm:t>
    </dgm:pt>
    <dgm:pt modelId="{C9955270-556B-4D38-A87A-E93B7196DC72}">
      <dgm:prSet custT="1"/>
      <dgm:spPr/>
      <dgm:t>
        <a:bodyPr/>
        <a:lstStyle/>
        <a:p>
          <a:r>
            <a:rPr lang="en-US" sz="1600" dirty="0">
              <a:latin typeface="Montserrat" panose="00000500000000000000" pitchFamily="2" charset="-52"/>
              <a:cs typeface="Arial"/>
            </a:rPr>
            <a:t>проведение литературных викторин</a:t>
          </a:r>
          <a:r>
            <a:rPr lang="ru-RU" sz="1600" dirty="0">
              <a:latin typeface="Montserrat" panose="00000500000000000000" pitchFamily="2" charset="-52"/>
              <a:cs typeface="Arial"/>
            </a:rPr>
            <a:t>, </a:t>
          </a:r>
          <a:r>
            <a:rPr lang="en-US" sz="1600" dirty="0">
              <a:latin typeface="Montserrat" panose="00000500000000000000" pitchFamily="2" charset="-52"/>
              <a:cs typeface="Arial"/>
            </a:rPr>
            <a:t>олимпи</a:t>
          </a:r>
          <a:r>
            <a:rPr lang="ru-RU" sz="1600" dirty="0">
              <a:latin typeface="Montserrat" panose="00000500000000000000" pitchFamily="2" charset="-52"/>
              <a:cs typeface="Arial"/>
            </a:rPr>
            <a:t>ад, конкурсов 2-3/ год</a:t>
          </a:r>
          <a:endParaRPr lang="en-US" sz="1600" dirty="0">
            <a:latin typeface="Montserrat" panose="00000500000000000000" pitchFamily="2" charset="-52"/>
            <a:cs typeface="Arial"/>
          </a:endParaRPr>
        </a:p>
      </dgm:t>
    </dgm:pt>
    <dgm:pt modelId="{FEA39614-303D-47B2-8A4A-C46A9BDB8E88}" type="parTrans" cxnId="{14409909-C102-46CE-A315-B8E0047458AF}">
      <dgm:prSet/>
      <dgm:spPr/>
      <dgm:t>
        <a:bodyPr/>
        <a:lstStyle/>
        <a:p>
          <a:endParaRPr lang="en-US" sz="2000"/>
        </a:p>
      </dgm:t>
    </dgm:pt>
    <dgm:pt modelId="{889577CF-6CC4-49B9-9797-628803EF8F5C}" type="sibTrans" cxnId="{14409909-C102-46CE-A315-B8E0047458AF}">
      <dgm:prSet/>
      <dgm:spPr/>
      <dgm:t>
        <a:bodyPr/>
        <a:lstStyle/>
        <a:p>
          <a:endParaRPr lang="en-US" sz="2000"/>
        </a:p>
      </dgm:t>
    </dgm:pt>
    <dgm:pt modelId="{3A70FE5F-874D-4618-9176-61CE931389C1}">
      <dgm:prSet custT="1"/>
      <dgm:spPr/>
      <dgm:t>
        <a:bodyPr/>
        <a:lstStyle/>
        <a:p>
          <a:r>
            <a:rPr lang="en-US" sz="1600" dirty="0">
              <a:latin typeface="Montserrat" panose="00000500000000000000" pitchFamily="2" charset="-52"/>
              <a:cs typeface="Arial"/>
            </a:rPr>
            <a:t>книжный клуб "Знал Шагал" (Ростов/Москва)</a:t>
          </a:r>
          <a:r>
            <a:rPr lang="ru-RU" sz="1600" dirty="0">
              <a:latin typeface="Montserrat" panose="00000500000000000000" pitchFamily="2" charset="-52"/>
              <a:cs typeface="Arial"/>
            </a:rPr>
            <a:t> – единственный в РнД</a:t>
          </a:r>
          <a:endParaRPr lang="en-US" sz="1600" dirty="0">
            <a:latin typeface="Montserrat" panose="00000500000000000000" pitchFamily="2" charset="-52"/>
            <a:cs typeface="Arial"/>
          </a:endParaRPr>
        </a:p>
      </dgm:t>
    </dgm:pt>
    <dgm:pt modelId="{7CAD668A-15CB-42F0-AEE3-1818B0E205C3}" type="parTrans" cxnId="{0FBF7B5A-DA90-46D0-8D85-59D3040B9E20}">
      <dgm:prSet/>
      <dgm:spPr/>
      <dgm:t>
        <a:bodyPr/>
        <a:lstStyle/>
        <a:p>
          <a:endParaRPr lang="en-US" sz="2000"/>
        </a:p>
      </dgm:t>
    </dgm:pt>
    <dgm:pt modelId="{84388F79-B2FF-40F1-8D53-79BFC3CC0B0F}" type="sibTrans" cxnId="{0FBF7B5A-DA90-46D0-8D85-59D3040B9E20}">
      <dgm:prSet/>
      <dgm:spPr/>
      <dgm:t>
        <a:bodyPr/>
        <a:lstStyle/>
        <a:p>
          <a:endParaRPr lang="en-US" sz="2000"/>
        </a:p>
      </dgm:t>
    </dgm:pt>
    <dgm:pt modelId="{E4701285-003E-4CFD-8AFF-7D4DBA64A14D}">
      <dgm:prSet custT="1"/>
      <dgm:spPr/>
      <dgm:t>
        <a:bodyPr/>
        <a:lstStyle/>
        <a:p>
          <a:pPr rtl="0"/>
          <a:r>
            <a:rPr lang="en-US" sz="1600" dirty="0">
              <a:latin typeface="Montserrat" panose="00000500000000000000" pitchFamily="2" charset="-52"/>
              <a:cs typeface="Arial"/>
            </a:rPr>
            <a:t>различные кружки в библиотеках</a:t>
          </a:r>
          <a:r>
            <a:rPr lang="ru-RU" sz="1600" dirty="0">
              <a:latin typeface="Montserrat" panose="00000500000000000000" pitchFamily="2" charset="-52"/>
              <a:cs typeface="Arial"/>
            </a:rPr>
            <a:t> (малочисленны/ непопулярны)</a:t>
          </a:r>
          <a:endParaRPr lang="en-US" sz="1600" dirty="0">
            <a:latin typeface="Montserrat" panose="00000500000000000000" pitchFamily="2" charset="-52"/>
            <a:cs typeface="Arial"/>
          </a:endParaRPr>
        </a:p>
        <a:p>
          <a:pPr rtl="0"/>
          <a:endParaRPr lang="ru-RU" sz="1600" dirty="0">
            <a:latin typeface="Montserrat" panose="00000500000000000000" pitchFamily="2" charset="-52"/>
            <a:cs typeface="Arial"/>
          </a:endParaRPr>
        </a:p>
        <a:p>
          <a:pPr rtl="0"/>
          <a:r>
            <a:rPr lang="ru-RU" sz="1600" dirty="0">
              <a:latin typeface="Montserrat" panose="00000500000000000000" pitchFamily="2" charset="-52"/>
              <a:cs typeface="Arial"/>
            </a:rPr>
            <a:t>литературные клубы/ встречи для взрослых (малочисленны/ непопулярны/ дорогостоящие)</a:t>
          </a:r>
          <a:endParaRPr lang="en-US" sz="1600" dirty="0">
            <a:latin typeface="Montserrat" panose="00000500000000000000" pitchFamily="2" charset="-52"/>
            <a:cs typeface="Arial"/>
          </a:endParaRPr>
        </a:p>
      </dgm:t>
    </dgm:pt>
    <dgm:pt modelId="{0990737E-A2BB-4234-B2F6-C49BBC3511CF}" type="parTrans" cxnId="{259FF519-2741-4E04-B1A6-9AA189AE4E6F}">
      <dgm:prSet/>
      <dgm:spPr/>
      <dgm:t>
        <a:bodyPr/>
        <a:lstStyle/>
        <a:p>
          <a:endParaRPr lang="ru-RU" sz="2000"/>
        </a:p>
      </dgm:t>
    </dgm:pt>
    <dgm:pt modelId="{5D8872D1-A3FB-4EE7-957B-8DCBBFBEEFA8}" type="sibTrans" cxnId="{259FF519-2741-4E04-B1A6-9AA189AE4E6F}">
      <dgm:prSet/>
      <dgm:spPr/>
      <dgm:t>
        <a:bodyPr/>
        <a:lstStyle/>
        <a:p>
          <a:endParaRPr lang="ru-RU" sz="2000"/>
        </a:p>
      </dgm:t>
    </dgm:pt>
    <dgm:pt modelId="{4DAB25B7-E831-4F18-AB27-74C8AC80FAEB}" type="pres">
      <dgm:prSet presAssocID="{30847C61-7B92-481F-A38C-6A620A5C7031}" presName="vert0" presStyleCnt="0">
        <dgm:presLayoutVars>
          <dgm:dir/>
          <dgm:animOne val="branch"/>
          <dgm:animLvl val="lvl"/>
        </dgm:presLayoutVars>
      </dgm:prSet>
      <dgm:spPr/>
    </dgm:pt>
    <dgm:pt modelId="{91B4D95C-1FCD-499E-BD82-287CD8202F9E}" type="pres">
      <dgm:prSet presAssocID="{35A7F113-EEB5-401F-812B-C933BBE2F8E0}" presName="thickLine" presStyleLbl="alignNode1" presStyleIdx="0" presStyleCnt="4"/>
      <dgm:spPr/>
    </dgm:pt>
    <dgm:pt modelId="{00A7E62D-BA9F-4759-91B0-7D30B4E354CA}" type="pres">
      <dgm:prSet presAssocID="{35A7F113-EEB5-401F-812B-C933BBE2F8E0}" presName="horz1" presStyleCnt="0"/>
      <dgm:spPr/>
    </dgm:pt>
    <dgm:pt modelId="{06DE5F99-7C60-4C5C-BB92-96756CC70A6D}" type="pres">
      <dgm:prSet presAssocID="{35A7F113-EEB5-401F-812B-C933BBE2F8E0}" presName="tx1" presStyleLbl="revTx" presStyleIdx="0" presStyleCnt="4"/>
      <dgm:spPr/>
    </dgm:pt>
    <dgm:pt modelId="{BE8673FE-CABD-4E75-963E-37E000FD5192}" type="pres">
      <dgm:prSet presAssocID="{35A7F113-EEB5-401F-812B-C933BBE2F8E0}" presName="vert1" presStyleCnt="0"/>
      <dgm:spPr/>
    </dgm:pt>
    <dgm:pt modelId="{DFEA2794-0262-4F27-9FF6-052A2EAE647C}" type="pres">
      <dgm:prSet presAssocID="{C9955270-556B-4D38-A87A-E93B7196DC72}" presName="thickLine" presStyleLbl="alignNode1" presStyleIdx="1" presStyleCnt="4"/>
      <dgm:spPr/>
    </dgm:pt>
    <dgm:pt modelId="{8E99EE9F-687B-4AC1-A533-00FC73AE383B}" type="pres">
      <dgm:prSet presAssocID="{C9955270-556B-4D38-A87A-E93B7196DC72}" presName="horz1" presStyleCnt="0"/>
      <dgm:spPr/>
    </dgm:pt>
    <dgm:pt modelId="{7C09B3AA-4AD2-4816-9B15-7735DF8D6FBF}" type="pres">
      <dgm:prSet presAssocID="{C9955270-556B-4D38-A87A-E93B7196DC72}" presName="tx1" presStyleLbl="revTx" presStyleIdx="1" presStyleCnt="4"/>
      <dgm:spPr/>
    </dgm:pt>
    <dgm:pt modelId="{3BB9BFD5-5DAC-47CA-B591-D9F2CFFCA0B9}" type="pres">
      <dgm:prSet presAssocID="{C9955270-556B-4D38-A87A-E93B7196DC72}" presName="vert1" presStyleCnt="0"/>
      <dgm:spPr/>
    </dgm:pt>
    <dgm:pt modelId="{E8E23027-51C3-4969-95E7-409C35520DCF}" type="pres">
      <dgm:prSet presAssocID="{3A70FE5F-874D-4618-9176-61CE931389C1}" presName="thickLine" presStyleLbl="alignNode1" presStyleIdx="2" presStyleCnt="4"/>
      <dgm:spPr/>
    </dgm:pt>
    <dgm:pt modelId="{8C444790-DBF3-470F-B201-86C48300314C}" type="pres">
      <dgm:prSet presAssocID="{3A70FE5F-874D-4618-9176-61CE931389C1}" presName="horz1" presStyleCnt="0"/>
      <dgm:spPr/>
    </dgm:pt>
    <dgm:pt modelId="{D560FE6D-B5CB-4019-8896-5334A913C5C7}" type="pres">
      <dgm:prSet presAssocID="{3A70FE5F-874D-4618-9176-61CE931389C1}" presName="tx1" presStyleLbl="revTx" presStyleIdx="2" presStyleCnt="4"/>
      <dgm:spPr/>
    </dgm:pt>
    <dgm:pt modelId="{003D421E-CEB6-437D-B2A2-2F169BB5832B}" type="pres">
      <dgm:prSet presAssocID="{3A70FE5F-874D-4618-9176-61CE931389C1}" presName="vert1" presStyleCnt="0"/>
      <dgm:spPr/>
    </dgm:pt>
    <dgm:pt modelId="{A8804606-974A-49FD-8FEC-FF8C8B623ABA}" type="pres">
      <dgm:prSet presAssocID="{E4701285-003E-4CFD-8AFF-7D4DBA64A14D}" presName="thickLine" presStyleLbl="alignNode1" presStyleIdx="3" presStyleCnt="4"/>
      <dgm:spPr/>
    </dgm:pt>
    <dgm:pt modelId="{6E1D367B-5D9D-4449-850E-DECE17240236}" type="pres">
      <dgm:prSet presAssocID="{E4701285-003E-4CFD-8AFF-7D4DBA64A14D}" presName="horz1" presStyleCnt="0"/>
      <dgm:spPr/>
    </dgm:pt>
    <dgm:pt modelId="{86C251A1-B2A8-461D-994B-B62E5F6143B0}" type="pres">
      <dgm:prSet presAssocID="{E4701285-003E-4CFD-8AFF-7D4DBA64A14D}" presName="tx1" presStyleLbl="revTx" presStyleIdx="3" presStyleCnt="4" custScaleX="100098" custScaleY="196892"/>
      <dgm:spPr/>
    </dgm:pt>
    <dgm:pt modelId="{4AF1C6DA-B200-4AFB-A500-1E916DE9623E}" type="pres">
      <dgm:prSet presAssocID="{E4701285-003E-4CFD-8AFF-7D4DBA64A14D}" presName="vert1" presStyleCnt="0"/>
      <dgm:spPr/>
    </dgm:pt>
  </dgm:ptLst>
  <dgm:cxnLst>
    <dgm:cxn modelId="{14409909-C102-46CE-A315-B8E0047458AF}" srcId="{30847C61-7B92-481F-A38C-6A620A5C7031}" destId="{C9955270-556B-4D38-A87A-E93B7196DC72}" srcOrd="1" destOrd="0" parTransId="{FEA39614-303D-47B2-8A4A-C46A9BDB8E88}" sibTransId="{889577CF-6CC4-49B9-9797-628803EF8F5C}"/>
    <dgm:cxn modelId="{259FF519-2741-4E04-B1A6-9AA189AE4E6F}" srcId="{30847C61-7B92-481F-A38C-6A620A5C7031}" destId="{E4701285-003E-4CFD-8AFF-7D4DBA64A14D}" srcOrd="3" destOrd="0" parTransId="{0990737E-A2BB-4234-B2F6-C49BBC3511CF}" sibTransId="{5D8872D1-A3FB-4EE7-957B-8DCBBFBEEFA8}"/>
    <dgm:cxn modelId="{D4B3832D-74DD-4C70-B411-05CE2440223C}" type="presOf" srcId="{E4701285-003E-4CFD-8AFF-7D4DBA64A14D}" destId="{86C251A1-B2A8-461D-994B-B62E5F6143B0}" srcOrd="0" destOrd="0" presId="urn:microsoft.com/office/officeart/2008/layout/LinedList"/>
    <dgm:cxn modelId="{AE212D2F-D8DA-4ADA-ADC3-92FF0EA336C6}" srcId="{30847C61-7B92-481F-A38C-6A620A5C7031}" destId="{35A7F113-EEB5-401F-812B-C933BBE2F8E0}" srcOrd="0" destOrd="0" parTransId="{234E7C04-F71E-4E37-B1B6-DA8A59837B79}" sibTransId="{08CCAC7E-9D50-42E5-84B7-64E764ABC429}"/>
    <dgm:cxn modelId="{BE123642-7F18-44E5-8A54-AA3E42057A97}" type="presOf" srcId="{3A70FE5F-874D-4618-9176-61CE931389C1}" destId="{D560FE6D-B5CB-4019-8896-5334A913C5C7}" srcOrd="0" destOrd="0" presId="urn:microsoft.com/office/officeart/2008/layout/LinedList"/>
    <dgm:cxn modelId="{26CE0C63-E602-44DD-A157-70F7BE75CD0D}" type="presOf" srcId="{35A7F113-EEB5-401F-812B-C933BBE2F8E0}" destId="{06DE5F99-7C60-4C5C-BB92-96756CC70A6D}" srcOrd="0" destOrd="0" presId="urn:microsoft.com/office/officeart/2008/layout/LinedList"/>
    <dgm:cxn modelId="{0FBF7B5A-DA90-46D0-8D85-59D3040B9E20}" srcId="{30847C61-7B92-481F-A38C-6A620A5C7031}" destId="{3A70FE5F-874D-4618-9176-61CE931389C1}" srcOrd="2" destOrd="0" parTransId="{7CAD668A-15CB-42F0-AEE3-1818B0E205C3}" sibTransId="{84388F79-B2FF-40F1-8D53-79BFC3CC0B0F}"/>
    <dgm:cxn modelId="{84926B91-58BC-4D2F-8B17-6286AB9C57BE}" type="presOf" srcId="{30847C61-7B92-481F-A38C-6A620A5C7031}" destId="{4DAB25B7-E831-4F18-AB27-74C8AC80FAEB}" srcOrd="0" destOrd="0" presId="urn:microsoft.com/office/officeart/2008/layout/LinedList"/>
    <dgm:cxn modelId="{F575CEBF-B0CF-4A79-B3F7-48E56245D797}" type="presOf" srcId="{C9955270-556B-4D38-A87A-E93B7196DC72}" destId="{7C09B3AA-4AD2-4816-9B15-7735DF8D6FBF}" srcOrd="0" destOrd="0" presId="urn:microsoft.com/office/officeart/2008/layout/LinedList"/>
    <dgm:cxn modelId="{4798A4EB-E960-44F8-A246-DE5DC344CF68}" type="presParOf" srcId="{4DAB25B7-E831-4F18-AB27-74C8AC80FAEB}" destId="{91B4D95C-1FCD-499E-BD82-287CD8202F9E}" srcOrd="0" destOrd="0" presId="urn:microsoft.com/office/officeart/2008/layout/LinedList"/>
    <dgm:cxn modelId="{E5BEC31E-8A21-4362-A017-DAC658C2ED20}" type="presParOf" srcId="{4DAB25B7-E831-4F18-AB27-74C8AC80FAEB}" destId="{00A7E62D-BA9F-4759-91B0-7D30B4E354CA}" srcOrd="1" destOrd="0" presId="urn:microsoft.com/office/officeart/2008/layout/LinedList"/>
    <dgm:cxn modelId="{1021CF12-C4FF-4931-8FFE-5811BDE0DCCF}" type="presParOf" srcId="{00A7E62D-BA9F-4759-91B0-7D30B4E354CA}" destId="{06DE5F99-7C60-4C5C-BB92-96756CC70A6D}" srcOrd="0" destOrd="0" presId="urn:microsoft.com/office/officeart/2008/layout/LinedList"/>
    <dgm:cxn modelId="{23BC268B-1942-4EAD-805D-F2E64912B46E}" type="presParOf" srcId="{00A7E62D-BA9F-4759-91B0-7D30B4E354CA}" destId="{BE8673FE-CABD-4E75-963E-37E000FD5192}" srcOrd="1" destOrd="0" presId="urn:microsoft.com/office/officeart/2008/layout/LinedList"/>
    <dgm:cxn modelId="{7FADBA3C-00EE-4E2F-99B8-203C5FE7CC06}" type="presParOf" srcId="{4DAB25B7-E831-4F18-AB27-74C8AC80FAEB}" destId="{DFEA2794-0262-4F27-9FF6-052A2EAE647C}" srcOrd="2" destOrd="0" presId="urn:microsoft.com/office/officeart/2008/layout/LinedList"/>
    <dgm:cxn modelId="{8970CF79-33D1-4832-8897-738DD49C0B4D}" type="presParOf" srcId="{4DAB25B7-E831-4F18-AB27-74C8AC80FAEB}" destId="{8E99EE9F-687B-4AC1-A533-00FC73AE383B}" srcOrd="3" destOrd="0" presId="urn:microsoft.com/office/officeart/2008/layout/LinedList"/>
    <dgm:cxn modelId="{6A10463B-E324-4B3D-A9D7-D7874CB44EC5}" type="presParOf" srcId="{8E99EE9F-687B-4AC1-A533-00FC73AE383B}" destId="{7C09B3AA-4AD2-4816-9B15-7735DF8D6FBF}" srcOrd="0" destOrd="0" presId="urn:microsoft.com/office/officeart/2008/layout/LinedList"/>
    <dgm:cxn modelId="{BE1E1CD5-2289-464E-94F5-EC806652C23E}" type="presParOf" srcId="{8E99EE9F-687B-4AC1-A533-00FC73AE383B}" destId="{3BB9BFD5-5DAC-47CA-B591-D9F2CFFCA0B9}" srcOrd="1" destOrd="0" presId="urn:microsoft.com/office/officeart/2008/layout/LinedList"/>
    <dgm:cxn modelId="{FC009A47-59B1-46DA-8368-9ECD4D4314E9}" type="presParOf" srcId="{4DAB25B7-E831-4F18-AB27-74C8AC80FAEB}" destId="{E8E23027-51C3-4969-95E7-409C35520DCF}" srcOrd="4" destOrd="0" presId="urn:microsoft.com/office/officeart/2008/layout/LinedList"/>
    <dgm:cxn modelId="{32F80AA0-0A42-4440-BF5A-CEECBCCA9C50}" type="presParOf" srcId="{4DAB25B7-E831-4F18-AB27-74C8AC80FAEB}" destId="{8C444790-DBF3-470F-B201-86C48300314C}" srcOrd="5" destOrd="0" presId="urn:microsoft.com/office/officeart/2008/layout/LinedList"/>
    <dgm:cxn modelId="{E7885F03-EFD9-4C37-B46E-02C216373F59}" type="presParOf" srcId="{8C444790-DBF3-470F-B201-86C48300314C}" destId="{D560FE6D-B5CB-4019-8896-5334A913C5C7}" srcOrd="0" destOrd="0" presId="urn:microsoft.com/office/officeart/2008/layout/LinedList"/>
    <dgm:cxn modelId="{054B946D-FF08-4CA9-B44E-4F82C56D156B}" type="presParOf" srcId="{8C444790-DBF3-470F-B201-86C48300314C}" destId="{003D421E-CEB6-437D-B2A2-2F169BB5832B}" srcOrd="1" destOrd="0" presId="urn:microsoft.com/office/officeart/2008/layout/LinedList"/>
    <dgm:cxn modelId="{B8586A2A-EE16-4AD5-9EB8-271C8D7E7C97}" type="presParOf" srcId="{4DAB25B7-E831-4F18-AB27-74C8AC80FAEB}" destId="{A8804606-974A-49FD-8FEC-FF8C8B623ABA}" srcOrd="6" destOrd="0" presId="urn:microsoft.com/office/officeart/2008/layout/LinedList"/>
    <dgm:cxn modelId="{9AB34DDC-0795-4FBE-929B-4BD4F34000E9}" type="presParOf" srcId="{4DAB25B7-E831-4F18-AB27-74C8AC80FAEB}" destId="{6E1D367B-5D9D-4449-850E-DECE17240236}" srcOrd="7" destOrd="0" presId="urn:microsoft.com/office/officeart/2008/layout/LinedList"/>
    <dgm:cxn modelId="{852C7CDD-E3CD-4B43-A041-902A764229BB}" type="presParOf" srcId="{6E1D367B-5D9D-4449-850E-DECE17240236}" destId="{86C251A1-B2A8-461D-994B-B62E5F6143B0}" srcOrd="0" destOrd="0" presId="urn:microsoft.com/office/officeart/2008/layout/LinedList"/>
    <dgm:cxn modelId="{BB656DC2-ECA6-4E90-88B7-E9D2D73BF824}" type="presParOf" srcId="{6E1D367B-5D9D-4449-850E-DECE17240236}" destId="{4AF1C6DA-B200-4AFB-A500-1E916DE9623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8ECC7-6EB1-439A-88AD-3B866B2B9453}">
      <dsp:nvSpPr>
        <dsp:cNvPr id="0" name=""/>
        <dsp:cNvSpPr/>
      </dsp:nvSpPr>
      <dsp:spPr>
        <a:xfrm>
          <a:off x="0" y="1766"/>
          <a:ext cx="64577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546609-65F9-49E4-A53E-DD36F5D0A5C5}">
      <dsp:nvSpPr>
        <dsp:cNvPr id="0" name=""/>
        <dsp:cNvSpPr/>
      </dsp:nvSpPr>
      <dsp:spPr>
        <a:xfrm>
          <a:off x="0" y="1766"/>
          <a:ext cx="6457718" cy="60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omic Sans MS" panose="030F0702030302020204" pitchFamily="66" charset="0"/>
            </a:rPr>
            <a:t>Масштабирование</a:t>
          </a:r>
        </a:p>
      </dsp:txBody>
      <dsp:txXfrm>
        <a:off x="0" y="1766"/>
        <a:ext cx="6457718" cy="602432"/>
      </dsp:txXfrm>
    </dsp:sp>
    <dsp:sp modelId="{4408A50F-F249-4449-8B3B-C6353FDE1B49}">
      <dsp:nvSpPr>
        <dsp:cNvPr id="0" name=""/>
        <dsp:cNvSpPr/>
      </dsp:nvSpPr>
      <dsp:spPr>
        <a:xfrm>
          <a:off x="0" y="604198"/>
          <a:ext cx="64577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130407-E509-4F2C-9C1E-0B7642C470D1}">
      <dsp:nvSpPr>
        <dsp:cNvPr id="0" name=""/>
        <dsp:cNvSpPr/>
      </dsp:nvSpPr>
      <dsp:spPr>
        <a:xfrm>
          <a:off x="0" y="604198"/>
          <a:ext cx="6457718" cy="60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omic Sans MS" panose="030F0702030302020204" pitchFamily="66" charset="0"/>
            </a:rPr>
            <a:t>Комплексный подход</a:t>
          </a:r>
        </a:p>
      </dsp:txBody>
      <dsp:txXfrm>
        <a:off x="0" y="604198"/>
        <a:ext cx="6457718" cy="602432"/>
      </dsp:txXfrm>
    </dsp:sp>
    <dsp:sp modelId="{C92F5154-9F4B-46E5-8CED-BDD4B0CC9A3A}">
      <dsp:nvSpPr>
        <dsp:cNvPr id="0" name=""/>
        <dsp:cNvSpPr/>
      </dsp:nvSpPr>
      <dsp:spPr>
        <a:xfrm>
          <a:off x="0" y="1206630"/>
          <a:ext cx="64577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5DA91-E840-4545-82A4-BEB730208697}">
      <dsp:nvSpPr>
        <dsp:cNvPr id="0" name=""/>
        <dsp:cNvSpPr/>
      </dsp:nvSpPr>
      <dsp:spPr>
        <a:xfrm>
          <a:off x="0" y="1206630"/>
          <a:ext cx="6457718" cy="60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omic Sans MS" panose="030F0702030302020204" pitchFamily="66" charset="0"/>
            </a:rPr>
            <a:t>Свежие идеи</a:t>
          </a:r>
        </a:p>
      </dsp:txBody>
      <dsp:txXfrm>
        <a:off x="0" y="1206630"/>
        <a:ext cx="6457718" cy="602432"/>
      </dsp:txXfrm>
    </dsp:sp>
    <dsp:sp modelId="{A4BB6036-9897-4178-8353-C73205B284EB}">
      <dsp:nvSpPr>
        <dsp:cNvPr id="0" name=""/>
        <dsp:cNvSpPr/>
      </dsp:nvSpPr>
      <dsp:spPr>
        <a:xfrm>
          <a:off x="0" y="1809063"/>
          <a:ext cx="64577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71497F-8B1F-409D-9C0E-A1B036B7A714}">
      <dsp:nvSpPr>
        <dsp:cNvPr id="0" name=""/>
        <dsp:cNvSpPr/>
      </dsp:nvSpPr>
      <dsp:spPr>
        <a:xfrm>
          <a:off x="0" y="1809063"/>
          <a:ext cx="6457718" cy="60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omic Sans MS" panose="030F0702030302020204" pitchFamily="66" charset="0"/>
            </a:rPr>
            <a:t>Думать не о материальной выгоде, а о будущем нации</a:t>
          </a:r>
          <a:endParaRPr lang="en-US" sz="1800" kern="1200" dirty="0">
            <a:latin typeface="Comic Sans MS" panose="030F0702030302020204" pitchFamily="66" charset="0"/>
          </a:endParaRPr>
        </a:p>
      </dsp:txBody>
      <dsp:txXfrm>
        <a:off x="0" y="1809063"/>
        <a:ext cx="6457718" cy="602432"/>
      </dsp:txXfrm>
    </dsp:sp>
    <dsp:sp modelId="{73B952EA-6169-4F4B-8D80-851C41FA2DB1}">
      <dsp:nvSpPr>
        <dsp:cNvPr id="0" name=""/>
        <dsp:cNvSpPr/>
      </dsp:nvSpPr>
      <dsp:spPr>
        <a:xfrm>
          <a:off x="0" y="2411495"/>
          <a:ext cx="64577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5E17E-7E0F-4CF9-9976-5D3C2E6DDB38}">
      <dsp:nvSpPr>
        <dsp:cNvPr id="0" name=""/>
        <dsp:cNvSpPr/>
      </dsp:nvSpPr>
      <dsp:spPr>
        <a:xfrm>
          <a:off x="0" y="2411495"/>
          <a:ext cx="6457718" cy="60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omic Sans MS" panose="030F0702030302020204" pitchFamily="66" charset="0"/>
            </a:rPr>
            <a:t>Работа не только с детьми, но и их родителями</a:t>
          </a:r>
        </a:p>
      </dsp:txBody>
      <dsp:txXfrm>
        <a:off x="0" y="2411495"/>
        <a:ext cx="6457718" cy="602432"/>
      </dsp:txXfrm>
    </dsp:sp>
    <dsp:sp modelId="{71F1C505-8254-4C4E-8DA2-A596ACCD5ABB}">
      <dsp:nvSpPr>
        <dsp:cNvPr id="0" name=""/>
        <dsp:cNvSpPr/>
      </dsp:nvSpPr>
      <dsp:spPr>
        <a:xfrm>
          <a:off x="0" y="3013927"/>
          <a:ext cx="64577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47BED1-ED6D-435E-A576-ED7E2A97C286}">
      <dsp:nvSpPr>
        <dsp:cNvPr id="0" name=""/>
        <dsp:cNvSpPr/>
      </dsp:nvSpPr>
      <dsp:spPr>
        <a:xfrm>
          <a:off x="0" y="3013927"/>
          <a:ext cx="6457718" cy="60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omic Sans MS" panose="030F0702030302020204" pitchFamily="66" charset="0"/>
            </a:rPr>
            <a:t>Добиться не просто интереса к чтению, а формирование</a:t>
          </a:r>
          <a:r>
            <a:rPr lang="ru-RU" sz="1800" kern="1200" dirty="0">
              <a:latin typeface="Comic Sans MS" panose="030F0702030302020204" pitchFamily="66" charset="0"/>
            </a:rPr>
            <a:t> читающего</a:t>
          </a:r>
          <a:r>
            <a:rPr lang="en-US" sz="1800" kern="1200" dirty="0">
              <a:latin typeface="Comic Sans MS" panose="030F0702030302020204" pitchFamily="66" charset="0"/>
            </a:rPr>
            <a:t> сообщества</a:t>
          </a:r>
        </a:p>
      </dsp:txBody>
      <dsp:txXfrm>
        <a:off x="0" y="3013927"/>
        <a:ext cx="6457718" cy="6024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B4D95C-1FCD-499E-BD82-287CD8202F9E}">
      <dsp:nvSpPr>
        <dsp:cNvPr id="0" name=""/>
        <dsp:cNvSpPr/>
      </dsp:nvSpPr>
      <dsp:spPr>
        <a:xfrm>
          <a:off x="0" y="786"/>
          <a:ext cx="538750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DE5F99-7C60-4C5C-BB92-96756CC70A6D}">
      <dsp:nvSpPr>
        <dsp:cNvPr id="0" name=""/>
        <dsp:cNvSpPr/>
      </dsp:nvSpPr>
      <dsp:spPr>
        <a:xfrm>
          <a:off x="0" y="786"/>
          <a:ext cx="5387501" cy="804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Montserrat" panose="00000500000000000000" pitchFamily="2" charset="-52"/>
              <a:cs typeface="Arial"/>
            </a:rPr>
            <a:t>проведение читательских форумов</a:t>
          </a:r>
          <a:r>
            <a:rPr lang="ru-RU" sz="1600" kern="1200" dirty="0">
              <a:latin typeface="Montserrat" panose="00000500000000000000" pitchFamily="2" charset="-52"/>
              <a:cs typeface="Arial"/>
            </a:rPr>
            <a:t> (нерегулярны) – 1-2/ год</a:t>
          </a:r>
          <a:endParaRPr lang="en-US" sz="1600" kern="1200" dirty="0">
            <a:latin typeface="Montserrat" panose="00000500000000000000" pitchFamily="2" charset="-52"/>
            <a:cs typeface="Arial"/>
          </a:endParaRPr>
        </a:p>
      </dsp:txBody>
      <dsp:txXfrm>
        <a:off x="0" y="786"/>
        <a:ext cx="5387501" cy="804937"/>
      </dsp:txXfrm>
    </dsp:sp>
    <dsp:sp modelId="{DFEA2794-0262-4F27-9FF6-052A2EAE647C}">
      <dsp:nvSpPr>
        <dsp:cNvPr id="0" name=""/>
        <dsp:cNvSpPr/>
      </dsp:nvSpPr>
      <dsp:spPr>
        <a:xfrm>
          <a:off x="0" y="805723"/>
          <a:ext cx="5387501" cy="0"/>
        </a:xfrm>
        <a:prstGeom prst="line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accent5">
              <a:hueOff val="-4050717"/>
              <a:satOff val="-275"/>
              <a:lumOff val="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09B3AA-4AD2-4816-9B15-7735DF8D6FBF}">
      <dsp:nvSpPr>
        <dsp:cNvPr id="0" name=""/>
        <dsp:cNvSpPr/>
      </dsp:nvSpPr>
      <dsp:spPr>
        <a:xfrm>
          <a:off x="0" y="805723"/>
          <a:ext cx="5387501" cy="804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Montserrat" panose="00000500000000000000" pitchFamily="2" charset="-52"/>
              <a:cs typeface="Arial"/>
            </a:rPr>
            <a:t>проведение литературных викторин</a:t>
          </a:r>
          <a:r>
            <a:rPr lang="ru-RU" sz="1600" kern="1200" dirty="0">
              <a:latin typeface="Montserrat" panose="00000500000000000000" pitchFamily="2" charset="-52"/>
              <a:cs typeface="Arial"/>
            </a:rPr>
            <a:t>, </a:t>
          </a:r>
          <a:r>
            <a:rPr lang="en-US" sz="1600" kern="1200" dirty="0">
              <a:latin typeface="Montserrat" panose="00000500000000000000" pitchFamily="2" charset="-52"/>
              <a:cs typeface="Arial"/>
            </a:rPr>
            <a:t>олимпи</a:t>
          </a:r>
          <a:r>
            <a:rPr lang="ru-RU" sz="1600" kern="1200" dirty="0">
              <a:latin typeface="Montserrat" panose="00000500000000000000" pitchFamily="2" charset="-52"/>
              <a:cs typeface="Arial"/>
            </a:rPr>
            <a:t>ад, конкурсов 2-3/ год</a:t>
          </a:r>
          <a:endParaRPr lang="en-US" sz="1600" kern="1200" dirty="0">
            <a:latin typeface="Montserrat" panose="00000500000000000000" pitchFamily="2" charset="-52"/>
            <a:cs typeface="Arial"/>
          </a:endParaRPr>
        </a:p>
      </dsp:txBody>
      <dsp:txXfrm>
        <a:off x="0" y="805723"/>
        <a:ext cx="5387501" cy="804937"/>
      </dsp:txXfrm>
    </dsp:sp>
    <dsp:sp modelId="{E8E23027-51C3-4969-95E7-409C35520DCF}">
      <dsp:nvSpPr>
        <dsp:cNvPr id="0" name=""/>
        <dsp:cNvSpPr/>
      </dsp:nvSpPr>
      <dsp:spPr>
        <a:xfrm>
          <a:off x="0" y="1610661"/>
          <a:ext cx="5387501" cy="0"/>
        </a:xfrm>
        <a:prstGeom prst="line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accent5">
              <a:hueOff val="-8101434"/>
              <a:satOff val="-551"/>
              <a:lumOff val="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60FE6D-B5CB-4019-8896-5334A913C5C7}">
      <dsp:nvSpPr>
        <dsp:cNvPr id="0" name=""/>
        <dsp:cNvSpPr/>
      </dsp:nvSpPr>
      <dsp:spPr>
        <a:xfrm>
          <a:off x="0" y="1610661"/>
          <a:ext cx="5387501" cy="804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Montserrat" panose="00000500000000000000" pitchFamily="2" charset="-52"/>
              <a:cs typeface="Arial"/>
            </a:rPr>
            <a:t>книжный клуб "Знал Шагал" (Ростов/Москва)</a:t>
          </a:r>
          <a:r>
            <a:rPr lang="ru-RU" sz="1600" kern="1200" dirty="0">
              <a:latin typeface="Montserrat" panose="00000500000000000000" pitchFamily="2" charset="-52"/>
              <a:cs typeface="Arial"/>
            </a:rPr>
            <a:t> – единственный в РнД</a:t>
          </a:r>
          <a:endParaRPr lang="en-US" sz="1600" kern="1200" dirty="0">
            <a:latin typeface="Montserrat" panose="00000500000000000000" pitchFamily="2" charset="-52"/>
            <a:cs typeface="Arial"/>
          </a:endParaRPr>
        </a:p>
      </dsp:txBody>
      <dsp:txXfrm>
        <a:off x="0" y="1610661"/>
        <a:ext cx="5387501" cy="804937"/>
      </dsp:txXfrm>
    </dsp:sp>
    <dsp:sp modelId="{A8804606-974A-49FD-8FEC-FF8C8B623ABA}">
      <dsp:nvSpPr>
        <dsp:cNvPr id="0" name=""/>
        <dsp:cNvSpPr/>
      </dsp:nvSpPr>
      <dsp:spPr>
        <a:xfrm>
          <a:off x="0" y="2415598"/>
          <a:ext cx="5387501" cy="0"/>
        </a:xfrm>
        <a:prstGeom prst="line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251A1-B2A8-461D-994B-B62E5F6143B0}">
      <dsp:nvSpPr>
        <dsp:cNvPr id="0" name=""/>
        <dsp:cNvSpPr/>
      </dsp:nvSpPr>
      <dsp:spPr>
        <a:xfrm>
          <a:off x="0" y="2415598"/>
          <a:ext cx="5382248" cy="1584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Montserrat" panose="00000500000000000000" pitchFamily="2" charset="-52"/>
              <a:cs typeface="Arial"/>
            </a:rPr>
            <a:t>различные кружки в библиотеках</a:t>
          </a:r>
          <a:r>
            <a:rPr lang="ru-RU" sz="1600" kern="1200" dirty="0">
              <a:latin typeface="Montserrat" panose="00000500000000000000" pitchFamily="2" charset="-52"/>
              <a:cs typeface="Arial"/>
            </a:rPr>
            <a:t> (малочисленны/ непопулярны)</a:t>
          </a:r>
          <a:endParaRPr lang="en-US" sz="1600" kern="1200" dirty="0">
            <a:latin typeface="Montserrat" panose="00000500000000000000" pitchFamily="2" charset="-52"/>
            <a:cs typeface="Arial"/>
          </a:endParaRP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latin typeface="Montserrat" panose="00000500000000000000" pitchFamily="2" charset="-52"/>
            <a:cs typeface="Arial"/>
          </a:endParaRP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Montserrat" panose="00000500000000000000" pitchFamily="2" charset="-52"/>
              <a:cs typeface="Arial"/>
            </a:rPr>
            <a:t>литературные клубы/ встречи для взрослых (малочисленны/ непопулярны/ дорогостоящие)</a:t>
          </a:r>
          <a:endParaRPr lang="en-US" sz="1600" kern="1200" dirty="0">
            <a:latin typeface="Montserrat" panose="00000500000000000000" pitchFamily="2" charset="-52"/>
            <a:cs typeface="Arial"/>
          </a:endParaRPr>
        </a:p>
      </dsp:txBody>
      <dsp:txXfrm>
        <a:off x="0" y="2415598"/>
        <a:ext cx="5382248" cy="1584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AC7ED-D6D6-4A8A-AFC1-41483DF5213A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8A737-F5F7-450B-9D66-1727879760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762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7C272-9F3D-2A3B-0D22-6084253B8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9DF31E-B93B-012B-033E-CF7B66C51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7A3651-E8CB-A458-DE28-9A52C074C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DA9EE8-98F5-D506-D41D-8D435B282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F88984-8C2A-5D24-8AAC-35D37CD8C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559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F420B-0961-7B55-2870-00307D16E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15E6BA-6255-5FF3-4076-7966D5C81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58A8B9-601D-F0E7-E5CE-037114345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894BD5-85B1-1FE7-E0F0-AF83DE4DA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B66FD8-DFF7-32F7-987A-1F98DC0B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3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F8BB26-DE31-3C5C-B362-D2062E353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156034-FF4C-5B53-7815-FDE94FCF2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22B6BD-0971-730B-C901-773B17069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00F01A-D234-5DD3-CC5B-F74E561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CFE763-FD07-1F56-89F9-02CEC32C7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26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F2587-CD85-94F5-ECDD-9A215F5AA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20E5AD-FFB7-4447-9FCF-8A9259644A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8BFBA7-48D3-F1A0-E5C6-D365AE78A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AD53B3-4924-9FE9-BC43-5A65C3B30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39DCA6-8256-9526-13DA-11EBE13A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947A29-9795-A901-893F-E450B2C9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780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4121E-C640-998B-9541-4F5D5C6A2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E298E4-48FB-1744-6F41-A0A7021D5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A7A27B-F93D-EC55-37E8-4236784E3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A767B9-F596-A3EA-4646-073877B96A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507A99D-EBC6-49F3-D65A-81B94A933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AC65F0E-EE36-653D-D2FE-28DF0CD9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7D6140-101C-5BCB-B7CE-9C0821818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92EEA0E-D366-BF83-782C-D7AC8E00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04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EC9DA0-25CD-7BDE-C7FE-7D3731D66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298A85D-B8E6-A6F8-FFA3-A2204FC7B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356801-F6F8-09B2-43CC-2C8EBA1C3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A55CFFA-3E4E-4C84-20DD-A8DC993FB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669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07EE1B-8E66-B583-2F42-A5B8F29A5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F123DDE-BF2C-4234-206B-520D0CBF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99A3F4-9985-EBF5-F9B5-8F3E9285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42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BDA41-4F29-B529-87C9-4EE400A6F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2C7695-8DDE-9284-FD1C-C1A1DBD08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C8FA1E-387B-F052-F37F-FEC46EC22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72A079-1BF3-9727-3A0E-86A4BD08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A85AB6-43DC-9BA3-7D27-FCA448F16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56D038-DDB8-1E4E-5FED-31AA4B733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847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BAEB5-2A3F-A8DD-C404-A8ADB653C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E4BD390-FC43-6835-3633-653B8F4601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B4FA54-1E69-7762-D741-4B4A5965B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A35619-3C6A-CBD2-2F42-48D777CF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45D7F6-50F1-538D-1ABA-A2671BE94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666F79-2EB8-4C99-98B3-C86B0D950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290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0C209-EECD-8B2C-0EDE-0B4B5565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951F33-9F63-AFF8-8673-1FACFC059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A9B2AB-9341-7A2D-2059-D9F75908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431485-7FA8-E912-811A-0686A8D8D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D47516-2650-E2F1-1873-691B79016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399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5598CDE-8AE7-902B-CEDA-87B929DD6B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481E02A-F2B5-6C9C-E6AC-336B79AF6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185F53-A582-AC8B-8FDB-B0D5B891F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EFD4BF-5FB2-BBCC-F9CE-C87A20481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D4C3BA-50F7-4398-29A7-1DC7B77B5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971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4919" y="5476191"/>
            <a:ext cx="3225533" cy="61333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919" y="6070720"/>
            <a:ext cx="4121150" cy="301854"/>
          </a:xfrm>
        </p:spPr>
        <p:txBody>
          <a:bodyPr>
            <a:normAutofit/>
          </a:bodyPr>
          <a:lstStyle>
            <a:lvl1pPr marL="0" indent="0">
              <a:buNone/>
              <a:defRPr sz="1500" i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124" y="2401981"/>
            <a:ext cx="6237014" cy="1192206"/>
          </a:xfrm>
          <a:prstGeom prst="rect">
            <a:avLst/>
          </a:prstGeom>
        </p:spPr>
        <p:txBody>
          <a:bodyPr/>
          <a:lstStyle>
            <a:lvl1pPr algn="l"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29184" y="6030329"/>
            <a:ext cx="1303151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41E62D15-0431-B72F-67D7-738AA80C9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8A1CC0-BF09-B5AD-7770-EC80B65192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0138" r="25431" b="121"/>
          <a:stretch/>
        </p:blipFill>
        <p:spPr>
          <a:xfrm>
            <a:off x="9384191" y="0"/>
            <a:ext cx="2807810" cy="3741420"/>
          </a:xfrm>
          <a:prstGeom prst="rect">
            <a:avLst/>
          </a:prstGeom>
        </p:spPr>
      </p:pic>
      <p:sp>
        <p:nvSpPr>
          <p:cNvPr id="13" name="Текст 42">
            <a:extLst>
              <a:ext uri="{FF2B5EF4-FFF2-40B4-BE49-F238E27FC236}">
                <a16:creationId xmlns:a16="http://schemas.microsoft.com/office/drawing/2014/main" id="{D0311168-8D9F-42F4-81BB-B36A64ECE6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711" y="6030329"/>
            <a:ext cx="1973363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Город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5F70435-CDA4-4846-BA12-9CCEFD61105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690335" y="1198496"/>
            <a:ext cx="4093601" cy="4093601"/>
          </a:xfrm>
          <a:prstGeom prst="ellipse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pic>
        <p:nvPicPr>
          <p:cNvPr id="7" name="Рисунок 6" descr="Изображение выглядит как текст, Графика, логотип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98F8D3-4DF3-6756-CCE0-04BA8CC1625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0" y="519977"/>
            <a:ext cx="910791" cy="836657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ка, графический дизайн, Шрифт, кру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B8105F3-3DBE-666B-678A-E820F04EC7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86" y="595003"/>
            <a:ext cx="1484928" cy="68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4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69">
          <p15:clr>
            <a:srgbClr val="FBAE40"/>
          </p15:clr>
        </p15:guide>
        <p15:guide id="3" pos="211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+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2">
            <a:extLst>
              <a:ext uri="{FF2B5EF4-FFF2-40B4-BE49-F238E27FC236}">
                <a16:creationId xmlns:a16="http://schemas.microsoft.com/office/drawing/2014/main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086907" y="1936511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3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964145" y="1808284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48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41383" y="1683529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9895" y="1808284"/>
            <a:ext cx="5872454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5" y="1120780"/>
            <a:ext cx="5872455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718621" y="1526223"/>
            <a:ext cx="4480167" cy="4214813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5B8107-F90E-D1EB-9950-76D6E53118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95E82B-0674-B2C1-7A70-B3232BC649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92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ото + 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CB4308E-CAB7-432E-B7B2-2CDEFF529D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72AB6B4-E71D-42A7-A2AF-BBC67A7C647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4963" y="1261722"/>
            <a:ext cx="4562995" cy="4552547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accent1"/>
              </a:gs>
              <a:gs pos="51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57F4030C-2DBA-43E9-BAD8-6F060F1F842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34017" y="1345048"/>
            <a:ext cx="4469222" cy="446922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8" name="Заголовок 12">
            <a:extLst>
              <a:ext uri="{FF2B5EF4-FFF2-40B4-BE49-F238E27FC236}">
                <a16:creationId xmlns:a16="http://schemas.microsoft.com/office/drawing/2014/main" id="{A8B2720A-1500-42C9-B97D-51BF411AF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1" name="Рисунок 24">
            <a:extLst>
              <a:ext uri="{FF2B5EF4-FFF2-40B4-BE49-F238E27FC236}">
                <a16:creationId xmlns:a16="http://schemas.microsoft.com/office/drawing/2014/main" id="{F8FD6BD3-B579-4DB7-B8B1-FAC5C56CF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BE7C8A8E-5FD7-44B7-A64E-E2BAE5ED4B5A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43700" y="1510787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3142B16B-2A54-41A4-A19D-FB8C9831D312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5294889" y="1510785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92E05143-88F7-4170-8F1A-0DEDA0975998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8192511" y="3034788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FDB9CB8A-D538-4667-BE73-7E2C58215FBB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6743700" y="3034786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7BEE7A26-8C51-47EF-BE1C-A6FC7B6EF762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9108832" y="4558785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1E3E8B25-267C-4C5A-B001-6E9DA49FFA00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7660021" y="4558783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BBDAB8-51CB-2BED-A091-A7EBA083BB6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F59E24-11BF-F89D-8A38-86177E35C5D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AD4FD3-E6AD-833C-4584-7229083FB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2D0C94-26D8-F1A4-A03A-4A6908F32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B1E596-B0E5-8F6D-D60C-160A158A5C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AB92F3-4FF2-4C4F-B6E9-560BAD69EDB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BA087B-9EDF-88A9-CB47-C5F863DFFF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4BF2F4-8C58-F03C-96E2-244E103EC7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63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eksmo.ru/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9.svg"/><Relationship Id="rId7" Type="http://schemas.openxmlformats.org/officeDocument/2006/relationships/diagramLayout" Target="../diagrams/layout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6" Type="http://schemas.openxmlformats.org/officeDocument/2006/relationships/diagramData" Target="../diagrams/data1.xml"/><Relationship Id="rId11" Type="http://schemas.openxmlformats.org/officeDocument/2006/relationships/image" Target="../media/image21.jpeg"/><Relationship Id="rId5" Type="http://schemas.openxmlformats.org/officeDocument/2006/relationships/image" Target="../media/image15.svg"/><Relationship Id="rId10" Type="http://schemas.microsoft.com/office/2007/relationships/diagramDrawing" Target="../diagrams/drawing1.xml"/><Relationship Id="rId4" Type="http://schemas.openxmlformats.org/officeDocument/2006/relationships/image" Target="../media/image14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5.sv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6.jpe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32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3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11" y="2489807"/>
            <a:ext cx="6631218" cy="1192206"/>
          </a:xfrm>
        </p:spPr>
        <p:txBody>
          <a:bodyPr/>
          <a:lstStyle/>
          <a:p>
            <a:r>
              <a:rPr lang="ru-RU" b="1" dirty="0">
                <a:latin typeface="Montserrat" panose="00000500000000000000" pitchFamily="2" charset="-52"/>
              </a:rPr>
              <a:t>Привлечение детей к чтению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610F16E-7943-6C28-4728-5F3F7F33AA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10.06.2025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Ростов-на-Дону</a:t>
            </a:r>
          </a:p>
        </p:txBody>
      </p:sp>
      <p:pic>
        <p:nvPicPr>
          <p:cNvPr id="7" name="Picture 6" descr="Picture background">
            <a:extLst>
              <a:ext uri="{FF2B5EF4-FFF2-40B4-BE49-F238E27FC236}">
                <a16:creationId xmlns:a16="http://schemas.microsoft.com/office/drawing/2014/main" id="{CA4BD6A2-627E-3912-234E-E260AC3F9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346" y="480983"/>
            <a:ext cx="2539446" cy="85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1">
            <a:extLst>
              <a:ext uri="{FF2B5EF4-FFF2-40B4-BE49-F238E27FC236}">
                <a16:creationId xmlns:a16="http://schemas.microsoft.com/office/drawing/2014/main" id="{3A6C26C7-84D1-44E2-4091-5A528DA7A844}"/>
              </a:ext>
            </a:extLst>
          </p:cNvPr>
          <p:cNvSpPr txBox="1">
            <a:spLocks/>
          </p:cNvSpPr>
          <p:nvPr/>
        </p:nvSpPr>
        <p:spPr>
          <a:xfrm>
            <a:off x="516124" y="5306966"/>
            <a:ext cx="6951213" cy="9708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u="sng" dirty="0">
                <a:latin typeface="Montserrat" panose="00000500000000000000" pitchFamily="2" charset="-52"/>
              </a:rPr>
              <a:t>Заказчик</a:t>
            </a:r>
            <a:r>
              <a:rPr lang="en-US" sz="1800" dirty="0">
                <a:latin typeface="Montserrat" panose="00000500000000000000" pitchFamily="2" charset="-52"/>
              </a:rPr>
              <a:t> - издательский холдинг «Эксмо-АСТ</a:t>
            </a:r>
            <a:r>
              <a:rPr lang="ru-RU" sz="1800" dirty="0">
                <a:latin typeface="Montserrat" panose="00000500000000000000" pitchFamily="2" charset="-52"/>
              </a:rPr>
              <a:t>»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u="sng" dirty="0">
                <a:latin typeface="Montserrat" panose="00000500000000000000" pitchFamily="2" charset="-52"/>
              </a:rPr>
              <a:t>Исполнители</a:t>
            </a:r>
            <a:r>
              <a:rPr lang="ru-RU" sz="1800" dirty="0">
                <a:latin typeface="Montserrat" panose="00000500000000000000" pitchFamily="2" charset="-52"/>
              </a:rPr>
              <a:t> – студенты и магистранты Южного федерального университета</a:t>
            </a:r>
            <a:endParaRPr lang="en-US" sz="1800" dirty="0">
              <a:latin typeface="Montserrat" panose="00000500000000000000" pitchFamily="2" charset="-52"/>
            </a:endParaRPr>
          </a:p>
        </p:txBody>
      </p:sp>
      <p:pic>
        <p:nvPicPr>
          <p:cNvPr id="3" name="Рисунок 2" descr="Изображение выглядит как человек, одежда, растение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4C8D1FB-1A57-2962-7B9E-7C4ACE599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929" y="736220"/>
            <a:ext cx="3508085" cy="46993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31029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7976D4C4-E349-4EBD-8849-89554D614EB8}"/>
              </a:ext>
            </a:extLst>
          </p:cNvPr>
          <p:cNvSpPr/>
          <p:nvPr/>
        </p:nvSpPr>
        <p:spPr>
          <a:xfrm>
            <a:off x="7248101" y="1323501"/>
            <a:ext cx="4480167" cy="4210997"/>
          </a:xfrm>
          <a:prstGeom prst="roundRect">
            <a:avLst>
              <a:gd name="adj" fmla="val 1889"/>
            </a:avLst>
          </a:prstGeom>
          <a:solidFill>
            <a:srgbClr val="EEF3FC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1FCFE67-D83B-4033-9075-D9CE254604A7}"/>
              </a:ext>
            </a:extLst>
          </p:cNvPr>
          <p:cNvSpPr/>
          <p:nvPr/>
        </p:nvSpPr>
        <p:spPr>
          <a:xfrm>
            <a:off x="7986409" y="4033200"/>
            <a:ext cx="3715344" cy="2688275"/>
          </a:xfrm>
          <a:prstGeom prst="roundRect">
            <a:avLst>
              <a:gd name="adj" fmla="val 1889"/>
            </a:avLst>
          </a:prstGeom>
          <a:solidFill>
            <a:srgbClr val="DBE6F8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8C798D9E-6F1A-4DD3-8D37-8AA6B6B33FEF}"/>
              </a:ext>
            </a:extLst>
          </p:cNvPr>
          <p:cNvSpPr/>
          <p:nvPr/>
        </p:nvSpPr>
        <p:spPr>
          <a:xfrm>
            <a:off x="6867299" y="943833"/>
            <a:ext cx="3891493" cy="2977604"/>
          </a:xfrm>
          <a:prstGeom prst="roundRect">
            <a:avLst>
              <a:gd name="adj" fmla="val 1889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8FF9E4-55CD-4218-A7BC-6CFE9B8AD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2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0237E05-3DE0-1F29-B335-DEF6E9E5F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66"/>
                </a:solidFill>
                <a:latin typeface="Montserrat" panose="00000500000000000000" pitchFamily="2" charset="-52"/>
              </a:rPr>
              <a:t>О </a:t>
            </a:r>
            <a:r>
              <a:rPr lang="ru-RU" dirty="0">
                <a:solidFill>
                  <a:srgbClr val="FF0066"/>
                </a:solidFill>
                <a:latin typeface="Montserrat" panose="00000500000000000000" pitchFamily="2" charset="-52"/>
              </a:rPr>
              <a:t>  ЗАКАЗЧИКЕ</a:t>
            </a:r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59046691-DFDD-81B4-96F5-727F076AC723}"/>
              </a:ext>
            </a:extLst>
          </p:cNvPr>
          <p:cNvSpPr txBox="1">
            <a:spLocks/>
          </p:cNvSpPr>
          <p:nvPr/>
        </p:nvSpPr>
        <p:spPr>
          <a:xfrm>
            <a:off x="334962" y="1716677"/>
            <a:ext cx="6304948" cy="4358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en-US" sz="1600" dirty="0">
                <a:solidFill>
                  <a:schemeClr val="tx1"/>
                </a:solidFill>
                <a:latin typeface="Montserrat" panose="00000500000000000000" pitchFamily="2" charset="-52"/>
              </a:rPr>
              <a:t>Заказчик - издательский холдинг «Эксмо-АСТ» — лидер российского книжного рынка, его доля составляет 30% от всего объема издательской отрасли страны.</a:t>
            </a:r>
            <a:endParaRPr lang="ru-RU" sz="1600" dirty="0">
              <a:solidFill>
                <a:schemeClr val="tx1"/>
              </a:solidFill>
              <a:latin typeface="Montserrat" panose="00000500000000000000" pitchFamily="2" charset="-52"/>
            </a:endParaRPr>
          </a:p>
          <a:p>
            <a:pPr algn="ctr" defTabSz="457200">
              <a:spcAft>
                <a:spcPts val="1000"/>
              </a:spcAft>
              <a:buClr>
                <a:schemeClr val="tx1"/>
              </a:buClr>
              <a:buSzPct val="100000"/>
            </a:pPr>
            <a:br>
              <a:rPr lang="en-US" sz="1600" dirty="0">
                <a:solidFill>
                  <a:schemeClr val="tx1"/>
                </a:solidFill>
                <a:latin typeface="Montserrat" panose="00000500000000000000" pitchFamily="2" charset="-52"/>
              </a:rPr>
            </a:br>
            <a:r>
              <a:rPr lang="en-US" sz="1600" dirty="0">
                <a:solidFill>
                  <a:schemeClr val="tx1"/>
                </a:solidFill>
                <a:latin typeface="Montserrat" panose="00000500000000000000" pitchFamily="2" charset="-52"/>
              </a:rPr>
              <a:t>Холдинг был создан в 2012 году и сегодня объединяет издательские группы «Эксмо» и «АСТ-</a:t>
            </a:r>
            <a:r>
              <a:rPr lang="en-US" sz="1600" dirty="0" err="1">
                <a:solidFill>
                  <a:schemeClr val="tx1"/>
                </a:solidFill>
                <a:latin typeface="Montserrat" panose="00000500000000000000" pitchFamily="2" charset="-52"/>
              </a:rPr>
              <a:t>Азбука</a:t>
            </a:r>
            <a:r>
              <a:rPr lang="en-US" sz="1600" dirty="0">
                <a:solidFill>
                  <a:schemeClr val="tx1"/>
                </a:solidFill>
                <a:latin typeface="Montserrat" panose="00000500000000000000" pitchFamily="2" charset="-52"/>
              </a:rPr>
              <a:t>», книжный интернет-магазин Book24.ru, объединенную розничную сеть «Читай-город — Буквоед».</a:t>
            </a:r>
            <a:endParaRPr lang="ru-RU" sz="1600" dirty="0">
              <a:solidFill>
                <a:schemeClr val="tx1"/>
              </a:solidFill>
              <a:latin typeface="Montserrat" panose="00000500000000000000" pitchFamily="2" charset="-52"/>
            </a:endParaRPr>
          </a:p>
          <a:p>
            <a:pPr algn="ctr" defTabSz="457200">
              <a:spcAft>
                <a:spcPts val="1000"/>
              </a:spcAft>
              <a:buClr>
                <a:schemeClr val="tx1"/>
              </a:buClr>
              <a:buSzPct val="100000"/>
            </a:pPr>
            <a:br>
              <a:rPr lang="en-US" sz="1600" dirty="0">
                <a:solidFill>
                  <a:schemeClr val="tx1"/>
                </a:solidFill>
                <a:latin typeface="Montserrat" panose="00000500000000000000" pitchFamily="2" charset="-52"/>
              </a:rPr>
            </a:br>
            <a:r>
              <a:rPr lang="en-US" sz="1600" dirty="0">
                <a:solidFill>
                  <a:schemeClr val="tx1"/>
                </a:solidFill>
                <a:latin typeface="Montserrat" panose="00000500000000000000" pitchFamily="2" charset="-52"/>
              </a:rPr>
              <a:t>Также в контур его бизнеса входят группа компаний «Литрес» и издательство «МИФ».</a:t>
            </a:r>
          </a:p>
          <a:p>
            <a:endParaRPr lang="en-US" sz="1600" dirty="0">
              <a:solidFill>
                <a:schemeClr val="tx1"/>
              </a:solidFill>
              <a:latin typeface="Montserrat" panose="00000500000000000000" pitchFamily="2" charset="-52"/>
            </a:endParaRPr>
          </a:p>
          <a:p>
            <a:r>
              <a:rPr lang="en-US" sz="1600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Официальный сайт издательства: </a:t>
            </a:r>
            <a:r>
              <a:rPr lang="en-US" sz="1600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https://eksmo.ru</a:t>
            </a:r>
            <a:endParaRPr lang="ru-RU" sz="1600" dirty="0">
              <a:solidFill>
                <a:schemeClr val="tx1"/>
              </a:solidFill>
              <a:latin typeface="Montserrat" panose="00000500000000000000" pitchFamily="2" charset="-52"/>
              <a:ea typeface="Calibri"/>
              <a:cs typeface="Calibri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pic>
        <p:nvPicPr>
          <p:cNvPr id="19" name="Объект 17">
            <a:extLst>
              <a:ext uri="{FF2B5EF4-FFF2-40B4-BE49-F238E27FC236}">
                <a16:creationId xmlns:a16="http://schemas.microsoft.com/office/drawing/2014/main" id="{75A618E5-302A-4155-8AA6-F77D987F9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</a:schemeClr>
          </a:solidFill>
        </p:spPr>
      </p:pic>
      <p:pic>
        <p:nvPicPr>
          <p:cNvPr id="4" name="Picture 3" descr="Picture background">
            <a:extLst>
              <a:ext uri="{FF2B5EF4-FFF2-40B4-BE49-F238E27FC236}">
                <a16:creationId xmlns:a16="http://schemas.microsoft.com/office/drawing/2014/main" id="{BD3D8B2E-E571-0E52-8DC0-09224D7B58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9782" b="2"/>
          <a:stretch/>
        </p:blipFill>
        <p:spPr>
          <a:xfrm>
            <a:off x="7075744" y="1189549"/>
            <a:ext cx="3475471" cy="2571360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ческое лицо, начало, человек, оч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914A502-251D-39ED-F08D-B9E83D6968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2" b="7478"/>
          <a:stretch/>
        </p:blipFill>
        <p:spPr>
          <a:xfrm>
            <a:off x="8249275" y="4237646"/>
            <a:ext cx="3177794" cy="227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81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E18A238-3AB4-6DBF-EF6D-836020A181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41908" y="5965669"/>
            <a:ext cx="2743200" cy="365125"/>
          </a:xfrm>
        </p:spPr>
        <p:txBody>
          <a:bodyPr/>
          <a:lstStyle/>
          <a:p>
            <a:fld id="{871ACEC7-D4E7-49A9-99C7-C28166B54012}" type="slidenum">
              <a:rPr lang="ru-RU" smtClean="0">
                <a:latin typeface="Montserrat" panose="00000500000000000000" pitchFamily="2" charset="-52"/>
              </a:rPr>
              <a:t>3</a:t>
            </a:fld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F5D3F54-F201-D3A2-2935-EC9D53D7D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66"/>
                </a:solidFill>
                <a:latin typeface="Montserrat" panose="00000500000000000000" pitchFamily="2" charset="-52"/>
              </a:rPr>
              <a:t>ЗАДАЧА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658F05F-7082-A1D8-8BA6-FCCEB9CB6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4372" y="5500176"/>
            <a:ext cx="628911" cy="628911"/>
          </a:xfrm>
          <a:prstGeom prst="rect">
            <a:avLst/>
          </a:prstGeom>
        </p:spPr>
      </p:pic>
      <p:pic>
        <p:nvPicPr>
          <p:cNvPr id="22" name="Объект 17">
            <a:extLst>
              <a:ext uri="{FF2B5EF4-FFF2-40B4-BE49-F238E27FC236}">
                <a16:creationId xmlns:a16="http://schemas.microsoft.com/office/drawing/2014/main" id="{0957F4BC-2ED1-44A8-B403-1EEBC7390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</p:spPr>
      </p:pic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B5EC9656-E1DD-3EAC-B6D1-1D32B0BAA2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8772" b="29914"/>
          <a:stretch>
            <a:fillRect/>
          </a:stretch>
        </p:blipFill>
        <p:spPr>
          <a:xfrm>
            <a:off x="236244" y="2988678"/>
            <a:ext cx="4987554" cy="3086974"/>
          </a:xfrm>
          <a:custGeom>
            <a:avLst/>
            <a:gdLst/>
            <a:ahLst/>
            <a:cxnLst/>
            <a:rect l="l" t="t" r="r" b="b"/>
            <a:pathLst>
              <a:path w="8500451" h="5783926">
                <a:moveTo>
                  <a:pt x="4814568" y="604"/>
                </a:moveTo>
                <a:cubicBezTo>
                  <a:pt x="5041344" y="3294"/>
                  <a:pt x="5267019" y="14348"/>
                  <a:pt x="5493575" y="21000"/>
                </a:cubicBezTo>
                <a:cubicBezTo>
                  <a:pt x="5987120" y="36130"/>
                  <a:pt x="6483273" y="35607"/>
                  <a:pt x="6977859" y="46564"/>
                </a:cubicBezTo>
                <a:cubicBezTo>
                  <a:pt x="7286195" y="53346"/>
                  <a:pt x="7590877" y="77867"/>
                  <a:pt x="7880953" y="154038"/>
                </a:cubicBezTo>
                <a:cubicBezTo>
                  <a:pt x="7921646" y="164993"/>
                  <a:pt x="7967557" y="167081"/>
                  <a:pt x="7998861" y="193166"/>
                </a:cubicBezTo>
                <a:cubicBezTo>
                  <a:pt x="8033815" y="222382"/>
                  <a:pt x="8019729" y="265163"/>
                  <a:pt x="7968600" y="273511"/>
                </a:cubicBezTo>
                <a:cubicBezTo>
                  <a:pt x="7903386" y="284466"/>
                  <a:pt x="7836607" y="287597"/>
                  <a:pt x="7764609" y="294901"/>
                </a:cubicBezTo>
                <a:cubicBezTo>
                  <a:pt x="7792260" y="335073"/>
                  <a:pt x="7859040" y="304814"/>
                  <a:pt x="7876257" y="354899"/>
                </a:cubicBezTo>
                <a:cubicBezTo>
                  <a:pt x="7799043" y="389332"/>
                  <a:pt x="7705656" y="366898"/>
                  <a:pt x="7631049" y="400810"/>
                </a:cubicBezTo>
                <a:cubicBezTo>
                  <a:pt x="7633137" y="424287"/>
                  <a:pt x="7649831" y="426374"/>
                  <a:pt x="7663396" y="432635"/>
                </a:cubicBezTo>
                <a:cubicBezTo>
                  <a:pt x="7676961" y="438373"/>
                  <a:pt x="7710871" y="430026"/>
                  <a:pt x="7696264" y="462894"/>
                </a:cubicBezTo>
                <a:cubicBezTo>
                  <a:pt x="7541315" y="482719"/>
                  <a:pt x="7393147" y="550021"/>
                  <a:pt x="7229849" y="540630"/>
                </a:cubicBezTo>
                <a:cubicBezTo>
                  <a:pt x="7431755" y="558890"/>
                  <a:pt x="7602355" y="633496"/>
                  <a:pt x="7780782" y="683059"/>
                </a:cubicBezTo>
                <a:cubicBezTo>
                  <a:pt x="7773479" y="741491"/>
                  <a:pt x="7701483" y="718014"/>
                  <a:pt x="7680613" y="759751"/>
                </a:cubicBezTo>
                <a:cubicBezTo>
                  <a:pt x="7794869" y="788967"/>
                  <a:pt x="7904429" y="823401"/>
                  <a:pt x="7998861" y="880789"/>
                </a:cubicBezTo>
                <a:cubicBezTo>
                  <a:pt x="8083901" y="932439"/>
                  <a:pt x="8164765" y="989306"/>
                  <a:pt x="8257111" y="1031566"/>
                </a:cubicBezTo>
                <a:cubicBezTo>
                  <a:pt x="8354150" y="1075912"/>
                  <a:pt x="8413103" y="1132779"/>
                  <a:pt x="8402148" y="1229819"/>
                </a:cubicBezTo>
                <a:cubicBezTo>
                  <a:pt x="8397452" y="1269468"/>
                  <a:pt x="8409973" y="1302859"/>
                  <a:pt x="8453275" y="1318510"/>
                </a:cubicBezTo>
                <a:cubicBezTo>
                  <a:pt x="8507013" y="1337814"/>
                  <a:pt x="8501275" y="1367029"/>
                  <a:pt x="8499187" y="1411897"/>
                </a:cubicBezTo>
                <a:cubicBezTo>
                  <a:pt x="8496056" y="1465634"/>
                  <a:pt x="8468406" y="1486504"/>
                  <a:pt x="8419885" y="1504764"/>
                </a:cubicBezTo>
                <a:cubicBezTo>
                  <a:pt x="8350497" y="1530327"/>
                  <a:pt x="8349975" y="1569978"/>
                  <a:pt x="8368237" y="1617454"/>
                </a:cubicBezTo>
                <a:cubicBezTo>
                  <a:pt x="8378149" y="1643540"/>
                  <a:pt x="8393278" y="1664409"/>
                  <a:pt x="8415713" y="1683712"/>
                </a:cubicBezTo>
                <a:cubicBezTo>
                  <a:pt x="8493448" y="1751014"/>
                  <a:pt x="8492927" y="1752056"/>
                  <a:pt x="8416755" y="1831880"/>
                </a:cubicBezTo>
                <a:cubicBezTo>
                  <a:pt x="8396408" y="1853269"/>
                  <a:pt x="8374496" y="1867356"/>
                  <a:pt x="8383888" y="1901790"/>
                </a:cubicBezTo>
                <a:cubicBezTo>
                  <a:pt x="8415713" y="2016046"/>
                  <a:pt x="8411538" y="2016046"/>
                  <a:pt x="8283717" y="2053609"/>
                </a:cubicBezTo>
                <a:cubicBezTo>
                  <a:pt x="8254501" y="2062479"/>
                  <a:pt x="8215373" y="2054653"/>
                  <a:pt x="8198678" y="2087521"/>
                </a:cubicBezTo>
                <a:cubicBezTo>
                  <a:pt x="8209113" y="2111521"/>
                  <a:pt x="8184591" y="2690625"/>
                  <a:pt x="8207547" y="2700017"/>
                </a:cubicBezTo>
                <a:cubicBezTo>
                  <a:pt x="8387017" y="2773578"/>
                  <a:pt x="8409451" y="2860184"/>
                  <a:pt x="8269632" y="2996352"/>
                </a:cubicBezTo>
                <a:cubicBezTo>
                  <a:pt x="8175722" y="3087653"/>
                  <a:pt x="8186677" y="3236864"/>
                  <a:pt x="8225807" y="3330251"/>
                </a:cubicBezTo>
                <a:cubicBezTo>
                  <a:pt x="8373452" y="3371467"/>
                  <a:pt x="8341107" y="3481027"/>
                  <a:pt x="8370845" y="3577023"/>
                </a:cubicBezTo>
                <a:cubicBezTo>
                  <a:pt x="8392757" y="3649020"/>
                  <a:pt x="8306673" y="3639107"/>
                  <a:pt x="8310847" y="3671976"/>
                </a:cubicBezTo>
                <a:cubicBezTo>
                  <a:pt x="8365105" y="3711626"/>
                  <a:pt x="8437624" y="3724148"/>
                  <a:pt x="8479884" y="3778406"/>
                </a:cubicBezTo>
                <a:cubicBezTo>
                  <a:pt x="8403713" y="3818056"/>
                  <a:pt x="8365105" y="3873880"/>
                  <a:pt x="8322845" y="3929703"/>
                </a:cubicBezTo>
                <a:cubicBezTo>
                  <a:pt x="8254501" y="4020482"/>
                  <a:pt x="8161635" y="4097174"/>
                  <a:pt x="8063031" y="4166563"/>
                </a:cubicBezTo>
                <a:cubicBezTo>
                  <a:pt x="8012947" y="4649674"/>
                  <a:pt x="7851215" y="5156783"/>
                  <a:pt x="7833475" y="5181825"/>
                </a:cubicBezTo>
                <a:cubicBezTo>
                  <a:pt x="7760436" y="5174520"/>
                  <a:pt x="7618528" y="5466682"/>
                  <a:pt x="7495403" y="5493812"/>
                </a:cubicBezTo>
                <a:cubicBezTo>
                  <a:pt x="7366017" y="5523550"/>
                  <a:pt x="5441925" y="5797973"/>
                  <a:pt x="5148199" y="5783364"/>
                </a:cubicBezTo>
                <a:cubicBezTo>
                  <a:pt x="3551743" y="5705628"/>
                  <a:pt x="3505310" y="5598155"/>
                  <a:pt x="3505310" y="5598155"/>
                </a:cubicBezTo>
                <a:cubicBezTo>
                  <a:pt x="3505310" y="5598155"/>
                  <a:pt x="3596089" y="5571548"/>
                  <a:pt x="3675390" y="5541287"/>
                </a:cubicBezTo>
                <a:cubicBezTo>
                  <a:pt x="3627392" y="5542853"/>
                  <a:pt x="3579395" y="5543896"/>
                  <a:pt x="3531919" y="5542331"/>
                </a:cubicBezTo>
                <a:cubicBezTo>
                  <a:pt x="3164108" y="5531375"/>
                  <a:pt x="3500093" y="5511028"/>
                  <a:pt x="3138022" y="5469291"/>
                </a:cubicBezTo>
                <a:cubicBezTo>
                  <a:pt x="2527092" y="5398860"/>
                  <a:pt x="2618913" y="5380598"/>
                  <a:pt x="2058068" y="5181825"/>
                </a:cubicBezTo>
                <a:cubicBezTo>
                  <a:pt x="2008504" y="5164086"/>
                  <a:pt x="1660519" y="5056613"/>
                  <a:pt x="1447659" y="5044613"/>
                </a:cubicBezTo>
                <a:cubicBezTo>
                  <a:pt x="1391313" y="5041483"/>
                  <a:pt x="1329751" y="5042527"/>
                  <a:pt x="1281230" y="4977311"/>
                </a:cubicBezTo>
                <a:cubicBezTo>
                  <a:pt x="1429920" y="4979399"/>
                  <a:pt x="1557741" y="4979399"/>
                  <a:pt x="1696518" y="4945487"/>
                </a:cubicBezTo>
                <a:cubicBezTo>
                  <a:pt x="1622434" y="4898532"/>
                  <a:pt x="1537394" y="4938705"/>
                  <a:pt x="1478440" y="4905836"/>
                </a:cubicBezTo>
                <a:cubicBezTo>
                  <a:pt x="1423138" y="4875577"/>
                  <a:pt x="1375140" y="4871404"/>
                  <a:pt x="1318795" y="4919401"/>
                </a:cubicBezTo>
                <a:cubicBezTo>
                  <a:pt x="1289578" y="4944443"/>
                  <a:pt x="1237928" y="4939747"/>
                  <a:pt x="1208190" y="4925140"/>
                </a:cubicBezTo>
                <a:cubicBezTo>
                  <a:pt x="1049066" y="4846360"/>
                  <a:pt x="1052718" y="4847404"/>
                  <a:pt x="875857" y="4867751"/>
                </a:cubicBezTo>
                <a:cubicBezTo>
                  <a:pt x="763166" y="4880272"/>
                  <a:pt x="648388" y="4902706"/>
                  <a:pt x="545088" y="4889141"/>
                </a:cubicBezTo>
                <a:cubicBezTo>
                  <a:pt x="532045" y="4859403"/>
                  <a:pt x="543522" y="4845839"/>
                  <a:pt x="558131" y="4841666"/>
                </a:cubicBezTo>
                <a:cubicBezTo>
                  <a:pt x="796034" y="4776973"/>
                  <a:pt x="840379" y="4702889"/>
                  <a:pt x="1081413" y="4662717"/>
                </a:cubicBezTo>
                <a:cubicBezTo>
                  <a:pt x="1099151" y="4617327"/>
                  <a:pt x="1011503" y="4609500"/>
                  <a:pt x="1052718" y="4564633"/>
                </a:cubicBezTo>
                <a:cubicBezTo>
                  <a:pt x="1127846" y="4529678"/>
                  <a:pt x="1216016" y="4570894"/>
                  <a:pt x="1290622" y="4525505"/>
                </a:cubicBezTo>
                <a:cubicBezTo>
                  <a:pt x="1277579" y="4493158"/>
                  <a:pt x="1214972" y="4516636"/>
                  <a:pt x="1217581" y="4482202"/>
                </a:cubicBezTo>
                <a:cubicBezTo>
                  <a:pt x="1220712" y="4442552"/>
                  <a:pt x="1264536" y="4448813"/>
                  <a:pt x="1294796" y="4451421"/>
                </a:cubicBezTo>
                <a:cubicBezTo>
                  <a:pt x="1441398" y="4464985"/>
                  <a:pt x="1568696" y="4390902"/>
                  <a:pt x="1709040" y="4365860"/>
                </a:cubicBezTo>
                <a:cubicBezTo>
                  <a:pt x="1559306" y="4303253"/>
                  <a:pt x="686474" y="4353338"/>
                  <a:pt x="530479" y="4334034"/>
                </a:cubicBezTo>
                <a:cubicBezTo>
                  <a:pt x="367182" y="4314210"/>
                  <a:pt x="107367" y="4261516"/>
                  <a:pt x="174146" y="4244821"/>
                </a:cubicBezTo>
                <a:cubicBezTo>
                  <a:pt x="249796" y="4225518"/>
                  <a:pt x="519524" y="3996484"/>
                  <a:pt x="596216" y="3986050"/>
                </a:cubicBezTo>
                <a:cubicBezTo>
                  <a:pt x="685430" y="3974050"/>
                  <a:pt x="703169" y="3957876"/>
                  <a:pt x="820554" y="3875967"/>
                </a:cubicBezTo>
                <a:cubicBezTo>
                  <a:pt x="897769" y="3822230"/>
                  <a:pt x="576391" y="3939094"/>
                  <a:pt x="451179" y="3901009"/>
                </a:cubicBezTo>
                <a:cubicBezTo>
                  <a:pt x="405268" y="3886923"/>
                  <a:pt x="729255" y="3738233"/>
                  <a:pt x="729255" y="3711105"/>
                </a:cubicBezTo>
                <a:cubicBezTo>
                  <a:pt x="729255" y="3682409"/>
                  <a:pt x="700038" y="3676150"/>
                  <a:pt x="672387" y="3676150"/>
                </a:cubicBezTo>
                <a:cubicBezTo>
                  <a:pt x="610824" y="3676150"/>
                  <a:pt x="629606" y="3651106"/>
                  <a:pt x="568043" y="3652673"/>
                </a:cubicBezTo>
                <a:cubicBezTo>
                  <a:pt x="748558" y="3580154"/>
                  <a:pt x="860205" y="3599458"/>
                  <a:pt x="1038632" y="3533198"/>
                </a:cubicBezTo>
                <a:cubicBezTo>
                  <a:pt x="1125760" y="3500852"/>
                  <a:pt x="817425" y="3393378"/>
                  <a:pt x="907160" y="3365206"/>
                </a:cubicBezTo>
                <a:cubicBezTo>
                  <a:pt x="941071" y="3354249"/>
                  <a:pt x="986461" y="3365727"/>
                  <a:pt x="1009938" y="3327120"/>
                </a:cubicBezTo>
                <a:cubicBezTo>
                  <a:pt x="972897" y="3296340"/>
                  <a:pt x="923855" y="3309904"/>
                  <a:pt x="886812" y="3322425"/>
                </a:cubicBezTo>
                <a:cubicBezTo>
                  <a:pt x="792381" y="3354772"/>
                  <a:pt x="799165" y="3346946"/>
                  <a:pt x="789773" y="3322947"/>
                </a:cubicBezTo>
                <a:cubicBezTo>
                  <a:pt x="758993" y="3241037"/>
                  <a:pt x="682822" y="3267123"/>
                  <a:pt x="615520" y="3280688"/>
                </a:cubicBezTo>
                <a:cubicBezTo>
                  <a:pt x="412050" y="3321382"/>
                  <a:pt x="205972" y="3309904"/>
                  <a:pt x="3023" y="3351641"/>
                </a:cubicBezTo>
                <a:cubicBezTo>
                  <a:pt x="-18888" y="3356337"/>
                  <a:pt x="83890" y="3262949"/>
                  <a:pt x="132409" y="3251993"/>
                </a:cubicBezTo>
                <a:cubicBezTo>
                  <a:pt x="185103" y="3240516"/>
                  <a:pt x="249796" y="3248863"/>
                  <a:pt x="287360" y="3195127"/>
                </a:cubicBezTo>
                <a:cubicBezTo>
                  <a:pt x="220579" y="3181561"/>
                  <a:pt x="144410" y="3207647"/>
                  <a:pt x="78150" y="3164866"/>
                </a:cubicBezTo>
                <a:cubicBezTo>
                  <a:pt x="225276" y="3105913"/>
                  <a:pt x="371878" y="3107999"/>
                  <a:pt x="498655" y="3069914"/>
                </a:cubicBezTo>
                <a:cubicBezTo>
                  <a:pt x="510133" y="2999483"/>
                  <a:pt x="426658" y="3025046"/>
                  <a:pt x="396399" y="2984874"/>
                </a:cubicBezTo>
                <a:cubicBezTo>
                  <a:pt x="1351140" y="2916007"/>
                  <a:pt x="817946" y="2712537"/>
                  <a:pt x="658822" y="2601411"/>
                </a:cubicBezTo>
                <a:cubicBezTo>
                  <a:pt x="605607" y="2564370"/>
                  <a:pt x="1164888" y="2388551"/>
                  <a:pt x="1183148" y="2383856"/>
                </a:cubicBezTo>
                <a:cubicBezTo>
                  <a:pt x="1229581" y="2372900"/>
                  <a:pt x="1413747" y="2380725"/>
                  <a:pt x="1451311" y="2366639"/>
                </a:cubicBezTo>
                <a:cubicBezTo>
                  <a:pt x="1499309" y="2348901"/>
                  <a:pt x="1340706" y="2318120"/>
                  <a:pt x="1376184" y="2296729"/>
                </a:cubicBezTo>
                <a:cubicBezTo>
                  <a:pt x="1625043" y="2145953"/>
                  <a:pt x="1642780" y="1919006"/>
                  <a:pt x="1572870" y="1902834"/>
                </a:cubicBezTo>
                <a:cubicBezTo>
                  <a:pt x="1500353" y="1886138"/>
                  <a:pt x="1429399" y="1899181"/>
                  <a:pt x="1362097" y="1926311"/>
                </a:cubicBezTo>
                <a:cubicBezTo>
                  <a:pt x="1252536" y="1970656"/>
                  <a:pt x="493960" y="1907528"/>
                  <a:pt x="281620" y="1943006"/>
                </a:cubicBezTo>
                <a:cubicBezTo>
                  <a:pt x="249274" y="1948223"/>
                  <a:pt x="205451" y="1971700"/>
                  <a:pt x="174669" y="1927876"/>
                </a:cubicBezTo>
                <a:cubicBezTo>
                  <a:pt x="393269" y="1785969"/>
                  <a:pt x="673952" y="1826663"/>
                  <a:pt x="918115" y="1730145"/>
                </a:cubicBezTo>
                <a:cubicBezTo>
                  <a:pt x="822119" y="1663886"/>
                  <a:pt x="724558" y="1667017"/>
                  <a:pt x="624389" y="1676929"/>
                </a:cubicBezTo>
                <a:cubicBezTo>
                  <a:pt x="598304" y="1679538"/>
                  <a:pt x="562826" y="1683190"/>
                  <a:pt x="556565" y="1655539"/>
                </a:cubicBezTo>
                <a:cubicBezTo>
                  <a:pt x="548739" y="1620584"/>
                  <a:pt x="590999" y="1614323"/>
                  <a:pt x="618650" y="1600237"/>
                </a:cubicBezTo>
                <a:cubicBezTo>
                  <a:pt x="660909" y="1578325"/>
                  <a:pt x="723515" y="1604410"/>
                  <a:pt x="775165" y="1544413"/>
                </a:cubicBezTo>
                <a:cubicBezTo>
                  <a:pt x="618650" y="1558500"/>
                  <a:pt x="486656" y="1583021"/>
                  <a:pt x="348401" y="1624758"/>
                </a:cubicBezTo>
                <a:cubicBezTo>
                  <a:pt x="360400" y="1587717"/>
                  <a:pt x="402137" y="1570499"/>
                  <a:pt x="378660" y="1539719"/>
                </a:cubicBezTo>
                <a:cubicBezTo>
                  <a:pt x="360922" y="1516763"/>
                  <a:pt x="310316" y="1505806"/>
                  <a:pt x="336402" y="1463025"/>
                </a:cubicBezTo>
                <a:cubicBezTo>
                  <a:pt x="409963" y="1417636"/>
                  <a:pt x="514307" y="1429636"/>
                  <a:pt x="576913" y="1364421"/>
                </a:cubicBezTo>
                <a:cubicBezTo>
                  <a:pt x="665605" y="1271556"/>
                  <a:pt x="803338" y="1239731"/>
                  <a:pt x="911856" y="1171908"/>
                </a:cubicBezTo>
                <a:cubicBezTo>
                  <a:pt x="947853" y="1149995"/>
                  <a:pt x="1184192" y="1073303"/>
                  <a:pt x="1247841" y="1048782"/>
                </a:cubicBezTo>
                <a:cubicBezTo>
                  <a:pt x="1336532" y="1014349"/>
                  <a:pt x="1437746" y="1002349"/>
                  <a:pt x="1524872" y="939221"/>
                </a:cubicBezTo>
                <a:cubicBezTo>
                  <a:pt x="1439310" y="926178"/>
                  <a:pt x="1369923" y="985133"/>
                  <a:pt x="1267145" y="956439"/>
                </a:cubicBezTo>
                <a:cubicBezTo>
                  <a:pt x="1429920" y="895398"/>
                  <a:pt x="1579131" y="867746"/>
                  <a:pt x="1697039" y="783749"/>
                </a:cubicBezTo>
                <a:cubicBezTo>
                  <a:pt x="1711648" y="773315"/>
                  <a:pt x="1740342" y="776446"/>
                  <a:pt x="1762255" y="772794"/>
                </a:cubicBezTo>
                <a:cubicBezTo>
                  <a:pt x="1992852" y="735752"/>
                  <a:pt x="2224495" y="704449"/>
                  <a:pt x="2452486" y="650712"/>
                </a:cubicBezTo>
                <a:cubicBezTo>
                  <a:pt x="2504136" y="638191"/>
                  <a:pt x="2595436" y="635061"/>
                  <a:pt x="2586045" y="590193"/>
                </a:cubicBezTo>
                <a:cubicBezTo>
                  <a:pt x="2571959" y="522891"/>
                  <a:pt x="2486919" y="570889"/>
                  <a:pt x="2432138" y="577150"/>
                </a:cubicBezTo>
                <a:cubicBezTo>
                  <a:pt x="2262059" y="597497"/>
                  <a:pt x="2091979" y="632974"/>
                  <a:pt x="1919291" y="613149"/>
                </a:cubicBezTo>
                <a:cubicBezTo>
                  <a:pt x="2035633" y="588107"/>
                  <a:pt x="2151455" y="562542"/>
                  <a:pt x="2267799" y="537499"/>
                </a:cubicBezTo>
                <a:cubicBezTo>
                  <a:pt x="2134238" y="546368"/>
                  <a:pt x="2017896" y="487936"/>
                  <a:pt x="1887988" y="514022"/>
                </a:cubicBezTo>
                <a:cubicBezTo>
                  <a:pt x="1846250" y="522370"/>
                  <a:pt x="1802427" y="495762"/>
                  <a:pt x="1798252" y="454546"/>
                </a:cubicBezTo>
                <a:cubicBezTo>
                  <a:pt x="1793557" y="421678"/>
                  <a:pt x="1832686" y="407071"/>
                  <a:pt x="1862424" y="396636"/>
                </a:cubicBezTo>
                <a:cubicBezTo>
                  <a:pt x="1938595" y="370028"/>
                  <a:pt x="1999113" y="291250"/>
                  <a:pt x="2096675" y="332987"/>
                </a:cubicBezTo>
                <a:cubicBezTo>
                  <a:pt x="2158237" y="267250"/>
                  <a:pt x="2256320" y="256816"/>
                  <a:pt x="2335621" y="239600"/>
                </a:cubicBezTo>
                <a:cubicBezTo>
                  <a:pt x="2588654" y="185341"/>
                  <a:pt x="2845338" y="143081"/>
                  <a:pt x="3102023" y="107082"/>
                </a:cubicBezTo>
                <a:cubicBezTo>
                  <a:pt x="3270538" y="83605"/>
                  <a:pt x="3444270" y="93518"/>
                  <a:pt x="3611219" y="63780"/>
                </a:cubicBezTo>
                <a:cubicBezTo>
                  <a:pt x="3937814" y="5869"/>
                  <a:pt x="4262322" y="7436"/>
                  <a:pt x="4587352" y="1175"/>
                </a:cubicBezTo>
                <a:cubicBezTo>
                  <a:pt x="4663262" y="-260"/>
                  <a:pt x="4738976" y="-293"/>
                  <a:pt x="4814568" y="604"/>
                </a:cubicBezTo>
                <a:close/>
              </a:path>
            </a:pathLst>
          </a:cu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930644B-3E75-AA9B-5291-71043A698F5C}"/>
              </a:ext>
            </a:extLst>
          </p:cNvPr>
          <p:cNvSpPr txBox="1"/>
          <p:nvPr/>
        </p:nvSpPr>
        <p:spPr>
          <a:xfrm>
            <a:off x="4895620" y="1543536"/>
            <a:ext cx="7369816" cy="5909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ru-RU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поиск</a:t>
            </a:r>
            <a:r>
              <a:rPr lang="en-US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 </a:t>
            </a:r>
            <a:r>
              <a:rPr lang="en-US" u="sng" dirty="0" err="1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новаторски</a:t>
            </a:r>
            <a:r>
              <a:rPr lang="ru-RU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х</a:t>
            </a:r>
            <a:r>
              <a:rPr lang="en-US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, </a:t>
            </a:r>
            <a:r>
              <a:rPr lang="en-US" u="sng" dirty="0" err="1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креативны</a:t>
            </a:r>
            <a:r>
              <a:rPr lang="ru-RU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х</a:t>
            </a:r>
            <a:r>
              <a:rPr lang="en-US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, а </a:t>
            </a:r>
            <a:r>
              <a:rPr lang="en-US" u="sng" dirty="0" err="1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главное</a:t>
            </a:r>
            <a:r>
              <a:rPr lang="en-US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 </a:t>
            </a:r>
            <a:r>
              <a:rPr lang="en-US" u="sng" dirty="0" err="1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действенны</a:t>
            </a:r>
            <a:r>
              <a:rPr lang="ru-RU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х</a:t>
            </a:r>
            <a:r>
              <a:rPr lang="en-US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 </a:t>
            </a:r>
            <a:r>
              <a:rPr lang="en-US" u="sng" dirty="0" err="1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решени</a:t>
            </a:r>
            <a:r>
              <a:rPr lang="ru-RU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й</a:t>
            </a:r>
            <a:r>
              <a:rPr lang="en-US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 </a:t>
            </a:r>
            <a:r>
              <a:rPr lang="en-US" u="sng" dirty="0" err="1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по</a:t>
            </a:r>
            <a:r>
              <a:rPr lang="en-US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 </a:t>
            </a:r>
            <a:r>
              <a:rPr lang="ru-RU" u="sng" dirty="0">
                <a:latin typeface="Montserrat" panose="00000500000000000000" pitchFamily="2" charset="-52"/>
                <a:ea typeface="Calibri"/>
                <a:cs typeface="Calibri"/>
              </a:rPr>
              <a:t>привлечению</a:t>
            </a:r>
            <a:r>
              <a:rPr lang="en-US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 детей к </a:t>
            </a:r>
            <a:r>
              <a:rPr lang="en-US" u="sng" dirty="0" err="1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чтени</a:t>
            </a:r>
            <a:r>
              <a:rPr lang="ru-RU" u="sng" dirty="0">
                <a:solidFill>
                  <a:schemeClr val="tx1"/>
                </a:solidFill>
                <a:latin typeface="Montserrat" panose="00000500000000000000" pitchFamily="2" charset="-52"/>
                <a:ea typeface="Calibri"/>
                <a:cs typeface="Calibri"/>
              </a:rPr>
              <a:t>ю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A2A11F-9A68-1B52-9187-2B17B43927B1}"/>
              </a:ext>
            </a:extLst>
          </p:cNvPr>
          <p:cNvSpPr txBox="1"/>
          <p:nvPr/>
        </p:nvSpPr>
        <p:spPr>
          <a:xfrm>
            <a:off x="5723088" y="2438516"/>
            <a:ext cx="64689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solidFill>
                  <a:srgbClr val="FF0066"/>
                </a:solidFill>
                <a:latin typeface="Montserrat" panose="00000500000000000000" pitchFamily="2" charset="-52"/>
              </a:rPr>
              <a:t>ПОЛЬЗОВАТЕЛИ ЗАКАЗЧИКА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7B36292-D106-8827-B830-B9135C56D1C0}"/>
              </a:ext>
            </a:extLst>
          </p:cNvPr>
          <p:cNvGrpSpPr/>
          <p:nvPr/>
        </p:nvGrpSpPr>
        <p:grpSpPr>
          <a:xfrm>
            <a:off x="6272223" y="5263638"/>
            <a:ext cx="2114713" cy="684910"/>
            <a:chOff x="2314106" y="863"/>
            <a:chExt cx="1086729" cy="630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C752F339-B3F7-9A0F-2FA5-A73858A86EC1}"/>
                </a:ext>
              </a:extLst>
            </p:cNvPr>
            <p:cNvSpPr/>
            <p:nvPr/>
          </p:nvSpPr>
          <p:spPr>
            <a:xfrm>
              <a:off x="2314106" y="863"/>
              <a:ext cx="1086729" cy="63045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1600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23" name="Прямоугольник: скругленные углы 4">
              <a:extLst>
                <a:ext uri="{FF2B5EF4-FFF2-40B4-BE49-F238E27FC236}">
                  <a16:creationId xmlns:a16="http://schemas.microsoft.com/office/drawing/2014/main" id="{7867B60C-C568-372B-4536-CCB12383B6CC}"/>
                </a:ext>
              </a:extLst>
            </p:cNvPr>
            <p:cNvSpPr txBox="1"/>
            <p:nvPr/>
          </p:nvSpPr>
          <p:spPr>
            <a:xfrm>
              <a:off x="2344882" y="45888"/>
              <a:ext cx="1025177" cy="5689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0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Государство</a:t>
              </a:r>
              <a:endParaRPr lang="en-US" sz="1600" kern="1200" dirty="0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895FB51-ED42-BAC2-6DB9-02A5084BD8CA}"/>
              </a:ext>
            </a:extLst>
          </p:cNvPr>
          <p:cNvGrpSpPr/>
          <p:nvPr/>
        </p:nvGrpSpPr>
        <p:grpSpPr>
          <a:xfrm>
            <a:off x="8872482" y="4304800"/>
            <a:ext cx="2114713" cy="684910"/>
            <a:chOff x="6327466" y="1984275"/>
            <a:chExt cx="1156526" cy="630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B525F20A-5D06-D0F4-FFFE-1E1C0FBD6AD1}"/>
                </a:ext>
              </a:extLst>
            </p:cNvPr>
            <p:cNvSpPr/>
            <p:nvPr/>
          </p:nvSpPr>
          <p:spPr>
            <a:xfrm>
              <a:off x="6327466" y="1984275"/>
              <a:ext cx="1156526" cy="63045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322717"/>
                <a:satOff val="-171"/>
                <a:lumOff val="1137"/>
                <a:alphaOff val="0"/>
              </a:schemeClr>
            </a:fillRef>
            <a:effectRef idx="3">
              <a:schemeClr val="accent2">
                <a:hueOff val="322717"/>
                <a:satOff val="-171"/>
                <a:lumOff val="1137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1600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29" name="Прямоугольник: скругленные углы 7">
              <a:extLst>
                <a:ext uri="{FF2B5EF4-FFF2-40B4-BE49-F238E27FC236}">
                  <a16:creationId xmlns:a16="http://schemas.microsoft.com/office/drawing/2014/main" id="{C57BE71C-3E6F-7843-8B99-ABCE6B0A26F6}"/>
                </a:ext>
              </a:extLst>
            </p:cNvPr>
            <p:cNvSpPr txBox="1"/>
            <p:nvPr/>
          </p:nvSpPr>
          <p:spPr>
            <a:xfrm>
              <a:off x="6371035" y="2015051"/>
              <a:ext cx="1094974" cy="5689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М</a:t>
              </a:r>
              <a:r>
                <a:rPr lang="ru-RU" sz="1600" b="0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инистерство просвещения </a:t>
              </a:r>
              <a:r>
                <a:rPr lang="en-US" sz="1600" b="0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​</a:t>
              </a:r>
              <a:endParaRPr lang="en-US" sz="1600" kern="1200" dirty="0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3CD0158B-DEDB-ECF5-D61E-8848F75B611D}"/>
              </a:ext>
            </a:extLst>
          </p:cNvPr>
          <p:cNvGrpSpPr/>
          <p:nvPr/>
        </p:nvGrpSpPr>
        <p:grpSpPr>
          <a:xfrm>
            <a:off x="8870435" y="5245683"/>
            <a:ext cx="2214596" cy="684910"/>
            <a:chOff x="5901763" y="2386915"/>
            <a:chExt cx="969930" cy="630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3D84BB59-F46A-9DEA-6D81-823E6B974099}"/>
                </a:ext>
              </a:extLst>
            </p:cNvPr>
            <p:cNvSpPr/>
            <p:nvPr/>
          </p:nvSpPr>
          <p:spPr>
            <a:xfrm>
              <a:off x="5901763" y="2386915"/>
              <a:ext cx="969930" cy="63045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645434"/>
                <a:satOff val="-342"/>
                <a:lumOff val="2274"/>
                <a:alphaOff val="0"/>
              </a:schemeClr>
            </a:fillRef>
            <a:effectRef idx="3">
              <a:schemeClr val="accent2">
                <a:hueOff val="645434"/>
                <a:satOff val="-342"/>
                <a:lumOff val="227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1600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32" name="Прямоугольник: скругленные углы 9">
              <a:extLst>
                <a:ext uri="{FF2B5EF4-FFF2-40B4-BE49-F238E27FC236}">
                  <a16:creationId xmlns:a16="http://schemas.microsoft.com/office/drawing/2014/main" id="{2D8A3CC1-97FE-CAC8-9A5A-E2FE60BE418F}"/>
                </a:ext>
              </a:extLst>
            </p:cNvPr>
            <p:cNvSpPr txBox="1"/>
            <p:nvPr/>
          </p:nvSpPr>
          <p:spPr>
            <a:xfrm>
              <a:off x="5917352" y="2448467"/>
              <a:ext cx="908378" cy="5689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0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Авторы</a:t>
              </a:r>
              <a:r>
                <a:rPr lang="en-US" sz="1600" b="0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​</a:t>
              </a:r>
              <a:endParaRPr lang="en-US" sz="1600" kern="1200" dirty="0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9929ABB2-FEDE-D46F-5973-724DF136F972}"/>
              </a:ext>
            </a:extLst>
          </p:cNvPr>
          <p:cNvGrpSpPr/>
          <p:nvPr/>
        </p:nvGrpSpPr>
        <p:grpSpPr>
          <a:xfrm>
            <a:off x="6258479" y="4364314"/>
            <a:ext cx="2114713" cy="666955"/>
            <a:chOff x="5013109" y="4115893"/>
            <a:chExt cx="969930" cy="630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1FDCA45B-633A-810A-2C53-95407B844ABB}"/>
                </a:ext>
              </a:extLst>
            </p:cNvPr>
            <p:cNvSpPr/>
            <p:nvPr/>
          </p:nvSpPr>
          <p:spPr>
            <a:xfrm>
              <a:off x="5013109" y="4115893"/>
              <a:ext cx="969930" cy="63045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968150"/>
                <a:satOff val="-514"/>
                <a:lumOff val="3411"/>
                <a:alphaOff val="0"/>
              </a:schemeClr>
            </a:fillRef>
            <a:effectRef idx="3">
              <a:schemeClr val="accent2">
                <a:hueOff val="968150"/>
                <a:satOff val="-514"/>
                <a:lumOff val="341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1600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35" name="Прямоугольник: скругленные углы 12">
              <a:extLst>
                <a:ext uri="{FF2B5EF4-FFF2-40B4-BE49-F238E27FC236}">
                  <a16:creationId xmlns:a16="http://schemas.microsoft.com/office/drawing/2014/main" id="{9482202B-CAB6-9CAE-CA1E-DAEC8844E197}"/>
                </a:ext>
              </a:extLst>
            </p:cNvPr>
            <p:cNvSpPr txBox="1"/>
            <p:nvPr/>
          </p:nvSpPr>
          <p:spPr>
            <a:xfrm>
              <a:off x="5050069" y="4146670"/>
              <a:ext cx="908378" cy="5689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0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Школы </a:t>
              </a:r>
              <a:r>
                <a:rPr lang="ru-RU" sz="16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(2-3)</a:t>
              </a:r>
              <a:r>
                <a:rPr lang="ru-RU" sz="1600" b="0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 </a:t>
              </a:r>
              <a:r>
                <a:rPr lang="en-US" sz="1600" b="0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​</a:t>
              </a:r>
              <a:endParaRPr lang="en-US" sz="1600" kern="1200" dirty="0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7FC5FC46-3D6A-63F8-98D1-719A1D31FDFF}"/>
              </a:ext>
            </a:extLst>
          </p:cNvPr>
          <p:cNvGrpSpPr/>
          <p:nvPr/>
        </p:nvGrpSpPr>
        <p:grpSpPr>
          <a:xfrm>
            <a:off x="6272223" y="3459881"/>
            <a:ext cx="2106451" cy="672064"/>
            <a:chOff x="1050555" y="2101573"/>
            <a:chExt cx="969930" cy="630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429553CE-D331-68B4-AB9D-DA9572672675}"/>
                </a:ext>
              </a:extLst>
            </p:cNvPr>
            <p:cNvSpPr/>
            <p:nvPr/>
          </p:nvSpPr>
          <p:spPr>
            <a:xfrm>
              <a:off x="1050555" y="2101573"/>
              <a:ext cx="969930" cy="63045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1290867"/>
                <a:satOff val="-685"/>
                <a:lumOff val="4548"/>
                <a:alphaOff val="0"/>
              </a:schemeClr>
            </a:fillRef>
            <a:effectRef idx="3">
              <a:schemeClr val="accent2">
                <a:hueOff val="1290867"/>
                <a:satOff val="-685"/>
                <a:lumOff val="454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2500" b="1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38" name="Прямоугольник: скругленные углы 15">
              <a:extLst>
                <a:ext uri="{FF2B5EF4-FFF2-40B4-BE49-F238E27FC236}">
                  <a16:creationId xmlns:a16="http://schemas.microsoft.com/office/drawing/2014/main" id="{000A0761-2D7D-A49F-C088-584CED4F485F}"/>
                </a:ext>
              </a:extLst>
            </p:cNvPr>
            <p:cNvSpPr txBox="1"/>
            <p:nvPr/>
          </p:nvSpPr>
          <p:spPr>
            <a:xfrm>
              <a:off x="1081331" y="2132349"/>
              <a:ext cx="908378" cy="5689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b="1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Родители – 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b="1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60 чел</a:t>
              </a:r>
              <a:r>
                <a:rPr lang="en-US" sz="2000" b="1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​</a:t>
              </a:r>
              <a:endParaRPr lang="en-US" sz="2000" b="1" kern="1200" dirty="0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50A017E8-4003-731F-73BB-1E9DF8480C13}"/>
              </a:ext>
            </a:extLst>
          </p:cNvPr>
          <p:cNvGrpSpPr/>
          <p:nvPr/>
        </p:nvGrpSpPr>
        <p:grpSpPr>
          <a:xfrm>
            <a:off x="8870435" y="3429000"/>
            <a:ext cx="2106451" cy="666955"/>
            <a:chOff x="986764" y="903541"/>
            <a:chExt cx="969930" cy="630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EBD7105E-EE99-A02E-0C8C-DF2DF3EE55FC}"/>
                </a:ext>
              </a:extLst>
            </p:cNvPr>
            <p:cNvSpPr/>
            <p:nvPr/>
          </p:nvSpPr>
          <p:spPr>
            <a:xfrm>
              <a:off x="986764" y="903541"/>
              <a:ext cx="969930" cy="63045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1613584"/>
                <a:satOff val="-856"/>
                <a:lumOff val="5685"/>
                <a:alphaOff val="0"/>
              </a:schemeClr>
            </a:fillRef>
            <a:effectRef idx="3">
              <a:schemeClr val="accent2">
                <a:hueOff val="1613584"/>
                <a:satOff val="-856"/>
                <a:lumOff val="5685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2500" b="1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41" name="Прямоугольник: скругленные углы 17">
              <a:extLst>
                <a:ext uri="{FF2B5EF4-FFF2-40B4-BE49-F238E27FC236}">
                  <a16:creationId xmlns:a16="http://schemas.microsoft.com/office/drawing/2014/main" id="{993D1450-E784-F618-42B6-2079F505404F}"/>
                </a:ext>
              </a:extLst>
            </p:cNvPr>
            <p:cNvSpPr txBox="1"/>
            <p:nvPr/>
          </p:nvSpPr>
          <p:spPr>
            <a:xfrm>
              <a:off x="1017540" y="945995"/>
              <a:ext cx="908378" cy="5689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Дети</a:t>
              </a:r>
              <a:r>
                <a:rPr lang="en-US" sz="1600" b="1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 (3-1</a:t>
              </a:r>
              <a:r>
                <a:rPr lang="ru-RU" sz="1600" b="1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4</a:t>
              </a:r>
              <a:r>
                <a:rPr lang="en-US" sz="1600" b="1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 </a:t>
              </a:r>
              <a:r>
                <a:rPr lang="ru-RU" sz="1600" b="1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лет</a:t>
              </a:r>
              <a:r>
                <a:rPr lang="en-US" sz="1600" b="1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)</a:t>
              </a:r>
              <a:r>
                <a:rPr lang="ru-RU" sz="1600" b="1" i="0" kern="1200" dirty="0">
                  <a:solidFill>
                    <a:schemeClr val="tx1"/>
                  </a:solidFill>
                  <a:latin typeface="Montserrat" panose="00000500000000000000" pitchFamily="2" charset="-52"/>
                </a:rPr>
                <a:t> – 60 чел</a:t>
              </a:r>
              <a:endParaRPr lang="en-US" sz="1600" b="1" kern="1200" dirty="0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7876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EC06D-BC6B-8C65-9A32-CC29C0415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A2C10E5-E172-EF5A-5E0C-9D2544B1B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35074" y="6384423"/>
            <a:ext cx="2833380" cy="409859"/>
          </a:xfrm>
        </p:spPr>
        <p:txBody>
          <a:bodyPr/>
          <a:lstStyle/>
          <a:p>
            <a:fld id="{871ACEC7-D4E7-49A9-99C7-C28166B54012}" type="slidenum">
              <a:rPr lang="ru-RU" smtClean="0">
                <a:latin typeface="Montserrat" panose="00000500000000000000" pitchFamily="2" charset="-52"/>
              </a:rPr>
              <a:t>4</a:t>
            </a:fld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75723EE-C1A9-AACE-0C8B-44E98F6BF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FF0066"/>
                </a:solidFill>
                <a:latin typeface="Montserrat" panose="00000500000000000000" pitchFamily="2" charset="-52"/>
              </a:rPr>
              <a:t>Пожелания заказчика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0E2CB67-75DF-CF07-7673-E4980F19E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4372" y="5500176"/>
            <a:ext cx="628911" cy="628911"/>
          </a:xfrm>
          <a:prstGeom prst="rect">
            <a:avLst/>
          </a:prstGeom>
        </p:spPr>
      </p:pic>
      <p:pic>
        <p:nvPicPr>
          <p:cNvPr id="22" name="Объект 17">
            <a:extLst>
              <a:ext uri="{FF2B5EF4-FFF2-40B4-BE49-F238E27FC236}">
                <a16:creationId xmlns:a16="http://schemas.microsoft.com/office/drawing/2014/main" id="{D6B85EF4-7320-0420-4D87-9B73B5A67B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</p:spPr>
      </p:pic>
      <p:graphicFrame>
        <p:nvGraphicFramePr>
          <p:cNvPr id="4" name="TextBox 10">
            <a:extLst>
              <a:ext uri="{FF2B5EF4-FFF2-40B4-BE49-F238E27FC236}">
                <a16:creationId xmlns:a16="http://schemas.microsoft.com/office/drawing/2014/main" id="{828D1354-1B1E-A9F3-95A9-070032AEDB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682603"/>
              </p:ext>
            </p:extLst>
          </p:nvPr>
        </p:nvGraphicFramePr>
        <p:xfrm>
          <a:off x="5079286" y="2053100"/>
          <a:ext cx="6457718" cy="361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6" name="Picture 6">
            <a:extLst>
              <a:ext uri="{FF2B5EF4-FFF2-40B4-BE49-F238E27FC236}">
                <a16:creationId xmlns:a16="http://schemas.microsoft.com/office/drawing/2014/main" id="{ACB14441-8FBB-69D0-FCEE-4290929C8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46" y="1159010"/>
            <a:ext cx="4017267" cy="522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364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42A64DF-6FD7-6634-84DA-5364A77B6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  <a:cs typeface="Brygada 1918 Semi Bold" pitchFamily="34" charset="-120"/>
              </a:rPr>
              <a:t>Аналитика - опросы</a:t>
            </a:r>
            <a:endParaRPr lang="ru-RU" sz="1800" dirty="0">
              <a:latin typeface="Montserrat" panose="00000500000000000000" pitchFamily="2" charset="-52"/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C7E8A5D-9569-754E-9C6D-B7F8B2C3BB0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E0501C-F0D5-2AA2-BDE6-A0FB1CB1BA5D}"/>
              </a:ext>
            </a:extLst>
          </p:cNvPr>
          <p:cNvSpPr txBox="1"/>
          <p:nvPr/>
        </p:nvSpPr>
        <p:spPr>
          <a:xfrm>
            <a:off x="126269" y="934016"/>
            <a:ext cx="58076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Выборка: 60 родителей, 60 детей</a:t>
            </a:r>
          </a:p>
          <a:p>
            <a:r>
              <a:rPr lang="ru-RU" sz="16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Данные собирались на базе МБОУ «Школа №65», </a:t>
            </a:r>
            <a:endParaRPr lang="en-US" sz="1600" dirty="0">
              <a:solidFill>
                <a:srgbClr val="000000"/>
              </a:solidFill>
              <a:latin typeface="Montserrat" panose="00000500000000000000" pitchFamily="2" charset="-52"/>
              <a:ea typeface="Brygada 1918 Semi Bold" pitchFamily="34" charset="-122"/>
            </a:endParaRPr>
          </a:p>
          <a:p>
            <a:r>
              <a:rPr lang="ru-RU" sz="16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университетские начальные классы (ЮФУ), </a:t>
            </a:r>
          </a:p>
          <a:p>
            <a:r>
              <a:rPr lang="ru-RU" sz="1600" dirty="0" err="1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Ростов</a:t>
            </a:r>
            <a:r>
              <a:rPr lang="ru-RU" sz="16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-на-Дону</a:t>
            </a:r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42959D-8044-C510-9A97-4FA923AF1CF7}"/>
              </a:ext>
            </a:extLst>
          </p:cNvPr>
          <p:cNvSpPr txBox="1"/>
          <p:nvPr/>
        </p:nvSpPr>
        <p:spPr>
          <a:xfrm>
            <a:off x="223546" y="2130307"/>
            <a:ext cx="39522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1. Любит ли Ваш ребенок читать?</a:t>
            </a:r>
          </a:p>
          <a:p>
            <a:endParaRPr lang="ru-RU" sz="15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DE5B600-FD8B-78C3-E84A-9252C1F8B53E}"/>
              </a:ext>
            </a:extLst>
          </p:cNvPr>
          <p:cNvSpPr/>
          <p:nvPr/>
        </p:nvSpPr>
        <p:spPr>
          <a:xfrm>
            <a:off x="1861074" y="2815458"/>
            <a:ext cx="175098" cy="160506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0B3958A-27F2-2595-464C-7B45D14963FA}"/>
              </a:ext>
            </a:extLst>
          </p:cNvPr>
          <p:cNvSpPr/>
          <p:nvPr/>
        </p:nvSpPr>
        <p:spPr>
          <a:xfrm>
            <a:off x="1861074" y="3141335"/>
            <a:ext cx="175098" cy="1605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F02680-70A6-3B26-EB2A-D6BF1DE17316}"/>
              </a:ext>
            </a:extLst>
          </p:cNvPr>
          <p:cNvSpPr txBox="1"/>
          <p:nvPr/>
        </p:nvSpPr>
        <p:spPr>
          <a:xfrm>
            <a:off x="2036172" y="2720096"/>
            <a:ext cx="6486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нет</a:t>
            </a:r>
            <a:endParaRPr lang="ru-RU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0F5035-C6F9-74EF-3C71-0641E1C6A6AD}"/>
              </a:ext>
            </a:extLst>
          </p:cNvPr>
          <p:cNvSpPr txBox="1"/>
          <p:nvPr/>
        </p:nvSpPr>
        <p:spPr>
          <a:xfrm>
            <a:off x="2060939" y="3052311"/>
            <a:ext cx="6486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да</a:t>
            </a:r>
            <a:endParaRPr lang="ru-RU" sz="16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FC165B1-EB24-894C-FF48-45305B85B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53" y="4503485"/>
            <a:ext cx="1733550" cy="157162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070A56E-813F-C13C-79AF-0081E98BA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296" y="2468063"/>
            <a:ext cx="1402398" cy="1441139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F1DC5F8-AE0C-8ED0-09DE-3E39DEDF5D37}"/>
              </a:ext>
            </a:extLst>
          </p:cNvPr>
          <p:cNvSpPr/>
          <p:nvPr/>
        </p:nvSpPr>
        <p:spPr>
          <a:xfrm>
            <a:off x="1894875" y="5124050"/>
            <a:ext cx="175098" cy="160506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D015F61-428E-B939-114F-9FB3CEBC5512}"/>
              </a:ext>
            </a:extLst>
          </p:cNvPr>
          <p:cNvSpPr/>
          <p:nvPr/>
        </p:nvSpPr>
        <p:spPr>
          <a:xfrm>
            <a:off x="1894875" y="5449927"/>
            <a:ext cx="175098" cy="1605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11DF118-4E28-C7D4-B957-D0FA57AA748E}"/>
              </a:ext>
            </a:extLst>
          </p:cNvPr>
          <p:cNvSpPr txBox="1"/>
          <p:nvPr/>
        </p:nvSpPr>
        <p:spPr>
          <a:xfrm>
            <a:off x="2069973" y="5028688"/>
            <a:ext cx="6486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нет</a:t>
            </a:r>
            <a:endParaRPr lang="ru-RU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F8E21D-A7C8-0599-97B4-A8A92AA78EF4}"/>
              </a:ext>
            </a:extLst>
          </p:cNvPr>
          <p:cNvSpPr txBox="1"/>
          <p:nvPr/>
        </p:nvSpPr>
        <p:spPr>
          <a:xfrm>
            <a:off x="2094740" y="5360903"/>
            <a:ext cx="6486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да</a:t>
            </a:r>
            <a:endParaRPr lang="ru-RU" sz="1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7E29E4-C0D7-51EE-6702-842FAF143CD0}"/>
              </a:ext>
            </a:extLst>
          </p:cNvPr>
          <p:cNvSpPr txBox="1"/>
          <p:nvPr/>
        </p:nvSpPr>
        <p:spPr>
          <a:xfrm>
            <a:off x="171053" y="4004564"/>
            <a:ext cx="514770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2. Испытываете ли Вы трудности в привлечении детей к чтению?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03ED2C-BC65-DF7B-B52F-5EF14800E68A}"/>
              </a:ext>
            </a:extLst>
          </p:cNvPr>
          <p:cNvSpPr txBox="1"/>
          <p:nvPr/>
        </p:nvSpPr>
        <p:spPr>
          <a:xfrm>
            <a:off x="6350560" y="1939155"/>
            <a:ext cx="54375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3. Какие мероприятия по привлечению к чтению Вы бы хотели, чтобы проводились с Вашим ребенком?</a:t>
            </a:r>
          </a:p>
          <a:p>
            <a:endParaRPr lang="ru-RU" sz="1400" dirty="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8B8AF51-E9F6-1B16-E383-E9AC9B207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873" y="4664725"/>
            <a:ext cx="5728785" cy="139235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2EADFDC-46BC-5E89-01C1-AA6167712976}"/>
              </a:ext>
            </a:extLst>
          </p:cNvPr>
          <p:cNvSpPr txBox="1"/>
          <p:nvPr/>
        </p:nvSpPr>
        <p:spPr>
          <a:xfrm>
            <a:off x="6456706" y="4004564"/>
            <a:ext cx="539239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4. Какие методы Вы применяете для привлечения детей к чтению?</a:t>
            </a:r>
          </a:p>
          <a:p>
            <a:endParaRPr lang="ru-RU" sz="1500" dirty="0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4996FBA-3002-9B8C-9AE2-2C99A02A8A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1594" y="2451877"/>
            <a:ext cx="1504950" cy="1457325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507DCAB8-FDE7-4240-5A88-135581127913}"/>
              </a:ext>
            </a:extLst>
          </p:cNvPr>
          <p:cNvSpPr/>
          <p:nvPr/>
        </p:nvSpPr>
        <p:spPr>
          <a:xfrm>
            <a:off x="8124714" y="2662963"/>
            <a:ext cx="175098" cy="160506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639756F-7610-DACE-9D24-71871D793C12}"/>
              </a:ext>
            </a:extLst>
          </p:cNvPr>
          <p:cNvSpPr/>
          <p:nvPr/>
        </p:nvSpPr>
        <p:spPr>
          <a:xfrm>
            <a:off x="8124714" y="2988840"/>
            <a:ext cx="175098" cy="1605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FF68817-2A29-1B21-EF8C-CB079CEC722B}"/>
              </a:ext>
            </a:extLst>
          </p:cNvPr>
          <p:cNvSpPr txBox="1"/>
          <p:nvPr/>
        </p:nvSpPr>
        <p:spPr>
          <a:xfrm>
            <a:off x="8333231" y="2573557"/>
            <a:ext cx="15049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Игры</a:t>
            </a:r>
            <a:endParaRPr lang="ru-RU" sz="1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FBEA92D-75D2-B97B-AB6C-A6A3AE6D7F95}"/>
              </a:ext>
            </a:extLst>
          </p:cNvPr>
          <p:cNvSpPr txBox="1"/>
          <p:nvPr/>
        </p:nvSpPr>
        <p:spPr>
          <a:xfrm>
            <a:off x="8324578" y="2899816"/>
            <a:ext cx="35462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Театральные постановки</a:t>
            </a:r>
            <a:endParaRPr lang="ru-RU" sz="1400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FC9900C8-5592-3A12-2C0A-584FC06EEAC7}"/>
              </a:ext>
            </a:extLst>
          </p:cNvPr>
          <p:cNvSpPr/>
          <p:nvPr/>
        </p:nvSpPr>
        <p:spPr>
          <a:xfrm>
            <a:off x="8124714" y="3271671"/>
            <a:ext cx="175098" cy="16050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653BFC8-0EC0-D098-B556-57A537C72C44}"/>
              </a:ext>
            </a:extLst>
          </p:cNvPr>
          <p:cNvSpPr txBox="1"/>
          <p:nvPr/>
        </p:nvSpPr>
        <p:spPr>
          <a:xfrm>
            <a:off x="8324578" y="3188159"/>
            <a:ext cx="35462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Встречи с авторами</a:t>
            </a:r>
            <a:endParaRPr lang="ru-RU" sz="1400" dirty="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C662C9C5-3698-B4E0-774F-3712F2EDF19A}"/>
              </a:ext>
            </a:extLst>
          </p:cNvPr>
          <p:cNvSpPr/>
          <p:nvPr/>
        </p:nvSpPr>
        <p:spPr>
          <a:xfrm>
            <a:off x="8124714" y="3540187"/>
            <a:ext cx="175098" cy="16050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4495639-8E32-65F9-8FFF-B7D8E57A3925}"/>
              </a:ext>
            </a:extLst>
          </p:cNvPr>
          <p:cNvSpPr txBox="1"/>
          <p:nvPr/>
        </p:nvSpPr>
        <p:spPr>
          <a:xfrm>
            <a:off x="8324577" y="3474875"/>
            <a:ext cx="35462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ea typeface="Brygada 1918 Semi Bold" pitchFamily="34" charset="-122"/>
              </a:rPr>
              <a:t>Творческие задания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69915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55B40-7823-7C91-5257-E67C6B289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38B0C5-8FBA-264E-79F1-C30078AB41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6</a:t>
            </a:fld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80DA86A-347F-9C5C-9690-2F661A84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dirty="0" err="1">
                <a:solidFill>
                  <a:srgbClr val="FF0066"/>
                </a:solidFill>
                <a:latin typeface="Montserrat" panose="00000500000000000000" pitchFamily="2" charset="-52"/>
              </a:rPr>
              <a:t>Как</a:t>
            </a:r>
            <a:r>
              <a:rPr lang="en-US" dirty="0">
                <a:solidFill>
                  <a:srgbClr val="FF0066"/>
                </a:solidFill>
                <a:latin typeface="Montserrat" panose="00000500000000000000" pitchFamily="2" charset="-52"/>
              </a:rPr>
              <a:t> </a:t>
            </a:r>
            <a:r>
              <a:rPr lang="en-US" dirty="0" err="1">
                <a:solidFill>
                  <a:srgbClr val="FF0066"/>
                </a:solidFill>
                <a:latin typeface="Montserrat" panose="00000500000000000000" pitchFamily="2" charset="-52"/>
              </a:rPr>
              <a:t>уже</a:t>
            </a:r>
            <a:r>
              <a:rPr lang="en-US" dirty="0">
                <a:solidFill>
                  <a:srgbClr val="FF0066"/>
                </a:solidFill>
                <a:latin typeface="Montserrat" panose="00000500000000000000" pitchFamily="2" charset="-52"/>
              </a:rPr>
              <a:t> </a:t>
            </a:r>
            <a:r>
              <a:rPr lang="en-US" dirty="0" err="1">
                <a:solidFill>
                  <a:srgbClr val="FF0066"/>
                </a:solidFill>
                <a:latin typeface="Montserrat" panose="00000500000000000000" pitchFamily="2" charset="-52"/>
              </a:rPr>
              <a:t>решается</a:t>
            </a:r>
            <a:r>
              <a:rPr lang="en-US" dirty="0">
                <a:solidFill>
                  <a:srgbClr val="FF0066"/>
                </a:solidFill>
                <a:latin typeface="Montserrat" panose="00000500000000000000" pitchFamily="2" charset="-52"/>
              </a:rPr>
              <a:t> </a:t>
            </a:r>
            <a:r>
              <a:rPr lang="en-US" dirty="0" err="1">
                <a:solidFill>
                  <a:srgbClr val="FF0066"/>
                </a:solidFill>
                <a:latin typeface="Montserrat" panose="00000500000000000000" pitchFamily="2" charset="-52"/>
              </a:rPr>
              <a:t>проблема</a:t>
            </a:r>
            <a:endParaRPr lang="en-US" dirty="0">
              <a:solidFill>
                <a:srgbClr val="FF0066"/>
              </a:solidFill>
              <a:latin typeface="Montserrat" panose="00000500000000000000" pitchFamily="2" charset="-52"/>
            </a:endParaRPr>
          </a:p>
        </p:txBody>
      </p:sp>
      <p:pic>
        <p:nvPicPr>
          <p:cNvPr id="22" name="Объект 17">
            <a:extLst>
              <a:ext uri="{FF2B5EF4-FFF2-40B4-BE49-F238E27FC236}">
                <a16:creationId xmlns:a16="http://schemas.microsoft.com/office/drawing/2014/main" id="{7C172F5A-3187-B71E-A981-CB65C1383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33DC46-86C0-5B7A-5016-06C13C129B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2" r="6326" b="1"/>
          <a:stretch/>
        </p:blipFill>
        <p:spPr bwMode="auto"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extBox 1">
            <a:extLst>
              <a:ext uri="{FF2B5EF4-FFF2-40B4-BE49-F238E27FC236}">
                <a16:creationId xmlns:a16="http://schemas.microsoft.com/office/drawing/2014/main" id="{66B57548-5202-8450-4DDE-2B355C5945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8126966"/>
              </p:ext>
            </p:extLst>
          </p:nvPr>
        </p:nvGraphicFramePr>
        <p:xfrm>
          <a:off x="334962" y="1841806"/>
          <a:ext cx="5387502" cy="4001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FEF012A-95AA-DAB8-B64C-B2F5D81C6E8E}"/>
              </a:ext>
            </a:extLst>
          </p:cNvPr>
          <p:cNvSpPr/>
          <p:nvPr/>
        </p:nvSpPr>
        <p:spPr>
          <a:xfrm>
            <a:off x="380484" y="5126581"/>
            <a:ext cx="5387501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accent5">
              <a:hueOff val="-12152150"/>
              <a:satOff val="-826"/>
              <a:lumOff val="1961"/>
              <a:alphaOff val="0"/>
            </a:schemeClr>
          </a:lnRef>
          <a:fillRef idx="1">
            <a:schemeClr val="accent5">
              <a:hueOff val="-12152150"/>
              <a:satOff val="-826"/>
              <a:lumOff val="1961"/>
              <a:alphaOff val="0"/>
            </a:schemeClr>
          </a:fillRef>
          <a:effectRef idx="0">
            <a:schemeClr val="accent5">
              <a:hueOff val="-12152150"/>
              <a:satOff val="-826"/>
              <a:lumOff val="1961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DB48B65-CEDD-C6B2-4DF7-B13FA6E11927}"/>
              </a:ext>
            </a:extLst>
          </p:cNvPr>
          <p:cNvSpPr/>
          <p:nvPr/>
        </p:nvSpPr>
        <p:spPr>
          <a:xfrm>
            <a:off x="380484" y="5843048"/>
            <a:ext cx="5387501" cy="0"/>
          </a:xfrm>
          <a:prstGeom prst="line">
            <a:avLst/>
          </a:prstGeom>
        </p:spPr>
        <p:style>
          <a:lnRef idx="2">
            <a:schemeClr val="accent5">
              <a:hueOff val="-4050717"/>
              <a:satOff val="-275"/>
              <a:lumOff val="654"/>
              <a:alphaOff val="0"/>
            </a:schemeClr>
          </a:lnRef>
          <a:fillRef idx="1">
            <a:schemeClr val="accent5">
              <a:hueOff val="-4050717"/>
              <a:satOff val="-275"/>
              <a:lumOff val="654"/>
              <a:alphaOff val="0"/>
            </a:schemeClr>
          </a:fillRef>
          <a:effectRef idx="0">
            <a:schemeClr val="accent5">
              <a:hueOff val="-4050717"/>
              <a:satOff val="-275"/>
              <a:lumOff val="6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2AD226-83D2-2467-E54D-C225932DC784}"/>
              </a:ext>
            </a:extLst>
          </p:cNvPr>
          <p:cNvSpPr txBox="1"/>
          <p:nvPr/>
        </p:nvSpPr>
        <p:spPr>
          <a:xfrm>
            <a:off x="334962" y="588406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latin typeface="Montserrat" panose="00000500000000000000" pitchFamily="2" charset="-52"/>
                <a:cs typeface="Arial"/>
              </a:rPr>
              <a:t>фестиваль короткой новой прозы «БеспринцЫпные чтения»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93569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734C3-39A3-F855-04F1-25C6B40C1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EF42B54-9937-9186-8F6A-6F647070EA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70978" y="6462920"/>
            <a:ext cx="2743200" cy="365125"/>
          </a:xfrm>
        </p:spPr>
        <p:txBody>
          <a:bodyPr/>
          <a:lstStyle/>
          <a:p>
            <a:fld id="{871ACEC7-D4E7-49A9-99C7-C28166B54012}" type="slidenum">
              <a:rPr lang="ru-RU" smtClean="0"/>
              <a:t>7</a:t>
            </a:fld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E48E892-3D60-25F7-5804-9AF124D8D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66"/>
                </a:solidFill>
                <a:latin typeface="Comic Sans MS" panose="030F0702030302020204" pitchFamily="66" charset="0"/>
              </a:rPr>
              <a:t>Наше решение</a:t>
            </a:r>
            <a:endParaRPr lang="en-US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CDCCEA8-B14B-E344-BC9E-05CDEC836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4372" y="5500176"/>
            <a:ext cx="628911" cy="628911"/>
          </a:xfrm>
          <a:prstGeom prst="rect">
            <a:avLst/>
          </a:prstGeom>
        </p:spPr>
      </p:pic>
      <p:pic>
        <p:nvPicPr>
          <p:cNvPr id="22" name="Объект 17">
            <a:extLst>
              <a:ext uri="{FF2B5EF4-FFF2-40B4-BE49-F238E27FC236}">
                <a16:creationId xmlns:a16="http://schemas.microsoft.com/office/drawing/2014/main" id="{B2FAC29F-D09B-F1FE-AFD9-3119E37C5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FE4236-F8CF-E76B-249A-17B687FF2915}"/>
              </a:ext>
            </a:extLst>
          </p:cNvPr>
          <p:cNvSpPr txBox="1"/>
          <p:nvPr/>
        </p:nvSpPr>
        <p:spPr>
          <a:xfrm>
            <a:off x="0" y="1465102"/>
            <a:ext cx="5462657" cy="1128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dirty="0">
                <a:solidFill>
                  <a:srgbClr val="282828"/>
                </a:solidFill>
                <a:latin typeface="Montserrat" panose="00000500000000000000" pitchFamily="2" charset="-52"/>
              </a:rPr>
              <a:t>М</a:t>
            </a:r>
            <a:r>
              <a:rPr lang="ru-RU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арафон чтения и знаний </a:t>
            </a:r>
            <a:endParaRPr lang="en-US" b="0" i="0" dirty="0">
              <a:solidFill>
                <a:srgbClr val="282828"/>
              </a:solidFill>
              <a:effectLst/>
              <a:latin typeface="Montserrat" panose="00000500000000000000" pitchFamily="2" charset="-52"/>
            </a:endParaRPr>
          </a:p>
          <a:p>
            <a:pPr algn="ctr">
              <a:spcAft>
                <a:spcPts val="800"/>
              </a:spcAft>
            </a:pPr>
            <a:r>
              <a:rPr lang="ru-RU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«С книгой дружу»!</a:t>
            </a:r>
          </a:p>
          <a:p>
            <a:pPr algn="ctr"/>
            <a:r>
              <a:rPr lang="ru-RU" dirty="0">
                <a:solidFill>
                  <a:srgbClr val="282828"/>
                </a:solidFill>
                <a:latin typeface="Montserrat" panose="00000500000000000000" pitchFamily="2" charset="-52"/>
              </a:rPr>
              <a:t>01.05.2025 г – </a:t>
            </a:r>
            <a:r>
              <a:rPr lang="ru-RU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30.06.2026г</a:t>
            </a:r>
            <a:endParaRPr lang="en-US" b="0" i="0" dirty="0">
              <a:solidFill>
                <a:srgbClr val="282828"/>
              </a:solidFill>
              <a:effectLst/>
              <a:latin typeface="Montserrat" panose="00000500000000000000" pitchFamily="2" charset="-52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69E9267-095E-46B5-1332-F9F9263BC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8" y="3092075"/>
            <a:ext cx="5065441" cy="353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15DD21B3-45CD-B995-0C28-EF5D35060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9" t="8244" r="7256" b="14265"/>
          <a:stretch/>
        </p:blipFill>
        <p:spPr bwMode="auto">
          <a:xfrm>
            <a:off x="6481933" y="122148"/>
            <a:ext cx="3910426" cy="296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5321A0-03B5-6F7C-5A38-EBCD13BD8772}"/>
              </a:ext>
            </a:extLst>
          </p:cNvPr>
          <p:cNvSpPr txBox="1"/>
          <p:nvPr/>
        </p:nvSpPr>
        <p:spPr>
          <a:xfrm>
            <a:off x="5379395" y="3314292"/>
            <a:ext cx="6734783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ru-RU" sz="2000" b="0" i="0" u="sng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Марафон</a:t>
            </a:r>
            <a:r>
              <a:rPr lang="ru-RU" sz="2000" u="sng" dirty="0">
                <a:solidFill>
                  <a:srgbClr val="282828"/>
                </a:solidFill>
                <a:latin typeface="Montserrat" panose="00000500000000000000" pitchFamily="2" charset="-52"/>
              </a:rPr>
              <a:t> состоит из:</a:t>
            </a:r>
          </a:p>
          <a:p>
            <a:pPr marL="0" indent="0" algn="ctr">
              <a:spcAft>
                <a:spcPts val="600"/>
              </a:spcAft>
              <a:buNone/>
            </a:pPr>
            <a:endParaRPr lang="ru-RU" sz="1600" u="sng" dirty="0">
              <a:solidFill>
                <a:srgbClr val="282828"/>
              </a:solidFill>
              <a:latin typeface="Montserrat" panose="00000500000000000000" pitchFamily="2" charset="-5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Онлайн пространство </a:t>
            </a:r>
            <a:r>
              <a:rPr lang="en-US" sz="1600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VK</a:t>
            </a:r>
            <a:r>
              <a:rPr lang="ru-RU" sz="1600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, Сферум, телеграм (с мая 2025 г);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sz="1600" b="0" i="0" dirty="0">
              <a:solidFill>
                <a:srgbClr val="282828"/>
              </a:solidFill>
              <a:effectLst/>
              <a:latin typeface="Montserrat" panose="00000500000000000000" pitchFamily="2" charset="-5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Montserrat" panose="00000500000000000000" pitchFamily="2" charset="-52"/>
              </a:rPr>
              <a:t>Школьный литературный клуб (с сентября 2025 г);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282828"/>
              </a:solidFill>
              <a:latin typeface="Montserrat" panose="00000500000000000000" pitchFamily="2" charset="-5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Литературные клубы для детей (с сентября 2025 г);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sz="1600" b="0" i="0" dirty="0">
              <a:solidFill>
                <a:srgbClr val="282828"/>
              </a:solidFill>
              <a:effectLst/>
              <a:latin typeface="Montserrat" panose="00000500000000000000" pitchFamily="2" charset="-52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Литературный Фестиваль (июнь 2026 г.)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FFD8080-5928-E94C-01D8-A61A37D8BA7B}"/>
              </a:ext>
            </a:extLst>
          </p:cNvPr>
          <p:cNvSpPr/>
          <p:nvPr/>
        </p:nvSpPr>
        <p:spPr>
          <a:xfrm>
            <a:off x="5631597" y="4413403"/>
            <a:ext cx="5387501" cy="0"/>
          </a:xfrm>
          <a:prstGeom prst="line">
            <a:avLst/>
          </a:prstGeom>
        </p:spPr>
        <p:style>
          <a:lnRef idx="2">
            <a:schemeClr val="accent5">
              <a:hueOff val="-4050717"/>
              <a:satOff val="-275"/>
              <a:lumOff val="654"/>
              <a:alphaOff val="0"/>
            </a:schemeClr>
          </a:lnRef>
          <a:fillRef idx="1">
            <a:schemeClr val="accent5">
              <a:hueOff val="-4050717"/>
              <a:satOff val="-275"/>
              <a:lumOff val="654"/>
              <a:alphaOff val="0"/>
            </a:schemeClr>
          </a:fillRef>
          <a:effectRef idx="0">
            <a:schemeClr val="accent5">
              <a:hueOff val="-4050717"/>
              <a:satOff val="-275"/>
              <a:lumOff val="6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C1C1EFF-7A7B-6FDF-A584-FE62B09B4477}"/>
              </a:ext>
            </a:extLst>
          </p:cNvPr>
          <p:cNvSpPr/>
          <p:nvPr/>
        </p:nvSpPr>
        <p:spPr>
          <a:xfrm>
            <a:off x="5631597" y="5732634"/>
            <a:ext cx="5387501" cy="0"/>
          </a:xfrm>
          <a:prstGeom prst="line">
            <a:avLst/>
          </a:prstGeom>
        </p:spPr>
        <p:style>
          <a:lnRef idx="2">
            <a:schemeClr val="accent5">
              <a:hueOff val="-4050717"/>
              <a:satOff val="-275"/>
              <a:lumOff val="654"/>
              <a:alphaOff val="0"/>
            </a:schemeClr>
          </a:lnRef>
          <a:fillRef idx="1">
            <a:schemeClr val="accent5">
              <a:hueOff val="-4050717"/>
              <a:satOff val="-275"/>
              <a:lumOff val="654"/>
              <a:alphaOff val="0"/>
            </a:schemeClr>
          </a:fillRef>
          <a:effectRef idx="0">
            <a:schemeClr val="accent5">
              <a:hueOff val="-4050717"/>
              <a:satOff val="-275"/>
              <a:lumOff val="6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DAFBDDC-4417-939A-CD28-E6C241BF3792}"/>
              </a:ext>
            </a:extLst>
          </p:cNvPr>
          <p:cNvSpPr/>
          <p:nvPr/>
        </p:nvSpPr>
        <p:spPr>
          <a:xfrm>
            <a:off x="5631597" y="5149332"/>
            <a:ext cx="5387501" cy="0"/>
          </a:xfrm>
          <a:prstGeom prst="line">
            <a:avLst/>
          </a:prstGeom>
        </p:spPr>
        <p:style>
          <a:lnRef idx="2">
            <a:schemeClr val="accent5">
              <a:hueOff val="-4050717"/>
              <a:satOff val="-275"/>
              <a:lumOff val="654"/>
              <a:alphaOff val="0"/>
            </a:schemeClr>
          </a:lnRef>
          <a:fillRef idx="1">
            <a:schemeClr val="accent5">
              <a:hueOff val="-4050717"/>
              <a:satOff val="-275"/>
              <a:lumOff val="654"/>
              <a:alphaOff val="0"/>
            </a:schemeClr>
          </a:fillRef>
          <a:effectRef idx="0">
            <a:schemeClr val="accent5">
              <a:hueOff val="-4050717"/>
              <a:satOff val="-275"/>
              <a:lumOff val="6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227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9BC05-D99C-AEEC-64F0-A5F6307E6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72A0C87-1129-75A4-A3B6-8E94234E6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8</a:t>
            </a:fld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379DB30-D048-2AC1-2676-691F2F402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53348"/>
            <a:ext cx="4381817" cy="36512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66"/>
                </a:solidFill>
                <a:latin typeface="Montserrat" panose="00000500000000000000" pitchFamily="2" charset="-52"/>
              </a:rPr>
              <a:t>Онлайн пространство в</a:t>
            </a:r>
            <a:br>
              <a:rPr lang="ru-RU" dirty="0">
                <a:solidFill>
                  <a:srgbClr val="FF0066"/>
                </a:solidFill>
                <a:latin typeface="Montserrat" panose="00000500000000000000" pitchFamily="2" charset="-52"/>
              </a:rPr>
            </a:br>
            <a:r>
              <a:rPr lang="en-US" dirty="0">
                <a:solidFill>
                  <a:srgbClr val="FF0066"/>
                </a:solidFill>
                <a:latin typeface="Montserrat" panose="00000500000000000000" pitchFamily="2" charset="-52"/>
              </a:rPr>
              <a:t>VK</a:t>
            </a:r>
            <a:r>
              <a:rPr lang="ru-RU" dirty="0">
                <a:solidFill>
                  <a:srgbClr val="FF0066"/>
                </a:solidFill>
                <a:latin typeface="Montserrat" panose="00000500000000000000" pitchFamily="2" charset="-52"/>
              </a:rPr>
              <a:t>, </a:t>
            </a:r>
            <a:r>
              <a:rPr lang="ru-RU" dirty="0" err="1">
                <a:solidFill>
                  <a:srgbClr val="FF0066"/>
                </a:solidFill>
                <a:latin typeface="Montserrat" panose="00000500000000000000" pitchFamily="2" charset="-52"/>
              </a:rPr>
              <a:t>Сферум</a:t>
            </a:r>
            <a:r>
              <a:rPr lang="ru-RU" dirty="0">
                <a:solidFill>
                  <a:srgbClr val="FF0066"/>
                </a:solidFill>
                <a:latin typeface="Montserrat" panose="00000500000000000000" pitchFamily="2" charset="-52"/>
              </a:rPr>
              <a:t>, Телеграм</a:t>
            </a:r>
          </a:p>
        </p:txBody>
      </p:sp>
      <p:pic>
        <p:nvPicPr>
          <p:cNvPr id="22" name="Объект 17">
            <a:extLst>
              <a:ext uri="{FF2B5EF4-FFF2-40B4-BE49-F238E27FC236}">
                <a16:creationId xmlns:a16="http://schemas.microsoft.com/office/drawing/2014/main" id="{3B20CCFC-F3F7-EA37-C3A2-F5E3DAA7A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57F3D1-1FE6-C97A-F898-1B51C021378B}"/>
              </a:ext>
            </a:extLst>
          </p:cNvPr>
          <p:cNvSpPr/>
          <p:nvPr/>
        </p:nvSpPr>
        <p:spPr>
          <a:xfrm>
            <a:off x="214413" y="1570258"/>
            <a:ext cx="5597755" cy="199979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246859-A032-A17C-F08C-DCAA2543DBF0}"/>
              </a:ext>
            </a:extLst>
          </p:cNvPr>
          <p:cNvSpPr txBox="1"/>
          <p:nvPr/>
        </p:nvSpPr>
        <p:spPr>
          <a:xfrm>
            <a:off x="214413" y="944776"/>
            <a:ext cx="3233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#</a:t>
            </a:r>
            <a:r>
              <a:rPr lang="ru-RU" sz="2000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читающеепоколение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C39B2B-D02D-A4D1-827C-BBD05E82EFDF}"/>
              </a:ext>
            </a:extLst>
          </p:cNvPr>
          <p:cNvSpPr txBox="1"/>
          <p:nvPr/>
        </p:nvSpPr>
        <p:spPr>
          <a:xfrm>
            <a:off x="314881" y="1671137"/>
            <a:ext cx="614428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Совместное онлайн чтение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Montserrat" panose="00000500000000000000" pitchFamily="2" charset="-52"/>
              </a:rPr>
              <a:t>Конкурс мини пересказ </a:t>
            </a:r>
            <a:r>
              <a:rPr lang="en-US" sz="1600" dirty="0">
                <a:solidFill>
                  <a:srgbClr val="282828"/>
                </a:solidFill>
                <a:latin typeface="Montserrat" panose="00000500000000000000" pitchFamily="2" charset="-52"/>
              </a:rPr>
              <a:t>#</a:t>
            </a:r>
            <a:r>
              <a:rPr lang="ru-RU" sz="1600" dirty="0">
                <a:solidFill>
                  <a:srgbClr val="282828"/>
                </a:solidFill>
                <a:latin typeface="Montserrat" panose="00000500000000000000" pitchFamily="2" charset="-52"/>
              </a:rPr>
              <a:t>читайиперескажи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Montserrat" panose="00000500000000000000" pitchFamily="2" charset="-52"/>
              </a:rPr>
              <a:t>К</a:t>
            </a:r>
            <a:r>
              <a:rPr lang="ru-RU" sz="1600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онкурс рецензий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Montserrat" panose="00000500000000000000" pitchFamily="2" charset="-52"/>
              </a:rPr>
              <a:t>Фотоконкурс «герой моей книги»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Montserrat" panose="00000500000000000000" pitchFamily="2" charset="-52"/>
              </a:rPr>
              <a:t>Ч</a:t>
            </a:r>
            <a:r>
              <a:rPr lang="ru-RU" sz="1600" b="0" i="0" dirty="0">
                <a:solidFill>
                  <a:srgbClr val="282828"/>
                </a:solidFill>
                <a:effectLst/>
                <a:latin typeface="Montserrat" panose="00000500000000000000" pitchFamily="2" charset="-52"/>
              </a:rPr>
              <a:t>итаем 21 день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Montserrat" panose="00000500000000000000" pitchFamily="2" charset="-52"/>
              </a:rPr>
              <a:t>Рефлексивные пятницы «что я прочитал»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Montserrat" panose="00000500000000000000" pitchFamily="2" charset="-52"/>
              </a:rPr>
              <a:t>Онлайн-флешмоб #Читаюкаждыйдень</a:t>
            </a:r>
            <a:endParaRPr lang="ru-RU" sz="1600" b="0" i="0" dirty="0">
              <a:solidFill>
                <a:srgbClr val="282828"/>
              </a:solidFill>
              <a:effectLst/>
              <a:latin typeface="Montserrat" panose="00000500000000000000" pitchFamily="2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78F9D6-3DB7-CA14-2A46-C826AF7E8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31" y="3958806"/>
            <a:ext cx="4308918" cy="257975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8384DB6-ACE0-CB30-D9B5-D1740830BD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3953" y="1032719"/>
            <a:ext cx="2987604" cy="565204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8D7F82F-C5F3-0799-8370-21F47A470D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1550" y="2616740"/>
            <a:ext cx="2572374" cy="4104735"/>
          </a:xfrm>
          <a:prstGeom prst="rect">
            <a:avLst/>
          </a:prstGeom>
        </p:spPr>
      </p:pic>
      <p:pic>
        <p:nvPicPr>
          <p:cNvPr id="4" name="Рисунок 3" descr="Изображение выглядит как Графика, графическая вставка, графический дизайн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80DB589-C7ED-C520-58F6-D8635EB66D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97" y="276672"/>
            <a:ext cx="2190494" cy="219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731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B9F34-D01E-EF91-4E38-9F4247EA8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C4148B6-8D63-0805-8D3A-7D780DD546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9</a:t>
            </a:fld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C380C6A-7181-BF47-DDFE-B810FD37C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73" y="303257"/>
            <a:ext cx="4834838" cy="36512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66"/>
                </a:solidFill>
                <a:latin typeface="Montserrat" panose="00000500000000000000" pitchFamily="2" charset="-52"/>
                <a:ea typeface="Brygada 1918 Semi Bold" pitchFamily="34" charset="-122"/>
                <a:cs typeface="Brygada 1918 Semi Bold" pitchFamily="34" charset="-120"/>
              </a:rPr>
              <a:t>Школьный Литературный Клуб: </a:t>
            </a:r>
            <a:r>
              <a:rPr lang="ru-RU" dirty="0">
                <a:solidFill>
                  <a:srgbClr val="FF0066"/>
                </a:solidFill>
                <a:latin typeface="Montserrat" panose="00000500000000000000" pitchFamily="2" charset="-52"/>
                <a:ea typeface="Brygada 1918 Semi Bold" pitchFamily="34" charset="-122"/>
                <a:cs typeface="Brygada 1918 Semi Bold" pitchFamily="34" charset="-120"/>
              </a:rPr>
              <a:t>Книголюб</a:t>
            </a:r>
            <a:endParaRPr lang="en-US" dirty="0">
              <a:solidFill>
                <a:srgbClr val="FF0066"/>
              </a:solidFill>
              <a:latin typeface="Montserrat" panose="00000500000000000000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608ED14-6962-850B-8855-482B4745B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25407" y="5266712"/>
            <a:ext cx="628911" cy="628911"/>
          </a:xfrm>
          <a:prstGeom prst="rect">
            <a:avLst/>
          </a:prstGeom>
        </p:spPr>
      </p:pic>
      <p:pic>
        <p:nvPicPr>
          <p:cNvPr id="22" name="Объект 17">
            <a:extLst>
              <a:ext uri="{FF2B5EF4-FFF2-40B4-BE49-F238E27FC236}">
                <a16:creationId xmlns:a16="http://schemas.microsoft.com/office/drawing/2014/main" id="{181FD8B1-1382-C557-F76D-72127A54D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AB8FA71-4059-6AEE-B0AC-4B4B110310B6}"/>
              </a:ext>
            </a:extLst>
          </p:cNvPr>
          <p:cNvSpPr/>
          <p:nvPr/>
        </p:nvSpPr>
        <p:spPr>
          <a:xfrm>
            <a:off x="334962" y="2166906"/>
            <a:ext cx="7380890" cy="26774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latin typeface="Montserrat" panose="00000500000000000000" pitchFamily="2" charset="-52"/>
            </a:endParaRPr>
          </a:p>
        </p:txBody>
      </p:sp>
      <p:pic>
        <p:nvPicPr>
          <p:cNvPr id="4" name="Picture 2" descr="Изображение пина-истории">
            <a:extLst>
              <a:ext uri="{FF2B5EF4-FFF2-40B4-BE49-F238E27FC236}">
                <a16:creationId xmlns:a16="http://schemas.microsoft.com/office/drawing/2014/main" id="{39F4EFE7-8D6D-099F-3B58-573C16412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136" y="940608"/>
            <a:ext cx="3168128" cy="562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B9BE75-A16D-C059-9B97-B47B5E6B1638}"/>
              </a:ext>
            </a:extLst>
          </p:cNvPr>
          <p:cNvSpPr txBox="1"/>
          <p:nvPr/>
        </p:nvSpPr>
        <p:spPr>
          <a:xfrm>
            <a:off x="334962" y="2259240"/>
            <a:ext cx="7271441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Montserrat" panose="00000500000000000000" pitchFamily="2" charset="-52"/>
                <a:ea typeface="Brygada 1918 Semi Bold" pitchFamily="34" charset="-122"/>
                <a:cs typeface="Brygada 1918 Semi Bold" pitchFamily="34" charset="-120"/>
              </a:rPr>
              <a:t>Обсуждение книг. </a:t>
            </a:r>
            <a:r>
              <a:rPr lang="en-US" sz="1600" dirty="0">
                <a:latin typeface="Montserrat" panose="00000500000000000000" pitchFamily="2" charset="-52"/>
                <a:ea typeface="Brygada 1918" pitchFamily="34" charset="-122"/>
                <a:cs typeface="Brygada 1918" pitchFamily="34" charset="-120"/>
              </a:rPr>
              <a:t>Читаем классику и современную литературу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Montserrat" panose="00000500000000000000" pitchFamily="2" charset="-52"/>
                <a:ea typeface="Brygada 1918 Semi Bold" pitchFamily="34" charset="-122"/>
                <a:cs typeface="Brygada 1918 Semi Bold" pitchFamily="34" charset="-120"/>
              </a:rPr>
              <a:t>Творческие вечера. </a:t>
            </a:r>
            <a:r>
              <a:rPr lang="en-US" sz="1600" dirty="0">
                <a:latin typeface="Montserrat" panose="00000500000000000000" pitchFamily="2" charset="-52"/>
                <a:ea typeface="Brygada 1918" pitchFamily="34" charset="-122"/>
                <a:cs typeface="Brygada 1918" pitchFamily="34" charset="-120"/>
              </a:rPr>
              <a:t>Чтение стихов и прозы собственного сочинения</a:t>
            </a:r>
            <a:endParaRPr lang="ru-RU" sz="1600" dirty="0">
              <a:latin typeface="Montserrat" panose="00000500000000000000" pitchFamily="2" charset="-52"/>
              <a:ea typeface="Brygada 1918" pitchFamily="34" charset="-122"/>
              <a:cs typeface="Brygada 1918" pitchFamily="34" charset="-12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Montserrat" panose="00000500000000000000" pitchFamily="2" charset="-52"/>
                <a:ea typeface="Brygada 1918 Semi Bold" pitchFamily="34" charset="-122"/>
                <a:cs typeface="Brygada 1918 Semi Bold" pitchFamily="34" charset="-120"/>
              </a:rPr>
              <a:t>Театральные постановки</a:t>
            </a:r>
            <a:r>
              <a:rPr lang="ru-RU" sz="1600" dirty="0">
                <a:latin typeface="Montserrat" panose="00000500000000000000" pitchFamily="2" charset="-52"/>
                <a:ea typeface="Brygada 1918 Semi Bold" pitchFamily="34" charset="-122"/>
                <a:cs typeface="Brygada 1918 Semi Bold" pitchFamily="34" charset="-120"/>
              </a:rPr>
              <a:t>. </a:t>
            </a:r>
            <a:r>
              <a:rPr lang="en-US" sz="1600" dirty="0">
                <a:latin typeface="Montserrat" panose="00000500000000000000" pitchFamily="2" charset="-52"/>
                <a:ea typeface="Brygada 1918" pitchFamily="34" charset="-122"/>
                <a:cs typeface="Brygada 1918" pitchFamily="34" charset="-120"/>
              </a:rPr>
              <a:t>Инсценировка любимых произведений</a:t>
            </a:r>
            <a:endParaRPr lang="en-US" sz="1600" dirty="0">
              <a:latin typeface="Montserrat" panose="00000500000000000000" pitchFamily="2" charset="-5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latin typeface="Montserrat" panose="00000500000000000000" pitchFamily="2" charset="-52"/>
                <a:ea typeface="Brygada 1918 Semi Bold" pitchFamily="34" charset="-122"/>
              </a:rPr>
              <a:t>Участие в Онлайн пространстве</a:t>
            </a:r>
            <a:endParaRPr lang="en-US" sz="1600" dirty="0">
              <a:latin typeface="Montserrat" panose="00000500000000000000" pitchFamily="2" charset="-5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latin typeface="Montserrat" panose="00000500000000000000" pitchFamily="2" charset="-52"/>
                <a:ea typeface="Brygada 1918 Semi Bold" pitchFamily="34" charset="-122"/>
              </a:rPr>
              <a:t>Волонтерство. </a:t>
            </a:r>
            <a:r>
              <a:rPr lang="ru-RU" sz="1600" dirty="0">
                <a:latin typeface="Montserrat" panose="00000500000000000000" pitchFamily="2" charset="-52"/>
                <a:ea typeface="Brygada 1918" pitchFamily="34" charset="-122"/>
                <a:cs typeface="Brygada 1918" pitchFamily="34" charset="-120"/>
              </a:rPr>
              <a:t>Привлечение младших школьников к чтению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latin typeface="Montserrat" panose="00000500000000000000" pitchFamily="2" charset="-52"/>
                <a:ea typeface="Brygada 1918 Semi Bold" pitchFamily="34" charset="-122"/>
                <a:cs typeface="Brygada 1918 Semi Bold" pitchFamily="34" charset="-120"/>
              </a:rPr>
              <a:t>Школьная доска почета:</a:t>
            </a:r>
            <a:r>
              <a:rPr lang="en-US" sz="1600" dirty="0">
                <a:latin typeface="Montserrat" panose="00000500000000000000" pitchFamily="2" charset="-52"/>
                <a:ea typeface="Brygada 1918 Semi Bold" pitchFamily="34" charset="-122"/>
                <a:cs typeface="Brygada 1918 Semi Bold" pitchFamily="34" charset="-120"/>
              </a:rPr>
              <a:t> Наши Достижения: Мы Гордимся!</a:t>
            </a:r>
            <a:endParaRPr lang="ru-RU" sz="1600" dirty="0">
              <a:latin typeface="Montserrat" panose="00000500000000000000" pitchFamily="2" charset="-52"/>
              <a:ea typeface="Brygada 1918 Semi Bold" pitchFamily="34" charset="-122"/>
              <a:cs typeface="Brygada 1918 Semi 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7517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3F63A-2AD5-2331-3876-A7697236A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6EE1D45-B7F2-1E28-A700-10BEE0D41A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81938" y="6409816"/>
            <a:ext cx="2743200" cy="365125"/>
          </a:xfrm>
        </p:spPr>
        <p:txBody>
          <a:bodyPr/>
          <a:lstStyle/>
          <a:p>
            <a:fld id="{871ACEC7-D4E7-49A9-99C7-C28166B54012}" type="slidenum">
              <a:rPr lang="ru-RU" sz="1600" smtClean="0">
                <a:latin typeface="Montserrat" panose="00000500000000000000" pitchFamily="2" charset="-52"/>
              </a:rPr>
              <a:t>10</a:t>
            </a:fld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3F44437-6712-59AD-F1A8-B4469A866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175" y="315595"/>
            <a:ext cx="5551974" cy="365126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rgbClr val="FF0066"/>
                </a:solidFill>
                <a:latin typeface="Montserrat" panose="00000500000000000000" pitchFamily="2" charset="-52"/>
                <a:ea typeface="Brygada 1918 Semi Bold" pitchFamily="34" charset="-122"/>
                <a:cs typeface="Brygada 1918 Semi Bold" pitchFamily="34" charset="-120"/>
              </a:rPr>
              <a:t>Литературный Клуб</a:t>
            </a:r>
            <a:r>
              <a:rPr lang="ru-RU" sz="1800" dirty="0">
                <a:solidFill>
                  <a:srgbClr val="FF0066"/>
                </a:solidFill>
                <a:latin typeface="Montserrat" panose="00000500000000000000" pitchFamily="2" charset="-52"/>
                <a:ea typeface="Brygada 1918 Semi Bold" pitchFamily="34" charset="-122"/>
                <a:cs typeface="Brygada 1918 Semi Bold" pitchFamily="34" charset="-120"/>
              </a:rPr>
              <a:t> «Мой друг - книга»</a:t>
            </a:r>
            <a:endParaRPr lang="en-US" sz="1800" dirty="0">
              <a:solidFill>
                <a:srgbClr val="FF0066"/>
              </a:solidFill>
              <a:latin typeface="Montserrat" panose="00000500000000000000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55F548D-1678-8AF5-5BBF-F026BD333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4372" y="5912476"/>
            <a:ext cx="628911" cy="628911"/>
          </a:xfrm>
          <a:prstGeom prst="rect">
            <a:avLst/>
          </a:prstGeom>
        </p:spPr>
      </p:pic>
      <p:pic>
        <p:nvPicPr>
          <p:cNvPr id="22" name="Объект 17">
            <a:extLst>
              <a:ext uri="{FF2B5EF4-FFF2-40B4-BE49-F238E27FC236}">
                <a16:creationId xmlns:a16="http://schemas.microsoft.com/office/drawing/2014/main" id="{A252D57E-D9BD-57EB-DCDA-2D27F714CB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E9EFC65-BA5D-7F0E-11BE-CDD545B40040}"/>
              </a:ext>
            </a:extLst>
          </p:cNvPr>
          <p:cNvSpPr/>
          <p:nvPr/>
        </p:nvSpPr>
        <p:spPr>
          <a:xfrm>
            <a:off x="4335749" y="2027639"/>
            <a:ext cx="7380890" cy="38848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94650B-4DB2-8CA5-AA5A-85BB5761E986}"/>
              </a:ext>
            </a:extLst>
          </p:cNvPr>
          <p:cNvSpPr txBox="1"/>
          <p:nvPr/>
        </p:nvSpPr>
        <p:spPr>
          <a:xfrm>
            <a:off x="4335749" y="945524"/>
            <a:ext cx="70363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i="0" dirty="0">
                <a:effectLst/>
                <a:latin typeface="Montserrat" panose="00000500000000000000" pitchFamily="2" charset="-52"/>
              </a:rPr>
              <a:t>Место проведения</a:t>
            </a:r>
            <a:r>
              <a:rPr lang="ru-RU" sz="1600" b="0" i="0" dirty="0">
                <a:effectLst/>
                <a:latin typeface="Montserrat" panose="00000500000000000000" pitchFamily="2" charset="-52"/>
              </a:rPr>
              <a:t>: библиотеки города</a:t>
            </a:r>
            <a:r>
              <a:rPr lang="ru-RU" sz="1600" dirty="0">
                <a:latin typeface="Montserrat" panose="00000500000000000000" pitchFamily="2" charset="-52"/>
              </a:rPr>
              <a:t>/ </a:t>
            </a:r>
            <a:r>
              <a:rPr lang="ru-RU" sz="1600" b="0" i="0" dirty="0">
                <a:effectLst/>
                <a:latin typeface="Montserrat" panose="00000500000000000000" pitchFamily="2" charset="-52"/>
              </a:rPr>
              <a:t>социальные помещения/ кафе/ лофт/ коворкинги</a:t>
            </a:r>
            <a:endParaRPr lang="en-US" sz="1600" b="0" i="0" dirty="0">
              <a:effectLst/>
              <a:latin typeface="Montserrat" panose="00000500000000000000" pitchFamily="2" charset="-52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B6C77D1-61A3-6BEF-2C60-82015375C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62" y="945524"/>
            <a:ext cx="3691581" cy="570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D081F5-9ACB-35E9-6898-677CEA2AFC9C}"/>
              </a:ext>
            </a:extLst>
          </p:cNvPr>
          <p:cNvSpPr txBox="1"/>
          <p:nvPr/>
        </p:nvSpPr>
        <p:spPr>
          <a:xfrm>
            <a:off x="4335749" y="2323453"/>
            <a:ext cx="742071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b="1" i="0" dirty="0">
                <a:effectLst/>
                <a:latin typeface="Montserrat" panose="00000500000000000000" pitchFamily="2" charset="-52"/>
              </a:rPr>
              <a:t>Книжные обсуждения</a:t>
            </a:r>
            <a:r>
              <a:rPr lang="ru-RU" sz="1400" b="0" i="0" dirty="0">
                <a:effectLst/>
                <a:latin typeface="Montserrat" panose="00000500000000000000" pitchFamily="2" charset="-52"/>
              </a:rPr>
              <a:t> – регулярные встречи с разбором произведения.</a:t>
            </a:r>
            <a:endParaRPr lang="en-US" sz="1400" b="0" i="0" dirty="0">
              <a:effectLst/>
              <a:latin typeface="Montserrat" panose="00000500000000000000" pitchFamily="2" charset="-52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b="1" i="0" dirty="0">
                <a:effectLst/>
                <a:latin typeface="Montserrat" panose="00000500000000000000" pitchFamily="2" charset="-52"/>
              </a:rPr>
              <a:t>Литературные гостиные</a:t>
            </a:r>
            <a:r>
              <a:rPr lang="ru-RU" sz="1400" b="0" i="0" dirty="0">
                <a:effectLst/>
                <a:latin typeface="Montserrat" panose="00000500000000000000" pitchFamily="2" charset="-52"/>
              </a:rPr>
              <a:t> – тематические вечера, посвящённые определённому автору или жанру.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b="1" i="0" dirty="0">
                <a:effectLst/>
                <a:latin typeface="Montserrat" panose="00000500000000000000" pitchFamily="2" charset="-52"/>
              </a:rPr>
              <a:t>Читки и инсценировки</a:t>
            </a:r>
            <a:r>
              <a:rPr lang="ru-RU" sz="1400" b="0" i="0" dirty="0">
                <a:effectLst/>
                <a:latin typeface="Montserrat" panose="00000500000000000000" pitchFamily="2" charset="-52"/>
              </a:rPr>
              <a:t> – чтение по ролям, небольшие постановки по мотивам книг.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b="1" i="0" dirty="0">
                <a:effectLst/>
                <a:latin typeface="Montserrat" panose="00000500000000000000" pitchFamily="2" charset="-52"/>
              </a:rPr>
              <a:t>Творческие мастерские</a:t>
            </a:r>
            <a:r>
              <a:rPr lang="ru-RU" sz="1400" b="0" i="0" dirty="0">
                <a:effectLst/>
                <a:latin typeface="Montserrat" panose="00000500000000000000" pitchFamily="2" charset="-52"/>
              </a:rPr>
              <a:t> – написание рассказов, стихов, создание книжных закладок, иллюстраций.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b="1" i="0" dirty="0">
                <a:effectLst/>
                <a:latin typeface="Montserrat" panose="00000500000000000000" pitchFamily="2" charset="-52"/>
              </a:rPr>
              <a:t>Встречи с писателями</a:t>
            </a:r>
            <a:r>
              <a:rPr lang="ru-RU" sz="1400" b="0" i="0" dirty="0">
                <a:effectLst/>
                <a:latin typeface="Montserrat" panose="00000500000000000000" pitchFamily="2" charset="-52"/>
              </a:rPr>
              <a:t> – онлайн или офлайн-диалоги с авторами.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b="1" i="0" dirty="0">
                <a:effectLst/>
                <a:latin typeface="Montserrat" panose="00000500000000000000" pitchFamily="2" charset="-52"/>
              </a:rPr>
              <a:t>Книжные квизы и викторины</a:t>
            </a:r>
            <a:r>
              <a:rPr lang="ru-RU" sz="1400" b="0" i="0" dirty="0">
                <a:effectLst/>
                <a:latin typeface="Montserrat" panose="00000500000000000000" pitchFamily="2" charset="-52"/>
              </a:rPr>
              <a:t> 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b="1" i="0" dirty="0">
                <a:effectLst/>
                <a:latin typeface="Montserrat" panose="00000500000000000000" pitchFamily="2" charset="-52"/>
              </a:rPr>
              <a:t>Буккроссинг</a:t>
            </a:r>
            <a:r>
              <a:rPr lang="ru-RU" sz="1400" b="0" i="0" dirty="0">
                <a:effectLst/>
                <a:latin typeface="Montserrat" panose="00000500000000000000" pitchFamily="2" charset="-52"/>
              </a:rPr>
              <a:t> – обмен книгами между участниками.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b="1" i="0" dirty="0">
                <a:effectLst/>
                <a:latin typeface="Montserrat" panose="00000500000000000000" pitchFamily="2" charset="-52"/>
              </a:rPr>
              <a:t>Флешмобы и челленджи</a:t>
            </a:r>
            <a:r>
              <a:rPr lang="ru-RU" sz="1400" b="0" i="0" dirty="0">
                <a:effectLst/>
                <a:latin typeface="Montserrat" panose="00000500000000000000" pitchFamily="2" charset="-52"/>
              </a:rPr>
              <a:t> – например, «Неделя чтения», «Книга дня».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b="1" i="0" dirty="0">
                <a:effectLst/>
                <a:latin typeface="Montserrat" panose="00000500000000000000" pitchFamily="2" charset="-52"/>
              </a:rPr>
              <a:t>Литературные экскурсии</a:t>
            </a:r>
            <a:r>
              <a:rPr lang="ru-RU" sz="1400" b="0" i="0" dirty="0">
                <a:effectLst/>
                <a:latin typeface="Montserrat" panose="00000500000000000000" pitchFamily="2" charset="-52"/>
              </a:rPr>
              <a:t> – посещение библиотек, музеев писателей.</a:t>
            </a:r>
          </a:p>
        </p:txBody>
      </p:sp>
    </p:spTree>
    <p:extLst>
      <p:ext uri="{BB962C8B-B14F-4D97-AF65-F5344CB8AC3E}">
        <p14:creationId xmlns:p14="http://schemas.microsoft.com/office/powerpoint/2010/main" val="1686154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0312A-0A44-C94D-60B3-84CDE7DD9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EECF4EF-4723-9CCB-6F19-8A2EA06462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11</a:t>
            </a:fld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84148DA-6A0F-C7F3-2831-8FA2B9D9D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4372" y="5500176"/>
            <a:ext cx="628911" cy="628911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13A8574-3575-1FA8-E06B-9239DCE3A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54" y="940126"/>
            <a:ext cx="4412934" cy="5781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B67F42-F2CE-73BF-69FA-2A0BA457FF20}"/>
              </a:ext>
            </a:extLst>
          </p:cNvPr>
          <p:cNvSpPr txBox="1"/>
          <p:nvPr/>
        </p:nvSpPr>
        <p:spPr>
          <a:xfrm>
            <a:off x="488849" y="331754"/>
            <a:ext cx="36455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Montserrat" panose="00000500000000000000" pitchFamily="2" charset="-52"/>
                <a:ea typeface="Comic Sans MS"/>
                <a:cs typeface="Comic Sans MS"/>
              </a:rPr>
              <a:t>12</a:t>
            </a:r>
            <a:r>
              <a:rPr lang="ru-RU" sz="1600" b="0" i="0" dirty="0">
                <a:latin typeface="Montserrat" panose="00000500000000000000" pitchFamily="2" charset="-52"/>
                <a:ea typeface="Comic Sans MS"/>
                <a:cs typeface="Comic Sans MS"/>
              </a:rPr>
              <a:t> июня  - </a:t>
            </a:r>
            <a:r>
              <a:rPr lang="ru-RU" sz="1600" dirty="0">
                <a:latin typeface="Montserrat" panose="00000500000000000000" pitchFamily="2" charset="-52"/>
                <a:ea typeface="Comic Sans MS"/>
                <a:cs typeface="Comic Sans MS"/>
              </a:rPr>
              <a:t>книжный</a:t>
            </a:r>
            <a:r>
              <a:rPr lang="ru-RU" sz="1600" b="0" i="0" dirty="0">
                <a:latin typeface="Montserrat" panose="00000500000000000000" pitchFamily="2" charset="-52"/>
                <a:ea typeface="Comic Sans MS"/>
                <a:cs typeface="Comic Sans MS"/>
              </a:rPr>
              <a:t> клуб для детей и родителей</a:t>
            </a:r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6BB64A-CD77-9DB3-7A4D-B3EAA1BC04F3}"/>
              </a:ext>
            </a:extLst>
          </p:cNvPr>
          <p:cNvSpPr txBox="1"/>
          <p:nvPr/>
        </p:nvSpPr>
        <p:spPr>
          <a:xfrm>
            <a:off x="7175862" y="1815718"/>
            <a:ext cx="42603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Montserrat" panose="00000500000000000000" pitchFamily="2" charset="-52"/>
                <a:ea typeface="Comic Sans MS"/>
                <a:cs typeface="Comic Sans MS"/>
              </a:rPr>
              <a:t>4 и 6</a:t>
            </a:r>
            <a:r>
              <a:rPr lang="ru-RU" sz="1600" b="0" i="0" dirty="0">
                <a:latin typeface="Montserrat" panose="00000500000000000000" pitchFamily="2" charset="-52"/>
                <a:ea typeface="Comic Sans MS"/>
                <a:cs typeface="Comic Sans MS"/>
              </a:rPr>
              <a:t> июня  - совместные чтения</a:t>
            </a:r>
            <a:r>
              <a:rPr lang="en-US" sz="1600" dirty="0">
                <a:latin typeface="Montserrat" panose="00000500000000000000" pitchFamily="2" charset="-52"/>
                <a:ea typeface="Comic Sans MS"/>
                <a:cs typeface="Comic Sans MS"/>
              </a:rPr>
              <a:t> </a:t>
            </a:r>
            <a:r>
              <a:rPr lang="ru-RU" sz="1600" b="0" i="0" dirty="0">
                <a:latin typeface="Montserrat" panose="00000500000000000000" pitchFamily="2" charset="-52"/>
                <a:ea typeface="Comic Sans MS"/>
                <a:cs typeface="Comic Sans MS"/>
              </a:rPr>
              <a:t>на базе Арт пространства</a:t>
            </a:r>
            <a:endParaRPr lang="en-US" sz="1600" b="0" i="0" dirty="0">
              <a:latin typeface="Montserrat" panose="00000500000000000000" pitchFamily="2" charset="-52"/>
              <a:ea typeface="Comic Sans MS"/>
              <a:cs typeface="Comic Sans MS"/>
            </a:endParaRPr>
          </a:p>
          <a:p>
            <a:pPr algn="ctr"/>
            <a:r>
              <a:rPr lang="ru-RU" sz="1600" dirty="0">
                <a:latin typeface="Montserrat" panose="00000500000000000000" pitchFamily="2" charset="-52"/>
              </a:rPr>
              <a:t>посетило 24 человек</a:t>
            </a:r>
          </a:p>
        </p:txBody>
      </p:sp>
      <p:pic>
        <p:nvPicPr>
          <p:cNvPr id="7" name="Рисунок 6" descr="Изображение выглядит как текст, Человеческое лицо, человек, Рекламный проспек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4BA2D8-35D6-FAFD-BEDD-A90D725D7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783" y="141417"/>
            <a:ext cx="1870617" cy="332553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A99684D-F608-6CAB-954A-FA89D174E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783" y="3606261"/>
            <a:ext cx="3171217" cy="3171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95F101A-BF58-F82A-4469-447C8BFE2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867" y="3606261"/>
            <a:ext cx="3171217" cy="3171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412DF28-4C70-9BE8-186B-0FDC40C88DBD}"/>
              </a:ext>
            </a:extLst>
          </p:cNvPr>
          <p:cNvSpPr/>
          <p:nvPr/>
        </p:nvSpPr>
        <p:spPr>
          <a:xfrm>
            <a:off x="488849" y="5661498"/>
            <a:ext cx="121067" cy="1459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697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C8767-C6DD-EFAD-B5BF-0A8FA0783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26F7A29-BCD4-065E-28B1-80E59A663A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>
                <a:latin typeface="Montserrat" panose="00000500000000000000" pitchFamily="2" charset="-52"/>
              </a:rPr>
              <a:t>12</a:t>
            </a:fld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557976D-DDED-5329-6908-51AA5DC5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363787"/>
            <a:ext cx="5389314" cy="365126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rgbClr val="FF0066"/>
                </a:solidFill>
                <a:latin typeface="Montserrat" panose="00000500000000000000" pitchFamily="2" charset="-52"/>
              </a:rPr>
              <a:t>Литературный Фестиваль в Ботаническом Саду: "Я с Книгой Дружу</a:t>
            </a:r>
            <a:r>
              <a:rPr lang="en-US" sz="1600" dirty="0">
                <a:solidFill>
                  <a:srgbClr val="FF0066"/>
                </a:solidFill>
                <a:latin typeface="Montserrat" panose="00000500000000000000" pitchFamily="2" charset="-52"/>
              </a:rPr>
              <a:t>”</a:t>
            </a:r>
            <a:endParaRPr lang="ru-RU" sz="1600" dirty="0">
              <a:solidFill>
                <a:srgbClr val="FF0066"/>
              </a:solidFill>
              <a:latin typeface="Montserrat" panose="00000500000000000000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ED3209D-CC75-4594-68C4-6321A8494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43755" y="5628158"/>
            <a:ext cx="628911" cy="628911"/>
          </a:xfrm>
          <a:prstGeom prst="rect">
            <a:avLst/>
          </a:prstGeom>
        </p:spPr>
      </p:pic>
      <p:pic>
        <p:nvPicPr>
          <p:cNvPr id="22" name="Объект 17">
            <a:extLst>
              <a:ext uri="{FF2B5EF4-FFF2-40B4-BE49-F238E27FC236}">
                <a16:creationId xmlns:a16="http://schemas.microsoft.com/office/drawing/2014/main" id="{703EABCE-23D5-78C2-4742-47CBC315BC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</p:spPr>
      </p:pic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0E62A801-388B-D4B8-9B5B-40EEFED3E0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7882" y="1079593"/>
            <a:ext cx="3914118" cy="57549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805F11-67D2-35FD-ED1E-1587A50ABBC0}"/>
              </a:ext>
            </a:extLst>
          </p:cNvPr>
          <p:cNvSpPr txBox="1"/>
          <p:nvPr/>
        </p:nvSpPr>
        <p:spPr>
          <a:xfrm>
            <a:off x="0" y="1412276"/>
            <a:ext cx="7597303" cy="793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600" dirty="0">
                <a:latin typeface="Montserrat" panose="00000500000000000000" pitchFamily="2" charset="-52"/>
                <a:ea typeface="Brygada 1918" pitchFamily="34" charset="-122"/>
                <a:cs typeface="Brygada 1918" pitchFamily="34" charset="-120"/>
              </a:rPr>
              <a:t>Праздник литературы на лоне природы. Новое культурное событие для города. Уникальное сочетание искусства и экологии.</a:t>
            </a:r>
            <a:endParaRPr lang="ru-RU" sz="1600" dirty="0">
              <a:latin typeface="Montserrat" panose="00000500000000000000" pitchFamily="2" charset="-52"/>
              <a:ea typeface="Brygada 1918" pitchFamily="34" charset="-122"/>
              <a:cs typeface="Brygada 1918" pitchFamily="34" charset="-12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EB93FA-3B78-226D-DEA9-E0A0A3963DC7}"/>
              </a:ext>
            </a:extLst>
          </p:cNvPr>
          <p:cNvSpPr txBox="1"/>
          <p:nvPr/>
        </p:nvSpPr>
        <p:spPr>
          <a:xfrm>
            <a:off x="2478127" y="2488919"/>
            <a:ext cx="3162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u="sng" dirty="0">
                <a:latin typeface="Montserrat" panose="00000500000000000000" pitchFamily="2" charset="-52"/>
                <a:ea typeface="Brygada 1918 Semi Bold" pitchFamily="34" charset="-122"/>
              </a:rPr>
              <a:t>ИЮНЬ 2026 года</a:t>
            </a:r>
            <a:endParaRPr lang="en-US" sz="1800" u="sng" dirty="0">
              <a:latin typeface="Montserrat" panose="00000500000000000000" pitchFamily="2" charset="-52"/>
            </a:endParaRPr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C2109065-A91B-2C3D-55CF-4D83ADA8D0F0}"/>
              </a:ext>
            </a:extLst>
          </p:cNvPr>
          <p:cNvSpPr/>
          <p:nvPr/>
        </p:nvSpPr>
        <p:spPr>
          <a:xfrm>
            <a:off x="360902" y="3082208"/>
            <a:ext cx="6304923" cy="610920"/>
          </a:xfrm>
          <a:prstGeom prst="roundRect">
            <a:avLst>
              <a:gd name="adj" fmla="val 25721"/>
            </a:avLst>
          </a:prstGeom>
          <a:solidFill>
            <a:schemeClr val="accent2">
              <a:lumMod val="40000"/>
              <a:lumOff val="60000"/>
              <a:alpha val="50000"/>
            </a:schemeClr>
          </a:solidFill>
          <a:ln w="7620">
            <a:solidFill>
              <a:srgbClr val="7B8554"/>
            </a:solidFill>
            <a:prstDash val="solid"/>
          </a:ln>
        </p:spPr>
        <p:txBody>
          <a:bodyPr/>
          <a:lstStyle/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AB33FA93-514D-797C-9281-CF2A92884069}"/>
              </a:ext>
            </a:extLst>
          </p:cNvPr>
          <p:cNvSpPr/>
          <p:nvPr/>
        </p:nvSpPr>
        <p:spPr>
          <a:xfrm>
            <a:off x="584858" y="3211862"/>
            <a:ext cx="5975143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00" dirty="0">
                <a:latin typeface="Montserrat" panose="00000500000000000000" pitchFamily="2" charset="-52"/>
                <a:ea typeface="Brygada 1918" pitchFamily="34" charset="-122"/>
                <a:cs typeface="Brygada 1918" pitchFamily="34" charset="-120"/>
              </a:rPr>
              <a:t>Привлечь более 5000 посетителей в ботанический сад.</a:t>
            </a:r>
            <a:endParaRPr lang="en-US" sz="1600" dirty="0">
              <a:latin typeface="Montserrat" panose="00000500000000000000" pitchFamily="2" charset="-52"/>
            </a:endParaRPr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1644186C-FE6B-234C-F517-98AA6261F9D1}"/>
              </a:ext>
            </a:extLst>
          </p:cNvPr>
          <p:cNvSpPr/>
          <p:nvPr/>
        </p:nvSpPr>
        <p:spPr>
          <a:xfrm>
            <a:off x="360902" y="3886786"/>
            <a:ext cx="7423605" cy="662538"/>
          </a:xfrm>
          <a:prstGeom prst="roundRect">
            <a:avLst>
              <a:gd name="adj" fmla="val 25721"/>
            </a:avLst>
          </a:prstGeom>
          <a:solidFill>
            <a:schemeClr val="accent2">
              <a:lumMod val="40000"/>
              <a:lumOff val="60000"/>
            </a:schemeClr>
          </a:solidFill>
          <a:ln w="7620">
            <a:solidFill>
              <a:srgbClr val="9C9247"/>
            </a:solidFill>
            <a:prstDash val="solid"/>
          </a:ln>
        </p:spPr>
        <p:txBody>
          <a:bodyPr/>
          <a:lstStyle/>
          <a:p>
            <a:endParaRPr lang="ru-RU" sz="1600">
              <a:latin typeface="Montserrat" panose="00000500000000000000" pitchFamily="2" charset="-52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E06CE5C5-6606-5BBF-ED3D-99B5BFA401D1}"/>
              </a:ext>
            </a:extLst>
          </p:cNvPr>
          <p:cNvSpPr/>
          <p:nvPr/>
        </p:nvSpPr>
        <p:spPr>
          <a:xfrm>
            <a:off x="482017" y="4027920"/>
            <a:ext cx="7181374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500" dirty="0">
                <a:latin typeface="Montserrat" panose="00000500000000000000" pitchFamily="2" charset="-52"/>
                <a:ea typeface="Brygada 1918" pitchFamily="34" charset="-122"/>
                <a:cs typeface="Brygada 1918" pitchFamily="34" charset="-120"/>
              </a:rPr>
              <a:t>Помощь современным авторам и поэтам через платформу для общения.</a:t>
            </a:r>
            <a:endParaRPr lang="en-US" sz="1500" dirty="0">
              <a:latin typeface="Montserrat" panose="00000500000000000000" pitchFamily="2" charset="-52"/>
            </a:endParaRPr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B1324961-059E-E7BF-4A93-DEF16E22BFD8}"/>
              </a:ext>
            </a:extLst>
          </p:cNvPr>
          <p:cNvSpPr/>
          <p:nvPr/>
        </p:nvSpPr>
        <p:spPr>
          <a:xfrm>
            <a:off x="360903" y="4773281"/>
            <a:ext cx="7597303" cy="662538"/>
          </a:xfrm>
          <a:prstGeom prst="roundRect">
            <a:avLst>
              <a:gd name="adj" fmla="val 25721"/>
            </a:avLst>
          </a:prstGeom>
          <a:solidFill>
            <a:schemeClr val="accent2">
              <a:lumMod val="60000"/>
              <a:lumOff val="40000"/>
            </a:schemeClr>
          </a:solidFill>
          <a:ln w="7620">
            <a:solidFill>
              <a:srgbClr val="CE9521"/>
            </a:solidFill>
            <a:prstDash val="solid"/>
          </a:ln>
        </p:spPr>
        <p:txBody>
          <a:bodyPr/>
          <a:lstStyle/>
          <a:p>
            <a:endParaRPr lang="ru-RU" sz="1600">
              <a:latin typeface="Montserrat" panose="00000500000000000000" pitchFamily="2" charset="-52"/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80442F55-9C72-B1F9-49CA-DA12717B9995}"/>
              </a:ext>
            </a:extLst>
          </p:cNvPr>
          <p:cNvSpPr/>
          <p:nvPr/>
        </p:nvSpPr>
        <p:spPr>
          <a:xfrm>
            <a:off x="584858" y="4931433"/>
            <a:ext cx="7181374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00" dirty="0">
                <a:latin typeface="Montserrat" panose="00000500000000000000" pitchFamily="2" charset="-52"/>
                <a:ea typeface="Brygada 1918" pitchFamily="34" charset="-122"/>
                <a:cs typeface="Brygada 1918" pitchFamily="34" charset="-120"/>
              </a:rPr>
              <a:t>Провести 20+ активностей: чтения, мастер-классы, встречи.</a:t>
            </a:r>
            <a:endParaRPr lang="en-US" sz="1600" dirty="0">
              <a:latin typeface="Montserrat" panose="00000500000000000000" pitchFamily="2" charset="-52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135EB23F-9D48-9016-7B6E-1FA6DF66A0DC}"/>
              </a:ext>
            </a:extLst>
          </p:cNvPr>
          <p:cNvSpPr/>
          <p:nvPr/>
        </p:nvSpPr>
        <p:spPr>
          <a:xfrm>
            <a:off x="360902" y="5693812"/>
            <a:ext cx="7734889" cy="662538"/>
          </a:xfrm>
          <a:prstGeom prst="roundRect">
            <a:avLst>
              <a:gd name="adj" fmla="val 20184"/>
            </a:avLst>
          </a:prstGeom>
          <a:solidFill>
            <a:srgbClr val="EB804B"/>
          </a:solidFill>
          <a:ln w="7620">
            <a:solidFill>
              <a:srgbClr val="B27733"/>
            </a:solidFill>
            <a:prstDash val="solid"/>
          </a:ln>
        </p:spPr>
        <p:txBody>
          <a:bodyPr/>
          <a:lstStyle/>
          <a:p>
            <a:endParaRPr lang="ru-RU" sz="1600">
              <a:latin typeface="Montserrat" panose="00000500000000000000" pitchFamily="2" charset="-52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354D1706-B67A-CD6A-66D0-C1C9F23041D6}"/>
              </a:ext>
            </a:extLst>
          </p:cNvPr>
          <p:cNvSpPr/>
          <p:nvPr/>
        </p:nvSpPr>
        <p:spPr>
          <a:xfrm>
            <a:off x="536220" y="5851965"/>
            <a:ext cx="8075137" cy="368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500" dirty="0">
                <a:latin typeface="Montserrat" panose="00000500000000000000" pitchFamily="2" charset="-52"/>
                <a:ea typeface="Brygada 1918" pitchFamily="34" charset="-122"/>
                <a:cs typeface="Brygada 1918" pitchFamily="34" charset="-120"/>
              </a:rPr>
              <a:t>Развивать культурное пространство и стимулировать интерес к чтению.</a:t>
            </a:r>
            <a:endParaRPr lang="en-US" sz="15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26089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AC990D9-5605-BFCE-E2DD-10EB5B9E3E4D}"/>
              </a:ext>
            </a:extLst>
          </p:cNvPr>
          <p:cNvSpPr/>
          <p:nvPr/>
        </p:nvSpPr>
        <p:spPr>
          <a:xfrm>
            <a:off x="6193277" y="0"/>
            <a:ext cx="0" cy="6832162"/>
          </a:xfrm>
          <a:prstGeom prst="line">
            <a:avLst/>
          </a:prstGeom>
        </p:spPr>
        <p:style>
          <a:lnRef idx="2">
            <a:schemeClr val="accent5">
              <a:hueOff val="-4050717"/>
              <a:satOff val="-275"/>
              <a:lumOff val="654"/>
              <a:alphaOff val="0"/>
            </a:schemeClr>
          </a:lnRef>
          <a:fillRef idx="1">
            <a:schemeClr val="accent5">
              <a:hueOff val="-4050717"/>
              <a:satOff val="-275"/>
              <a:lumOff val="654"/>
              <a:alphaOff val="0"/>
            </a:schemeClr>
          </a:fillRef>
          <a:effectRef idx="0">
            <a:schemeClr val="accent5">
              <a:hueOff val="-4050717"/>
              <a:satOff val="-275"/>
              <a:lumOff val="6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817C1AE-970F-FA9A-5CC1-DA8F8511B09B}"/>
              </a:ext>
            </a:extLst>
          </p:cNvPr>
          <p:cNvSpPr/>
          <p:nvPr/>
        </p:nvSpPr>
        <p:spPr>
          <a:xfrm flipV="1">
            <a:off x="906294" y="3472774"/>
            <a:ext cx="10475068" cy="12919"/>
          </a:xfrm>
          <a:prstGeom prst="line">
            <a:avLst/>
          </a:prstGeom>
        </p:spPr>
        <p:style>
          <a:lnRef idx="2">
            <a:schemeClr val="accent5">
              <a:hueOff val="-4050717"/>
              <a:satOff val="-275"/>
              <a:lumOff val="654"/>
              <a:alphaOff val="0"/>
            </a:schemeClr>
          </a:lnRef>
          <a:fillRef idx="1">
            <a:schemeClr val="accent5">
              <a:hueOff val="-4050717"/>
              <a:satOff val="-275"/>
              <a:lumOff val="654"/>
              <a:alphaOff val="0"/>
            </a:schemeClr>
          </a:fillRef>
          <a:effectRef idx="0">
            <a:schemeClr val="accent5">
              <a:hueOff val="-4050717"/>
              <a:satOff val="-275"/>
              <a:lumOff val="6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761111-4851-3453-2042-0BACB063FBA9}"/>
              </a:ext>
            </a:extLst>
          </p:cNvPr>
          <p:cNvSpPr txBox="1"/>
          <p:nvPr/>
        </p:nvSpPr>
        <p:spPr>
          <a:xfrm>
            <a:off x="1105709" y="3524008"/>
            <a:ext cx="4530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800" b="0" i="0" dirty="0">
                <a:effectLst/>
                <a:latin typeface="Comic Sans MS" panose="030F0702030302020204" pitchFamily="66" charset="0"/>
              </a:rPr>
              <a:t>Литературные клубы для детей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9E922F-96C6-A5CB-D1A3-C89FC8B0AA11}"/>
              </a:ext>
            </a:extLst>
          </p:cNvPr>
          <p:cNvSpPr txBox="1"/>
          <p:nvPr/>
        </p:nvSpPr>
        <p:spPr>
          <a:xfrm>
            <a:off x="7142534" y="673403"/>
            <a:ext cx="3732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800" dirty="0">
                <a:latin typeface="Comic Sans MS" panose="030F0702030302020204" pitchFamily="66" charset="0"/>
              </a:rPr>
              <a:t>Школьный литературный клуб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92468C-C3B2-E50B-E50F-F228F44BB8E6}"/>
              </a:ext>
            </a:extLst>
          </p:cNvPr>
          <p:cNvSpPr txBox="1"/>
          <p:nvPr/>
        </p:nvSpPr>
        <p:spPr>
          <a:xfrm>
            <a:off x="906294" y="663763"/>
            <a:ext cx="42201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dirty="0">
                <a:effectLst/>
                <a:latin typeface="Comic Sans MS" panose="030F0702030302020204" pitchFamily="66" charset="0"/>
              </a:rPr>
              <a:t>Онлайн пространство </a:t>
            </a:r>
            <a:r>
              <a:rPr lang="en-US" sz="1800" b="0" i="0" dirty="0">
                <a:effectLst/>
                <a:latin typeface="Comic Sans MS" panose="030F0702030302020204" pitchFamily="66" charset="0"/>
              </a:rPr>
              <a:t>VK</a:t>
            </a:r>
            <a:r>
              <a:rPr lang="ru-RU" sz="1800" b="0" i="0" dirty="0">
                <a:effectLst/>
                <a:latin typeface="Comic Sans MS" panose="030F0702030302020204" pitchFamily="66" charset="0"/>
              </a:rPr>
              <a:t>, телеграм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D53632-B004-28AA-8E94-892997E7EA73}"/>
              </a:ext>
            </a:extLst>
          </p:cNvPr>
          <p:cNvSpPr txBox="1"/>
          <p:nvPr/>
        </p:nvSpPr>
        <p:spPr>
          <a:xfrm>
            <a:off x="7534883" y="3531439"/>
            <a:ext cx="3340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800" b="0" i="0" dirty="0">
                <a:effectLst/>
                <a:latin typeface="Comic Sans MS" panose="030F0702030302020204" pitchFamily="66" charset="0"/>
              </a:rPr>
              <a:t>Литературный Фестиваль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03146C6-3BA3-2C60-B7AC-500CCEC22D73}"/>
              </a:ext>
            </a:extLst>
          </p:cNvPr>
          <p:cNvSpPr/>
          <p:nvPr/>
        </p:nvSpPr>
        <p:spPr>
          <a:xfrm>
            <a:off x="160344" y="1096102"/>
            <a:ext cx="5362318" cy="23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       Платформы для встреч (Zoom, Сферум…):</a:t>
            </a:r>
          </a:p>
          <a:p>
            <a:pPr marL="742950" lvl="1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Базовые функции бесплатны (подписка расширенная 500-1000 руб в месяц.</a:t>
            </a:r>
          </a:p>
          <a:p>
            <a:pPr lvl="1" algn="l">
              <a:spcAft>
                <a:spcPts val="600"/>
              </a:spcAft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Реклама и продвижение:</a:t>
            </a:r>
          </a:p>
          <a:p>
            <a:pPr marL="742950" lvl="1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Реклама в социальных сетях и на тематических платформах– 1000-5000 руб </a:t>
            </a:r>
          </a:p>
          <a:p>
            <a:pPr lvl="1" algn="l">
              <a:spcAft>
                <a:spcPts val="600"/>
              </a:spcAft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Призы за участие в конкурсах:</a:t>
            </a:r>
          </a:p>
          <a:p>
            <a:pPr marL="742950" lvl="1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О</a:t>
            </a: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т 500 до 3000 руб на одну акцию.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85E2C53-0B87-4FF2-39A7-D29C890EEE07}"/>
              </a:ext>
            </a:extLst>
          </p:cNvPr>
          <p:cNvSpPr/>
          <p:nvPr/>
        </p:nvSpPr>
        <p:spPr>
          <a:xfrm>
            <a:off x="6293795" y="1051737"/>
            <a:ext cx="5654366" cy="2322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Аренда помещения (если не в школе):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Аналогична стоимости для оффлайн клубов</a:t>
            </a:r>
          </a:p>
          <a:p>
            <a:pPr algn="l">
              <a:spcAft>
                <a:spcPts val="600"/>
              </a:spcAft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Призы</a:t>
            </a:r>
            <a:r>
              <a:rPr lang="en-US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за активность и участие в конкурсах: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Литературные призы для школьников (книги, сертификаты на покупку книг) – 1000-3000 руб </a:t>
            </a:r>
          </a:p>
          <a:p>
            <a:pPr algn="l">
              <a:spcAft>
                <a:spcPts val="600"/>
              </a:spcAft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Прочие расходы: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Материалы для участников, канцелярия, оформление мероприятий – 1000-3000 руб.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16B16F9-0E63-6B11-CE48-57284F39FDEB}"/>
              </a:ext>
            </a:extLst>
          </p:cNvPr>
          <p:cNvSpPr/>
          <p:nvPr/>
        </p:nvSpPr>
        <p:spPr>
          <a:xfrm>
            <a:off x="6293795" y="3893340"/>
            <a:ext cx="5779852" cy="2969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Аренда площадки: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Ботанический сад ЮФУ – бесплатно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Иная площадка – от 50 000 до 200 000 руб, в зависимости от масштаба мероприятия.</a:t>
            </a:r>
          </a:p>
          <a:p>
            <a:pPr algn="l"/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Организационные расходы: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Призы для победителей, оформление сцены, декор – 100 000-150 000 руб.</a:t>
            </a:r>
          </a:p>
          <a:p>
            <a:pPr algn="l"/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Реклама и продвижение: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50 000 -100 000 руб.</a:t>
            </a:r>
          </a:p>
          <a:p>
            <a:pPr algn="l"/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Дополнительные расходы: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Транспортные расходы, гонорары спикеров и ведущих – 150 000-200 000 руб, уборка территории, вывоз мусора.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ECFB80E-09CE-4DBE-10D6-564423E0FB9F}"/>
              </a:ext>
            </a:extLst>
          </p:cNvPr>
          <p:cNvSpPr/>
          <p:nvPr/>
        </p:nvSpPr>
        <p:spPr>
          <a:xfrm>
            <a:off x="0" y="3903547"/>
            <a:ext cx="5683007" cy="2404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Б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иблиотеки и социальные учреждения могут быть </a:t>
            </a: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арендуемы бесплатно или за символическую плату. Лофт/ коворкинги 2000-5000 руб/день в зависимости от региона и типа помещения.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Организационные расходы (кофе-брейки, материалы для участников) – 2000-3000 руб на одно мероприятие.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Призы для участников</a:t>
            </a:r>
            <a:r>
              <a:rPr lang="ru-RU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(к</a:t>
            </a: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ниги, закладки, постеры – 1000-3000 руб/мероприятие) 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E316039-4A09-052C-8C6A-95565142885F}"/>
              </a:ext>
            </a:extLst>
          </p:cNvPr>
          <p:cNvCxnSpPr/>
          <p:nvPr/>
        </p:nvCxnSpPr>
        <p:spPr>
          <a:xfrm>
            <a:off x="992221" y="1033095"/>
            <a:ext cx="4134256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6FC8FAF-F542-5EF7-D3E5-947FD15841EB}"/>
              </a:ext>
            </a:extLst>
          </p:cNvPr>
          <p:cNvCxnSpPr/>
          <p:nvPr/>
        </p:nvCxnSpPr>
        <p:spPr>
          <a:xfrm>
            <a:off x="6741267" y="1055145"/>
            <a:ext cx="4134256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E63C12E-F2C4-795E-64BF-F30EDE37E8E4}"/>
              </a:ext>
            </a:extLst>
          </p:cNvPr>
          <p:cNvCxnSpPr/>
          <p:nvPr/>
        </p:nvCxnSpPr>
        <p:spPr>
          <a:xfrm>
            <a:off x="906294" y="3893340"/>
            <a:ext cx="4134256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F0E3330-74F2-CE59-838B-FE04DFE8FE5D}"/>
              </a:ext>
            </a:extLst>
          </p:cNvPr>
          <p:cNvCxnSpPr/>
          <p:nvPr/>
        </p:nvCxnSpPr>
        <p:spPr>
          <a:xfrm>
            <a:off x="6741267" y="3903047"/>
            <a:ext cx="4134256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96E5D14-F619-C4B6-5D56-435D9D3DB3E6}"/>
              </a:ext>
            </a:extLst>
          </p:cNvPr>
          <p:cNvSpPr txBox="1"/>
          <p:nvPr/>
        </p:nvSpPr>
        <p:spPr>
          <a:xfrm>
            <a:off x="1578312" y="14943"/>
            <a:ext cx="23613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solidFill>
                  <a:srgbClr val="FF0066"/>
                </a:solidFill>
                <a:latin typeface="Comic Sans MS" panose="030F0702030302020204" pitchFamily="66" charset="0"/>
              </a:rPr>
              <a:t>Экономика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150382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46" name="Freeform: Shape 28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626104-D75F-32E5-B886-A6D73D041118}"/>
              </a:ext>
            </a:extLst>
          </p:cNvPr>
          <p:cNvSpPr txBox="1"/>
          <p:nvPr/>
        </p:nvSpPr>
        <p:spPr>
          <a:xfrm>
            <a:off x="1618530" y="2963826"/>
            <a:ext cx="9104275" cy="3721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43"/>
              </a:lnSpc>
              <a:spcBef>
                <a:spcPts val="1372"/>
              </a:spcBef>
              <a:spcAft>
                <a:spcPts val="1029"/>
              </a:spcAft>
              <a:buNone/>
            </a:pPr>
            <a:r>
              <a:rPr lang="ru-RU" b="1" i="0" u="sng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Доходы</a:t>
            </a:r>
            <a:endParaRPr lang="ru-RU" b="0" i="0" u="sng" dirty="0">
              <a:solidFill>
                <a:srgbClr val="404040"/>
              </a:solidFill>
              <a:effectLst/>
              <a:latin typeface="Comic Sans MS" panose="030F0702030302020204" pitchFamily="66" charset="0"/>
            </a:endParaRPr>
          </a:p>
          <a:p>
            <a:pPr algn="l">
              <a:spcAft>
                <a:spcPts val="600"/>
              </a:spcAft>
              <a:buNone/>
            </a:pPr>
            <a:r>
              <a:rPr lang="ru-RU" b="0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Источники финансирования могут включать</a:t>
            </a:r>
            <a:r>
              <a:rPr lang="ru-RU" dirty="0">
                <a:solidFill>
                  <a:srgbClr val="404040"/>
                </a:solidFill>
                <a:latin typeface="Comic Sans MS" panose="030F0702030302020204" pitchFamily="66" charset="0"/>
              </a:rPr>
              <a:t>: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404040"/>
                </a:solidFill>
                <a:latin typeface="Comic Sans MS" panose="030F0702030302020204" pitchFamily="66" charset="0"/>
              </a:rPr>
              <a:t>Краудфандинг</a:t>
            </a:r>
            <a:r>
              <a:rPr lang="ru-RU" dirty="0">
                <a:solidFill>
                  <a:srgbClr val="404040"/>
                </a:solidFill>
                <a:latin typeface="Comic Sans MS" panose="030F0702030302020204" pitchFamily="66" charset="0"/>
              </a:rPr>
              <a:t> (добровольные взносы участников и читателей, абонементы, разовые посещения клуба)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Спонсорская поддержка</a:t>
            </a:r>
            <a:r>
              <a:rPr lang="ru-RU" b="0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 (местные бизнесы, книжные издательства, образовательные платформы)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Гранты</a:t>
            </a:r>
            <a:r>
              <a:rPr lang="ru-RU" b="0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 (культурные, образовательные, муниципальные программы)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Партнёрские взносы</a:t>
            </a:r>
            <a:r>
              <a:rPr lang="ru-RU" b="0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 (библиотеки, школы, культурные центры)</a:t>
            </a:r>
          </a:p>
          <a:p>
            <a:pPr algn="l">
              <a:spcAft>
                <a:spcPts val="600"/>
              </a:spcAft>
            </a:pPr>
            <a:endParaRPr lang="ru-RU" b="1" i="0" dirty="0">
              <a:solidFill>
                <a:srgbClr val="404040"/>
              </a:solidFill>
              <a:effectLst/>
              <a:latin typeface="Comic Sans MS" panose="030F0702030302020204" pitchFamily="66" charset="0"/>
            </a:endParaRPr>
          </a:p>
          <a:p>
            <a:pPr algn="l">
              <a:spcAft>
                <a:spcPts val="600"/>
              </a:spcAft>
            </a:pPr>
            <a:r>
              <a:rPr lang="ru-RU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Общий планируемый бюджет</a:t>
            </a:r>
            <a:r>
              <a:rPr lang="en-US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в месяц:</a:t>
            </a:r>
            <a:r>
              <a:rPr lang="ru-RU" b="0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 </a:t>
            </a:r>
            <a:r>
              <a:rPr lang="ru-RU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~150 000 – 300 000 руб.</a:t>
            </a:r>
            <a:r>
              <a:rPr lang="ru-RU" b="0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 (зависит от масштаба)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447A503-AC51-7925-4F04-E39E6087E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977206"/>
              </p:ext>
            </p:extLst>
          </p:nvPr>
        </p:nvGraphicFramePr>
        <p:xfrm>
          <a:off x="1236443" y="172642"/>
          <a:ext cx="9868451" cy="30697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113">
                  <a:extLst>
                    <a:ext uri="{9D8B030D-6E8A-4147-A177-3AD203B41FA5}">
                      <a16:colId xmlns:a16="http://schemas.microsoft.com/office/drawing/2014/main" val="3275211346"/>
                    </a:ext>
                  </a:extLst>
                </a:gridCol>
                <a:gridCol w="1602723">
                  <a:extLst>
                    <a:ext uri="{9D8B030D-6E8A-4147-A177-3AD203B41FA5}">
                      <a16:colId xmlns:a16="http://schemas.microsoft.com/office/drawing/2014/main" val="778829926"/>
                    </a:ext>
                  </a:extLst>
                </a:gridCol>
                <a:gridCol w="2088942">
                  <a:extLst>
                    <a:ext uri="{9D8B030D-6E8A-4147-A177-3AD203B41FA5}">
                      <a16:colId xmlns:a16="http://schemas.microsoft.com/office/drawing/2014/main" val="2609171513"/>
                    </a:ext>
                  </a:extLst>
                </a:gridCol>
                <a:gridCol w="1656747">
                  <a:extLst>
                    <a:ext uri="{9D8B030D-6E8A-4147-A177-3AD203B41FA5}">
                      <a16:colId xmlns:a16="http://schemas.microsoft.com/office/drawing/2014/main" val="1023456557"/>
                    </a:ext>
                  </a:extLst>
                </a:gridCol>
                <a:gridCol w="2052926">
                  <a:extLst>
                    <a:ext uri="{9D8B030D-6E8A-4147-A177-3AD203B41FA5}">
                      <a16:colId xmlns:a16="http://schemas.microsoft.com/office/drawing/2014/main" val="3110257127"/>
                    </a:ext>
                  </a:extLst>
                </a:gridCol>
              </a:tblGrid>
              <a:tr h="30772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375" u="none" strike="noStrike" dirty="0">
                          <a:effectLst/>
                          <a:latin typeface="Comic Sans MS" panose="030F0702030302020204" pitchFamily="66" charset="0"/>
                        </a:rPr>
                        <a:t>Примерный финансовый план (ориентировочные затраты):</a:t>
                      </a:r>
                      <a:endParaRPr lang="ru-RU" sz="1375" b="1" i="0" u="none" strike="noStrike" dirty="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375460"/>
                  </a:ext>
                </a:extLst>
              </a:tr>
              <a:tr h="2833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960" b="1" u="none" strike="noStrike">
                          <a:effectLst/>
                        </a:rPr>
                        <a:t>Статья расходов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60" b="1" u="none" strike="noStrike">
                          <a:effectLst/>
                        </a:rPr>
                        <a:t>Оффлайн клуб </a:t>
                      </a:r>
                      <a:br>
                        <a:rPr lang="ru-RU" sz="960" b="1" u="none" strike="noStrike">
                          <a:effectLst/>
                        </a:rPr>
                      </a:br>
                      <a:r>
                        <a:rPr lang="ru-RU" sz="960" b="1" u="none" strike="noStrike">
                          <a:effectLst/>
                        </a:rPr>
                        <a:t>(1 мероприятие)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60" b="1" u="none" strike="noStrike">
                          <a:effectLst/>
                        </a:rPr>
                        <a:t>Онлайн клуб (1 месяц)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60" b="1" u="none" strike="noStrike">
                          <a:effectLst/>
                        </a:rPr>
                        <a:t>Школьный клуб </a:t>
                      </a:r>
                      <a:br>
                        <a:rPr lang="ru-RU" sz="960" b="1" u="none" strike="noStrike">
                          <a:effectLst/>
                        </a:rPr>
                      </a:br>
                      <a:r>
                        <a:rPr lang="ru-RU" sz="960" b="1" u="none" strike="noStrike">
                          <a:effectLst/>
                        </a:rPr>
                        <a:t>(1 месяц)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60" b="1" u="none" strike="noStrike" dirty="0">
                          <a:effectLst/>
                        </a:rPr>
                        <a:t>Фестиваль</a:t>
                      </a:r>
                      <a:endParaRPr lang="ru-RU" sz="96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20464804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Заработная плата специалистов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69481475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Налоги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66004609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 dirty="0">
                          <a:effectLst/>
                        </a:rPr>
                        <a:t>Аренда помещения</a:t>
                      </a:r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 dirty="0">
                          <a:effectLst/>
                        </a:rPr>
                        <a:t>2000-5000 </a:t>
                      </a:r>
                      <a:r>
                        <a:rPr lang="ru-RU" sz="960" u="none" strike="noStrike" dirty="0" err="1">
                          <a:effectLst/>
                        </a:rPr>
                        <a:t>руб</a:t>
                      </a:r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 dirty="0">
                          <a:effectLst/>
                        </a:rPr>
                        <a:t>-</a:t>
                      </a:r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 dirty="0">
                          <a:effectLst/>
                        </a:rPr>
                        <a:t> </a:t>
                      </a:r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 dirty="0">
                          <a:effectLst/>
                        </a:rPr>
                        <a:t>50 000 - 200 000 </a:t>
                      </a:r>
                      <a:r>
                        <a:rPr lang="ru-RU" sz="960" u="none" strike="noStrike" dirty="0" err="1">
                          <a:effectLst/>
                        </a:rPr>
                        <a:t>руб</a:t>
                      </a:r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28247529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Поддержка организаторов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2 000-5 000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2 000-5 000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3 000-10 000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50 000-100 000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62966385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Призы для участников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1000-3000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500-3000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1000-3000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10 000-50 000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61066456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Реклама и продвижение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1000-3000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1000-5000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-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100 000-150 000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64283090"/>
                  </a:ext>
                </a:extLst>
              </a:tr>
              <a:tr h="4244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Организационные расходы (материалы)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1000-4000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-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1000-5000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100 000-150 000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35430636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Транспортные расходы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 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-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-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 dirty="0">
                          <a:effectLst/>
                        </a:rPr>
                        <a:t>150 000-200 000 </a:t>
                      </a:r>
                      <a:r>
                        <a:rPr lang="ru-RU" sz="960" u="none" strike="noStrike" dirty="0" err="1">
                          <a:effectLst/>
                        </a:rPr>
                        <a:t>руб</a:t>
                      </a:r>
                      <a:endParaRPr lang="ru-RU" sz="96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24125482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b="1" u="none" strike="noStrike">
                          <a:effectLst/>
                        </a:rPr>
                        <a:t>Итого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b="1" u="none" strike="noStrike">
                          <a:effectLst/>
                        </a:rPr>
                        <a:t>7000-20 000 руб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b="1" u="none" strike="noStrike">
                          <a:effectLst/>
                        </a:rPr>
                        <a:t>3500-13000 руб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b="1" u="none" strike="noStrike">
                          <a:effectLst/>
                        </a:rPr>
                        <a:t>5 000-18 000 руб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b="1" u="none" strike="noStrike" dirty="0">
                          <a:effectLst/>
                        </a:rPr>
                        <a:t>460 000 - 850 000 руб</a:t>
                      </a:r>
                      <a:endParaRPr lang="ru-RU" sz="96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09247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214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8260C-8D4A-34D0-59E1-C85851565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Овал 33">
            <a:extLst>
              <a:ext uri="{FF2B5EF4-FFF2-40B4-BE49-F238E27FC236}">
                <a16:creationId xmlns:a16="http://schemas.microsoft.com/office/drawing/2014/main" id="{E7D451BC-BC2D-6BBE-CC8D-9E6E3DEC061D}"/>
              </a:ext>
            </a:extLst>
          </p:cNvPr>
          <p:cNvSpPr/>
          <p:nvPr/>
        </p:nvSpPr>
        <p:spPr>
          <a:xfrm>
            <a:off x="2845237" y="2828712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D4D343CE-215A-8FF8-9F8B-A63519BC4BF1}"/>
              </a:ext>
            </a:extLst>
          </p:cNvPr>
          <p:cNvSpPr/>
          <p:nvPr/>
        </p:nvSpPr>
        <p:spPr>
          <a:xfrm>
            <a:off x="3536482" y="3652345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CF7863EF-C27A-F48C-8409-81C6B8C1BDCB}"/>
              </a:ext>
            </a:extLst>
          </p:cNvPr>
          <p:cNvSpPr/>
          <p:nvPr/>
        </p:nvSpPr>
        <p:spPr>
          <a:xfrm>
            <a:off x="4700888" y="2828713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E0A2AAE6-A0E9-BB95-64F0-6E65BBEE3C16}"/>
              </a:ext>
            </a:extLst>
          </p:cNvPr>
          <p:cNvSpPr/>
          <p:nvPr/>
        </p:nvSpPr>
        <p:spPr>
          <a:xfrm>
            <a:off x="5392133" y="3652345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86BC055C-53BB-DF8D-E85A-FE14F1AE43CC}"/>
              </a:ext>
            </a:extLst>
          </p:cNvPr>
          <p:cNvSpPr/>
          <p:nvPr/>
        </p:nvSpPr>
        <p:spPr>
          <a:xfrm>
            <a:off x="2139609" y="2784304"/>
            <a:ext cx="3185039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lvl="0" indent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Arial"/>
              </a:rPr>
              <a:t> </a:t>
            </a: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Стешенко Анастасия – реализатор/ исследователь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Calibri Light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B90F4E65-040A-F71C-7781-9E8A887A879A}"/>
              </a:ext>
            </a:extLst>
          </p:cNvPr>
          <p:cNvSpPr/>
          <p:nvPr/>
        </p:nvSpPr>
        <p:spPr>
          <a:xfrm>
            <a:off x="7247784" y="3652345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3A10BE41-9942-F1BF-65D4-82F8AE4CA0B6}"/>
              </a:ext>
            </a:extLst>
          </p:cNvPr>
          <p:cNvSpPr/>
          <p:nvPr/>
        </p:nvSpPr>
        <p:spPr>
          <a:xfrm>
            <a:off x="8412189" y="2828713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20AE60FC-30D9-DB3B-2903-B93193D187C7}"/>
              </a:ext>
            </a:extLst>
          </p:cNvPr>
          <p:cNvSpPr/>
          <p:nvPr/>
        </p:nvSpPr>
        <p:spPr>
          <a:xfrm>
            <a:off x="6801508" y="3884383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A0ACA0F-5740-FD28-961C-2B763400877A}"/>
              </a:ext>
            </a:extLst>
          </p:cNvPr>
          <p:cNvSpPr txBox="1"/>
          <p:nvPr/>
        </p:nvSpPr>
        <p:spPr>
          <a:xfrm>
            <a:off x="533082" y="5887564"/>
            <a:ext cx="2680412" cy="1064669"/>
          </a:xfrm>
          <a:prstGeom prst="ellipse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Галкина Ольга – координатор/ спикер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5D38C86-56F5-0D9A-CB14-63295E440DC1}"/>
              </a:ext>
            </a:extLst>
          </p:cNvPr>
          <p:cNvSpPr txBox="1"/>
          <p:nvPr/>
        </p:nvSpPr>
        <p:spPr>
          <a:xfrm>
            <a:off x="82530" y="2794757"/>
            <a:ext cx="2545657" cy="753058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 Light"/>
                <a:cs typeface="Arial"/>
              </a:rPr>
              <a:t>Санникова Анна – лидер/ спикер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Arial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79856DA-19B5-54FC-861E-9D570AAAA31E}"/>
              </a:ext>
            </a:extLst>
          </p:cNvPr>
          <p:cNvSpPr txBox="1"/>
          <p:nvPr/>
        </p:nvSpPr>
        <p:spPr>
          <a:xfrm>
            <a:off x="8338864" y="5899479"/>
            <a:ext cx="2969385" cy="753058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 Light"/>
                <a:cs typeface="Arial"/>
              </a:rPr>
              <a:t>Чернова Анастасия - наставник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Arial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5D0E09A-0FFE-4E61-46A6-7915D38E03E1}"/>
              </a:ext>
            </a:extLst>
          </p:cNvPr>
          <p:cNvSpPr txBox="1"/>
          <p:nvPr/>
        </p:nvSpPr>
        <p:spPr>
          <a:xfrm>
            <a:off x="3126616" y="5887565"/>
            <a:ext cx="2969384" cy="1064669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Arial"/>
              </a:rPr>
              <a:t>Герасина Вероника - исследователь/ аналитик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Arial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6759CF5-DC37-4EF2-AF9E-D5AE3C1240E8}"/>
              </a:ext>
            </a:extLst>
          </p:cNvPr>
          <p:cNvSpPr txBox="1"/>
          <p:nvPr/>
        </p:nvSpPr>
        <p:spPr>
          <a:xfrm>
            <a:off x="5763091" y="5887564"/>
            <a:ext cx="2969385" cy="1064669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Быкадорова Ольга – исследователь/ </a:t>
            </a: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 Light"/>
                <a:cs typeface="Arial"/>
              </a:rPr>
              <a:t>аналитик 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Arial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774FD3E-6A65-7939-3C46-9484CA35ED49}"/>
              </a:ext>
            </a:extLst>
          </p:cNvPr>
          <p:cNvSpPr txBox="1"/>
          <p:nvPr/>
        </p:nvSpPr>
        <p:spPr>
          <a:xfrm>
            <a:off x="7122491" y="2755087"/>
            <a:ext cx="2969385" cy="1064669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 Light"/>
                <a:cs typeface="Arial"/>
              </a:rPr>
              <a:t>Ясинская Мария - исследователь/ аналитик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Calibri Ligh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858F4F4-15EE-E7F8-CA5A-45E97DB73640}"/>
              </a:ext>
            </a:extLst>
          </p:cNvPr>
          <p:cNvSpPr txBox="1"/>
          <p:nvPr/>
        </p:nvSpPr>
        <p:spPr>
          <a:xfrm>
            <a:off x="9305685" y="2844738"/>
            <a:ext cx="3421434" cy="753058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 Light"/>
                <a:cs typeface="Arial"/>
              </a:rPr>
              <a:t>Соловьева Анастасия /наставник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Arial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DA2A7AC-E0FF-472B-4906-96F1D441A532}"/>
              </a:ext>
            </a:extLst>
          </p:cNvPr>
          <p:cNvSpPr txBox="1"/>
          <p:nvPr/>
        </p:nvSpPr>
        <p:spPr>
          <a:xfrm>
            <a:off x="4747302" y="2793637"/>
            <a:ext cx="3048928" cy="1064669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 Light"/>
                <a:cs typeface="Arial"/>
              </a:rPr>
              <a:t>Комарова Вероника - исследователь/ аналитик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Arial"/>
            </a:endParaRPr>
          </a:p>
        </p:txBody>
      </p:sp>
      <p:pic>
        <p:nvPicPr>
          <p:cNvPr id="61" name="Picture 7">
            <a:extLst>
              <a:ext uri="{FF2B5EF4-FFF2-40B4-BE49-F238E27FC236}">
                <a16:creationId xmlns:a16="http://schemas.microsoft.com/office/drawing/2014/main" id="{B948957A-7F78-C0FD-0DDF-EF4C7A8F01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64" t="13840" r="25908" b="35494"/>
          <a:stretch/>
        </p:blipFill>
        <p:spPr>
          <a:xfrm>
            <a:off x="2685088" y="773637"/>
            <a:ext cx="2116133" cy="2116133"/>
          </a:xfrm>
          <a:prstGeom prst="ellipse">
            <a:avLst/>
          </a:prstGeom>
        </p:spPr>
      </p:pic>
      <p:pic>
        <p:nvPicPr>
          <p:cNvPr id="62" name="Picture 6">
            <a:extLst>
              <a:ext uri="{FF2B5EF4-FFF2-40B4-BE49-F238E27FC236}">
                <a16:creationId xmlns:a16="http://schemas.microsoft.com/office/drawing/2014/main" id="{9931B95B-907F-7132-C873-F11D463E12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63" b="1863"/>
          <a:stretch/>
        </p:blipFill>
        <p:spPr>
          <a:xfrm>
            <a:off x="341766" y="720488"/>
            <a:ext cx="2097527" cy="2097527"/>
          </a:xfrm>
          <a:prstGeom prst="ellipse">
            <a:avLst/>
          </a:prstGeom>
        </p:spPr>
      </p:pic>
      <p:pic>
        <p:nvPicPr>
          <p:cNvPr id="63" name="Picture 2">
            <a:extLst>
              <a:ext uri="{FF2B5EF4-FFF2-40B4-BE49-F238E27FC236}">
                <a16:creationId xmlns:a16="http://schemas.microsoft.com/office/drawing/2014/main" id="{06EFBEC0-BDB4-370D-AB39-23E3CE922F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5" t="6388" r="-1923" b="26814"/>
          <a:stretch/>
        </p:blipFill>
        <p:spPr>
          <a:xfrm>
            <a:off x="7489552" y="653434"/>
            <a:ext cx="2102769" cy="2102769"/>
          </a:xfrm>
          <a:prstGeom prst="ellipse">
            <a:avLst/>
          </a:prstGeom>
        </p:spPr>
      </p:pic>
      <p:pic>
        <p:nvPicPr>
          <p:cNvPr id="7168" name="Picture 5">
            <a:extLst>
              <a:ext uri="{FF2B5EF4-FFF2-40B4-BE49-F238E27FC236}">
                <a16:creationId xmlns:a16="http://schemas.microsoft.com/office/drawing/2014/main" id="{3FC20137-1F53-948F-3566-ECEF273302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556" r="-565" b="14758"/>
          <a:stretch/>
        </p:blipFill>
        <p:spPr>
          <a:xfrm>
            <a:off x="3548238" y="3801734"/>
            <a:ext cx="2090939" cy="2090939"/>
          </a:xfrm>
          <a:prstGeom prst="ellipse">
            <a:avLst/>
          </a:prstGeom>
        </p:spPr>
      </p:pic>
      <p:pic>
        <p:nvPicPr>
          <p:cNvPr id="7169" name="Picture 1">
            <a:extLst>
              <a:ext uri="{FF2B5EF4-FFF2-40B4-BE49-F238E27FC236}">
                <a16:creationId xmlns:a16="http://schemas.microsoft.com/office/drawing/2014/main" id="{CC417906-9E59-CE37-0299-030348C88C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298" b="6298"/>
          <a:stretch/>
        </p:blipFill>
        <p:spPr>
          <a:xfrm>
            <a:off x="827818" y="3796624"/>
            <a:ext cx="2090940" cy="2090940"/>
          </a:xfrm>
          <a:prstGeom prst="ellipse">
            <a:avLst/>
          </a:prstGeom>
        </p:spPr>
      </p:pic>
      <p:pic>
        <p:nvPicPr>
          <p:cNvPr id="7171" name="Picture 4">
            <a:extLst>
              <a:ext uri="{FF2B5EF4-FFF2-40B4-BE49-F238E27FC236}">
                <a16:creationId xmlns:a16="http://schemas.microsoft.com/office/drawing/2014/main" id="{0E959BDE-18DC-ED49-CE40-12ABC376B72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4028" r="-565" b="10589"/>
          <a:stretch/>
        </p:blipFill>
        <p:spPr>
          <a:xfrm>
            <a:off x="6245945" y="3842268"/>
            <a:ext cx="2069544" cy="2069544"/>
          </a:xfrm>
          <a:prstGeom prst="ellipse">
            <a:avLst/>
          </a:prstGeom>
        </p:spPr>
      </p:pic>
      <p:pic>
        <p:nvPicPr>
          <p:cNvPr id="7172" name="Picture 3">
            <a:extLst>
              <a:ext uri="{FF2B5EF4-FFF2-40B4-BE49-F238E27FC236}">
                <a16:creationId xmlns:a16="http://schemas.microsoft.com/office/drawing/2014/main" id="{F2B1019F-012E-F71C-2AD5-48B27424965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771" t="-1057" r="-99" b="21184"/>
          <a:stretch/>
        </p:blipFill>
        <p:spPr>
          <a:xfrm>
            <a:off x="5098753" y="673053"/>
            <a:ext cx="2144962" cy="2144962"/>
          </a:xfrm>
          <a:prstGeom prst="ellipse">
            <a:avLst/>
          </a:prstGeom>
        </p:spPr>
      </p:pic>
      <p:pic>
        <p:nvPicPr>
          <p:cNvPr id="7173" name="Picture 1240">
            <a:extLst>
              <a:ext uri="{FF2B5EF4-FFF2-40B4-BE49-F238E27FC236}">
                <a16:creationId xmlns:a16="http://schemas.microsoft.com/office/drawing/2014/main" id="{85E0EC0B-3564-5CB8-F7DF-4F0B2C52E71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560" t="12753" r="35062" b="28105"/>
          <a:stretch/>
        </p:blipFill>
        <p:spPr>
          <a:xfrm>
            <a:off x="9838158" y="699777"/>
            <a:ext cx="2102769" cy="2102769"/>
          </a:xfrm>
          <a:prstGeom prst="ellipse">
            <a:avLst/>
          </a:prstGeom>
        </p:spPr>
      </p:pic>
      <p:pic>
        <p:nvPicPr>
          <p:cNvPr id="7174" name="Picture 1241">
            <a:extLst>
              <a:ext uri="{FF2B5EF4-FFF2-40B4-BE49-F238E27FC236}">
                <a16:creationId xmlns:a16="http://schemas.microsoft.com/office/drawing/2014/main" id="{6A0B83D7-C370-0792-A03F-20ABF2E36CC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3031" t="15751" r="18855" b="16553"/>
          <a:stretch/>
        </p:blipFill>
        <p:spPr>
          <a:xfrm>
            <a:off x="8761765" y="3763980"/>
            <a:ext cx="2123584" cy="2123584"/>
          </a:xfrm>
          <a:prstGeom prst="ellipse">
            <a:avLst/>
          </a:prstGeom>
        </p:spPr>
      </p:pic>
      <p:sp>
        <p:nvSpPr>
          <p:cNvPr id="7176" name="TextBox 7175">
            <a:extLst>
              <a:ext uri="{FF2B5EF4-FFF2-40B4-BE49-F238E27FC236}">
                <a16:creationId xmlns:a16="http://schemas.microsoft.com/office/drawing/2014/main" id="{67CCC39A-B0CD-85F0-4781-90B26AEAEB26}"/>
              </a:ext>
            </a:extLst>
          </p:cNvPr>
          <p:cNvSpPr txBox="1"/>
          <p:nvPr/>
        </p:nvSpPr>
        <p:spPr>
          <a:xfrm>
            <a:off x="5003142" y="-15275"/>
            <a:ext cx="274445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solidFill>
                  <a:srgbClr val="FF0066"/>
                </a:solidFill>
                <a:latin typeface="Comic Sans MS" panose="030F0702030302020204" pitchFamily="66" charset="0"/>
                <a:ea typeface="+mj-ea"/>
                <a:cs typeface="+mj-cs"/>
              </a:rPr>
              <a:t>КОМАНДА</a:t>
            </a:r>
          </a:p>
        </p:txBody>
      </p:sp>
    </p:spTree>
    <p:extLst>
      <p:ext uri="{BB962C8B-B14F-4D97-AF65-F5344CB8AC3E}">
        <p14:creationId xmlns:p14="http://schemas.microsoft.com/office/powerpoint/2010/main" val="1280507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053A7-0262-8577-9C5E-9ECC16D97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1B03163-40C7-8746-C8AF-C1F146C90F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16</a:t>
            </a:fld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ED9F8A0-BA57-641B-9689-4702EB0E9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46" y="330931"/>
            <a:ext cx="5292037" cy="365126"/>
          </a:xfrm>
        </p:spPr>
        <p:txBody>
          <a:bodyPr>
            <a:normAutofit fontScale="90000"/>
          </a:bodyPr>
          <a:lstStyle/>
          <a:p>
            <a:r>
              <a:rPr lang="ru-RU">
                <a:solidFill>
                  <a:srgbClr val="000000"/>
                </a:solidFill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Перспективы развития проекта</a:t>
            </a:r>
            <a:endParaRPr lang="ru-RU" dirty="0">
              <a:solidFill>
                <a:srgbClr val="000000"/>
              </a:solidFill>
              <a:latin typeface="Comic Sans MS" panose="030F0702030302020204" pitchFamily="66" charset="0"/>
              <a:ea typeface="Brygada 1918 Semi Bold" pitchFamily="34" charset="-122"/>
              <a:cs typeface="Brygada 1918 Semi Bold" pitchFamily="34" charset="-12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B8A70D8-988C-34F9-F27A-6C0192F80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4372" y="5500176"/>
            <a:ext cx="628911" cy="628911"/>
          </a:xfrm>
          <a:prstGeom prst="rect">
            <a:avLst/>
          </a:prstGeom>
        </p:spPr>
      </p:pic>
      <p:pic>
        <p:nvPicPr>
          <p:cNvPr id="22" name="Объект 17">
            <a:extLst>
              <a:ext uri="{FF2B5EF4-FFF2-40B4-BE49-F238E27FC236}">
                <a16:creationId xmlns:a16="http://schemas.microsoft.com/office/drawing/2014/main" id="{AFB6D597-AA28-6923-3A77-158D455BB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1FC7C0-8120-0FF4-FA71-804E5E4F1632}"/>
              </a:ext>
            </a:extLst>
          </p:cNvPr>
          <p:cNvSpPr txBox="1"/>
          <p:nvPr/>
        </p:nvSpPr>
        <p:spPr>
          <a:xfrm>
            <a:off x="223546" y="1731049"/>
            <a:ext cx="360915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Montserrat" panose="00000500000000000000" pitchFamily="2" charset="-52"/>
              </a:rPr>
              <a:t>Расширение форматов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Онлайн-активности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Офлайн-встречи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Смешанный формат</a:t>
            </a:r>
          </a:p>
          <a:p>
            <a:endParaRPr lang="ru-RU" sz="1600" dirty="0">
              <a:latin typeface="Montserrat" panose="00000500000000000000" pitchFamily="2" charset="-52"/>
            </a:endParaRPr>
          </a:p>
          <a:p>
            <a:r>
              <a:rPr lang="ru-RU" sz="1600" b="1" dirty="0">
                <a:latin typeface="Montserrat" panose="00000500000000000000" pitchFamily="2" charset="-52"/>
              </a:rPr>
              <a:t>Углубление контента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Тематические циклы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Авторские колонки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Разборы текстов</a:t>
            </a:r>
          </a:p>
          <a:p>
            <a:endParaRPr lang="ru-RU" sz="1600" dirty="0">
              <a:latin typeface="Montserrat" panose="00000500000000000000" pitchFamily="2" charset="-52"/>
            </a:endParaRPr>
          </a:p>
          <a:p>
            <a:r>
              <a:rPr lang="ru-RU" sz="1600" b="1" dirty="0">
                <a:latin typeface="Montserrat" panose="00000500000000000000" pitchFamily="2" charset="-52"/>
              </a:rPr>
              <a:t>Вовлечение участников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Конкурсы и воркшопы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Книжный клуб с голосованием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Литературные игры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8F3826-7D8B-C15B-C034-33D78B7F3DDD}"/>
              </a:ext>
            </a:extLst>
          </p:cNvPr>
          <p:cNvSpPr txBox="1"/>
          <p:nvPr/>
        </p:nvSpPr>
        <p:spPr>
          <a:xfrm>
            <a:off x="5255367" y="1731049"/>
            <a:ext cx="671308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Montserrat" panose="00000500000000000000" pitchFamily="2" charset="-52"/>
              </a:rPr>
              <a:t>Коллаборации и партнёрства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С издательствами 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Со школами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С другими клубами и библиотеками (совместные события).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С медиа (подкасты, </a:t>
            </a:r>
            <a:r>
              <a:rPr lang="en-US" sz="1600" dirty="0">
                <a:latin typeface="Montserrat" panose="00000500000000000000" pitchFamily="2" charset="-52"/>
              </a:rPr>
              <a:t>R</a:t>
            </a:r>
            <a:r>
              <a:rPr lang="ru-RU" sz="1600" dirty="0" err="1">
                <a:latin typeface="Montserrat" panose="00000500000000000000" pitchFamily="2" charset="-52"/>
              </a:rPr>
              <a:t>uTube</a:t>
            </a:r>
            <a:r>
              <a:rPr lang="ru-RU" sz="1600" dirty="0">
                <a:latin typeface="Montserrat" panose="00000500000000000000" pitchFamily="2" charset="-52"/>
              </a:rPr>
              <a:t>-каналы о литературе).</a:t>
            </a:r>
          </a:p>
          <a:p>
            <a:endParaRPr lang="ru-RU" sz="1600" dirty="0">
              <a:latin typeface="Montserrat" panose="00000500000000000000" pitchFamily="2" charset="-52"/>
            </a:endParaRPr>
          </a:p>
          <a:p>
            <a:r>
              <a:rPr lang="ru-RU" sz="1600" b="1" dirty="0">
                <a:latin typeface="Montserrat" panose="00000500000000000000" pitchFamily="2" charset="-52"/>
              </a:rPr>
              <a:t>Монетизация 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Платная подписка с эксклюзивным контентом.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Мероприятия с билетами (например, творческие вечера).</a:t>
            </a:r>
          </a:p>
          <a:p>
            <a:endParaRPr lang="en-US" sz="1600" dirty="0">
              <a:latin typeface="Montserrat" panose="00000500000000000000" pitchFamily="2" charset="-52"/>
            </a:endParaRPr>
          </a:p>
          <a:p>
            <a:r>
              <a:rPr lang="ru-RU" sz="1600" b="1" dirty="0">
                <a:latin typeface="Montserrat" panose="00000500000000000000" pitchFamily="2" charset="-52"/>
              </a:rPr>
              <a:t>Техническое развитие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Чат-бот для рекомендаций книг.</a:t>
            </a:r>
          </a:p>
        </p:txBody>
      </p:sp>
    </p:spTree>
    <p:extLst>
      <p:ext uri="{BB962C8B-B14F-4D97-AF65-F5344CB8AC3E}">
        <p14:creationId xmlns:p14="http://schemas.microsoft.com/office/powerpoint/2010/main" val="38656682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1295</Words>
  <Application>Microsoft Office PowerPoint</Application>
  <PresentationFormat>Широкоэкранный</PresentationFormat>
  <Paragraphs>231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Aptos</vt:lpstr>
      <vt:lpstr>Aptos Display</vt:lpstr>
      <vt:lpstr>Arial</vt:lpstr>
      <vt:lpstr>Comic Sans MS</vt:lpstr>
      <vt:lpstr>Montserrat</vt:lpstr>
      <vt:lpstr>Wingdings</vt:lpstr>
      <vt:lpstr>Тема Office</vt:lpstr>
      <vt:lpstr>Привлечение детей к чтению</vt:lpstr>
      <vt:lpstr>О   ЗАКАЗЧИКЕ</vt:lpstr>
      <vt:lpstr>ЗАДАЧА</vt:lpstr>
      <vt:lpstr>Пожелания заказчика</vt:lpstr>
      <vt:lpstr>Аналитика - опросы</vt:lpstr>
      <vt:lpstr>Как уже решается проблема</vt:lpstr>
      <vt:lpstr>Наше решение</vt:lpstr>
      <vt:lpstr>Онлайн пространство в VK, Сферум, Телеграм</vt:lpstr>
      <vt:lpstr>Школьный Литературный Клуб: Книголюб</vt:lpstr>
      <vt:lpstr>Литературный Клуб «Мой друг - книга»</vt:lpstr>
      <vt:lpstr>Презентация PowerPoint</vt:lpstr>
      <vt:lpstr>Литературный Фестиваль в Ботаническом Саду: "Я с Книгой Дружу”</vt:lpstr>
      <vt:lpstr>Презентация PowerPoint</vt:lpstr>
      <vt:lpstr>Презентация PowerPoint</vt:lpstr>
      <vt:lpstr>Презентация PowerPoint</vt:lpstr>
      <vt:lpstr>Перспективы развития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Санникова Анна</dc:creator>
  <cp:lastModifiedBy>Санникова Анна</cp:lastModifiedBy>
  <cp:revision>22</cp:revision>
  <dcterms:created xsi:type="dcterms:W3CDTF">2025-05-21T18:22:44Z</dcterms:created>
  <dcterms:modified xsi:type="dcterms:W3CDTF">2025-06-09T17:53:47Z</dcterms:modified>
</cp:coreProperties>
</file>