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281" r:id="rId3"/>
    <p:sldId id="286" r:id="rId4"/>
    <p:sldId id="306" r:id="rId5"/>
    <p:sldId id="291" r:id="rId6"/>
    <p:sldId id="301" r:id="rId7"/>
    <p:sldId id="296" r:id="rId8"/>
    <p:sldId id="307" r:id="rId9"/>
    <p:sldId id="309" r:id="rId10"/>
    <p:sldId id="310" r:id="rId11"/>
    <p:sldId id="308" r:id="rId12"/>
    <p:sldId id="269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F2F2D"/>
    <a:srgbClr val="8F00FF"/>
    <a:srgbClr val="FD493D"/>
    <a:srgbClr val="B5D8E1"/>
    <a:srgbClr val="FCAF17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87" d="100"/>
          <a:sy n="87" d="100"/>
        </p:scale>
        <p:origin x="432" y="8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nal\OneDrive\&#1056;&#1072;&#1073;&#1086;&#1095;&#1080;&#1081;%20&#1089;&#1090;&#1086;&#1083;\&#1059;&#1095;&#1105;&#1073;&#1072;\&#1055;&#1055;\&#1060;&#1080;&#1085;%20&#1084;&#1086;&#1076;&#1077;&#1083;&#1100;%20&#1085;&#1072;%203%20&#1075;&#1086;&#1076;&#1072;%20&#1059;&#1050;&#1054;&#1056;&#1054;&#1063;&#1045;&#1053;&#1053;&#1040;&#1071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ysClr val="windowText" lastClr="0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'ДР свод за 3 года'!$A$26</c:f>
              <c:strCache>
                <c:ptCount val="1"/>
                <c:pt idx="0">
                  <c:v>Чистая прибыль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'ДР свод за 3 года'!$B$2:$D$2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'ДР свод за 3 года'!$B$26:$D$26</c:f>
              <c:numCache>
                <c:formatCode>#,##0</c:formatCode>
                <c:ptCount val="3"/>
                <c:pt idx="0">
                  <c:v>447575.36</c:v>
                </c:pt>
                <c:pt idx="1">
                  <c:v>961153.75999999989</c:v>
                </c:pt>
                <c:pt idx="2">
                  <c:v>1005055.5199999999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367368"/>
        <c:axId val="341859928"/>
      </c:barChart>
      <c:catAx>
        <c:axId val="34036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341859928"/>
        <c:crosses val="autoZero"/>
        <c:auto val="1"/>
        <c:lblAlgn val="ctr"/>
        <c:lblOffset val="100"/>
        <c:noMultiLvlLbl val="0"/>
      </c:catAx>
      <c:valAx>
        <c:axId val="34185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ru-RU"/>
                  <a:t>Чистая прибыль, руб.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ru-RU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340367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383071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614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0.svg"/><Relationship Id="rId4" Type="http://schemas.openxmlformats.org/officeDocument/2006/relationships/image" Target="../media/image7.png"/><Relationship Id="rId9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510136" y="1387194"/>
            <a:ext cx="7917457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8000" dirty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Calibri" panose="020F0502020204030204" pitchFamily="34" charset="0"/>
              </a:rPr>
              <a:t>Школа</a:t>
            </a:r>
            <a:r>
              <a:rPr lang="ru-RU" sz="8000" dirty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 жестового языка </a:t>
            </a:r>
            <a:endParaRPr lang="ru-RU" sz="8000" dirty="0" smtClean="0">
              <a:solidFill>
                <a:schemeClr val="accent5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6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«</a:t>
            </a:r>
            <a:r>
              <a:rPr lang="ru-RU" sz="16600" dirty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ЖЕСТ»</a:t>
            </a:r>
            <a:endParaRPr sz="16600" dirty="0">
              <a:solidFill>
                <a:schemeClr val="accent5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2800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xmlns="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17516071-A3B6-7E30-DA4B-C9C4EA5DD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388" y="3047457"/>
            <a:ext cx="2990384" cy="313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1330440" y="1111037"/>
            <a:ext cx="9739323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Согласно статистике, в городе Архангельск проживает около </a:t>
            </a:r>
            <a:r>
              <a:rPr lang="ru-RU" sz="2800" b="0" i="0" dirty="0">
                <a:solidFill>
                  <a:srgbClr val="FF2F2D"/>
                </a:solidFill>
                <a:effectLst/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5 тысяч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 глухих людей</a:t>
            </a:r>
            <a:endParaRPr lang="ru-RU" sz="2800" dirty="0"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351494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CE59AC4-080C-86AC-818F-6861F159B65D}"/>
              </a:ext>
            </a:extLst>
          </p:cNvPr>
          <p:cNvSpPr txBox="1"/>
          <p:nvPr/>
        </p:nvSpPr>
        <p:spPr>
          <a:xfrm>
            <a:off x="1330440" y="2386599"/>
            <a:ext cx="6104658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Нехватка сурдопереводчиков</a:t>
            </a:r>
            <a:endParaRPr lang="ru-RU" sz="2800" dirty="0"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3F8FE56-94BE-AAC7-88A9-8C65ACA0A1D1}"/>
              </a:ext>
            </a:extLst>
          </p:cNvPr>
          <p:cNvSpPr txBox="1"/>
          <p:nvPr/>
        </p:nvSpPr>
        <p:spPr>
          <a:xfrm>
            <a:off x="1294463" y="3144391"/>
            <a:ext cx="6104658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2F2D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О</a:t>
            </a:r>
            <a:r>
              <a:rPr lang="ru-RU" sz="2800" b="0" i="0" dirty="0">
                <a:solidFill>
                  <a:srgbClr val="FF2F2D"/>
                </a:solidFill>
                <a:effectLst/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тсутствие школ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 по изучению жестового языка </a:t>
            </a:r>
            <a:endParaRPr lang="ru-RU" sz="2800" dirty="0"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2BA06C4-A4C7-A2F9-5E0D-A2941920BC12}"/>
              </a:ext>
            </a:extLst>
          </p:cNvPr>
          <p:cNvSpPr txBox="1"/>
          <p:nvPr/>
        </p:nvSpPr>
        <p:spPr>
          <a:xfrm>
            <a:off x="5361709" y="4641173"/>
            <a:ext cx="6700620" cy="1815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С</a:t>
            </a:r>
            <a:r>
              <a:rPr lang="ru-RU" sz="2800" b="0" i="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оздание постоянной действующей организации, осуществляющей комфортные условия обучения и развития навыков жестового языка</a:t>
            </a:r>
            <a:endParaRPr lang="ru-RU" sz="28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39" name="Рисунок 38" descr="Восклицательный знак со сплошной заливкой">
            <a:extLst>
              <a:ext uri="{FF2B5EF4-FFF2-40B4-BE49-F238E27FC236}">
                <a16:creationId xmlns:a16="http://schemas.microsoft.com/office/drawing/2014/main" xmlns="" id="{31F7A3BA-FFAC-F6B5-4864-C2F97E2FE4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90031" y="2267510"/>
            <a:ext cx="914400" cy="914400"/>
          </a:xfrm>
          <a:prstGeom prst="rect">
            <a:avLst/>
          </a:prstGeom>
        </p:spPr>
      </p:pic>
      <p:pic>
        <p:nvPicPr>
          <p:cNvPr id="43" name="Рисунок 42" descr="Закрыть со сплошной заливкой">
            <a:extLst>
              <a:ext uri="{FF2B5EF4-FFF2-40B4-BE49-F238E27FC236}">
                <a16:creationId xmlns:a16="http://schemas.microsoft.com/office/drawing/2014/main" xmlns="" id="{8AD6C59C-61F4-5ED8-7024-8D9B34C074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90031" y="3218891"/>
            <a:ext cx="914400" cy="914400"/>
          </a:xfrm>
          <a:prstGeom prst="rect">
            <a:avLst/>
          </a:prstGeom>
        </p:spPr>
      </p:pic>
      <p:pic>
        <p:nvPicPr>
          <p:cNvPr id="45" name="Рисунок 44" descr="Лупа со сплошной заливкой">
            <a:extLst>
              <a:ext uri="{FF2B5EF4-FFF2-40B4-BE49-F238E27FC236}">
                <a16:creationId xmlns:a16="http://schemas.microsoft.com/office/drawing/2014/main" xmlns="" id="{0BFB01F7-92F2-142F-1204-1EDA9E3D8D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90031" y="1130888"/>
            <a:ext cx="914400" cy="914400"/>
          </a:xfrm>
          <a:prstGeom prst="rect">
            <a:avLst/>
          </a:prstGeom>
        </p:spPr>
      </p:pic>
      <p:pic>
        <p:nvPicPr>
          <p:cNvPr id="47" name="Рисунок 46" descr="Флажок со сплошной заливкой">
            <a:extLst>
              <a:ext uri="{FF2B5EF4-FFF2-40B4-BE49-F238E27FC236}">
                <a16:creationId xmlns:a16="http://schemas.microsoft.com/office/drawing/2014/main" xmlns="" id="{23AECBED-0B51-6C7E-8BB6-5BB75D555E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612013" y="5091914"/>
            <a:ext cx="914400" cy="914400"/>
          </a:xfrm>
          <a:prstGeom prst="rect">
            <a:avLst/>
          </a:prstGeom>
        </p:spPr>
      </p:pic>
      <p:sp>
        <p:nvSpPr>
          <p:cNvPr id="134" name="Полилиния: фигура 133">
            <a:extLst>
              <a:ext uri="{FF2B5EF4-FFF2-40B4-BE49-F238E27FC236}">
                <a16:creationId xmlns:a16="http://schemas.microsoft.com/office/drawing/2014/main" xmlns="" id="{D1CFD7AC-63FD-5CD2-4C95-41631B4D83F5}"/>
              </a:ext>
            </a:extLst>
          </p:cNvPr>
          <p:cNvSpPr/>
          <p:nvPr/>
        </p:nvSpPr>
        <p:spPr>
          <a:xfrm>
            <a:off x="2259398" y="2130136"/>
            <a:ext cx="7743546" cy="3491346"/>
          </a:xfrm>
          <a:custGeom>
            <a:avLst/>
            <a:gdLst>
              <a:gd name="connsiteX0" fmla="*/ 5076584 w 7743546"/>
              <a:gd name="connsiteY0" fmla="*/ 0 h 3491346"/>
              <a:gd name="connsiteX1" fmla="*/ 7539229 w 7743546"/>
              <a:gd name="connsiteY1" fmla="*/ 1122219 h 3491346"/>
              <a:gd name="connsiteX2" fmla="*/ 359111 w 7743546"/>
              <a:gd name="connsiteY2" fmla="*/ 2670464 h 3491346"/>
              <a:gd name="connsiteX3" fmla="*/ 1730711 w 7743546"/>
              <a:gd name="connsiteY3" fmla="*/ 3491346 h 3491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43546" h="3491346">
                <a:moveTo>
                  <a:pt x="5076584" y="0"/>
                </a:moveTo>
                <a:cubicBezTo>
                  <a:pt x="6701029" y="338571"/>
                  <a:pt x="8325474" y="677142"/>
                  <a:pt x="7539229" y="1122219"/>
                </a:cubicBezTo>
                <a:cubicBezTo>
                  <a:pt x="6752984" y="1567296"/>
                  <a:pt x="1327197" y="2275610"/>
                  <a:pt x="359111" y="2670464"/>
                </a:cubicBezTo>
                <a:cubicBezTo>
                  <a:pt x="-608975" y="3065318"/>
                  <a:pt x="560868" y="3278332"/>
                  <a:pt x="1730711" y="3491346"/>
                </a:cubicBez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i="0" u="none" strike="noStrike" normalizeH="0" baseline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FillTx/>
            </a:endParaRPr>
          </a:p>
        </p:txBody>
      </p:sp>
      <p:cxnSp>
        <p:nvCxnSpPr>
          <p:cNvPr id="136" name="Прямая соединительная линия 135">
            <a:extLst>
              <a:ext uri="{FF2B5EF4-FFF2-40B4-BE49-F238E27FC236}">
                <a16:creationId xmlns:a16="http://schemas.microsoft.com/office/drawing/2014/main" xmlns="" id="{8AD70BAB-B773-29C6-1EBD-80B560EC9966}"/>
              </a:ext>
            </a:extLst>
          </p:cNvPr>
          <p:cNvCxnSpPr>
            <a:cxnSpLocks/>
          </p:cNvCxnSpPr>
          <p:nvPr/>
        </p:nvCxnSpPr>
        <p:spPr>
          <a:xfrm flipH="1" flipV="1">
            <a:off x="3792682" y="5361709"/>
            <a:ext cx="218209" cy="259773"/>
          </a:xfrm>
          <a:prstGeom prst="line">
            <a:avLst/>
          </a:prstGeom>
          <a:noFill/>
          <a:ln w="38100" cap="flat">
            <a:solidFill>
              <a:srgbClr val="0070C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8" name="Прямая соединительная линия 137">
            <a:extLst>
              <a:ext uri="{FF2B5EF4-FFF2-40B4-BE49-F238E27FC236}">
                <a16:creationId xmlns:a16="http://schemas.microsoft.com/office/drawing/2014/main" xmlns="" id="{EE986643-0585-B314-EA5A-0057EA41C394}"/>
              </a:ext>
            </a:extLst>
          </p:cNvPr>
          <p:cNvCxnSpPr>
            <a:cxnSpLocks/>
          </p:cNvCxnSpPr>
          <p:nvPr/>
        </p:nvCxnSpPr>
        <p:spPr>
          <a:xfrm flipH="1">
            <a:off x="3709555" y="5621482"/>
            <a:ext cx="301336" cy="125481"/>
          </a:xfrm>
          <a:prstGeom prst="line">
            <a:avLst/>
          </a:prstGeom>
          <a:noFill/>
          <a:ln w="38100" cap="flat">
            <a:solidFill>
              <a:srgbClr val="0070C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336580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КЛЮЧЕВАЯ ЦЕННОСТЬ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xmlns="" id="{1DDE4AED-F6DD-A527-4565-F40167CC4C2E}"/>
              </a:ext>
            </a:extLst>
          </p:cNvPr>
          <p:cNvSpPr txBox="1"/>
          <p:nvPr/>
        </p:nvSpPr>
        <p:spPr>
          <a:xfrm>
            <a:off x="336584" y="1588895"/>
            <a:ext cx="5491340" cy="3970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457200" indent="-457200">
              <a:buClr>
                <a:srgbClr val="FCAF17"/>
              </a:buClr>
              <a:buSzPct val="100000"/>
              <a:buFont typeface="Wingdings" panose="05000000000000000000" pitchFamily="2" charset="2"/>
              <a:buChar char="ü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Формирование 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 развитие практических навыков жестового языка</a:t>
            </a:r>
            <a:endParaRPr sz="28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28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  <a:p>
            <a:pPr marL="457200" indent="-457200">
              <a:buClr>
                <a:srgbClr val="FCAF17"/>
              </a:buClr>
              <a:buSzPct val="100000"/>
              <a:buFont typeface="Wingdings" panose="05000000000000000000" pitchFamily="2" charset="2"/>
              <a:buChar char="ü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Изучение ЖЯ за короткий срок</a:t>
            </a:r>
          </a:p>
          <a:p>
            <a:pPr marL="457200" indent="-457200">
              <a:buClr>
                <a:srgbClr val="FCAF17"/>
              </a:buClr>
              <a:buSzPct val="100000"/>
              <a:buFont typeface="Wingdings" panose="05000000000000000000" pitchFamily="2" charset="2"/>
              <a:buChar char="ü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28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  <a:p>
            <a:pPr marL="457200" indent="-457200">
              <a:buClr>
                <a:srgbClr val="FCAF17"/>
              </a:buClr>
              <a:buSzPct val="100000"/>
              <a:buFont typeface="Wingdings" panose="05000000000000000000" pitchFamily="2" charset="2"/>
              <a:buChar char="ü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Предоставление обучения для работников разных специальностей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1438" y="990600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1978" y="0"/>
            <a:ext cx="13654215" cy="68580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332493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E5A3D1-5579-54AD-71D8-15BCE61C25F5}"/>
              </a:ext>
            </a:extLst>
          </p:cNvPr>
          <p:cNvSpPr txBox="1"/>
          <p:nvPr/>
        </p:nvSpPr>
        <p:spPr>
          <a:xfrm>
            <a:off x="-110351" y="628936"/>
            <a:ext cx="1601452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8000" spc="300">
                <a:solidFill>
                  <a:srgbClr val="9F00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КП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F0AFE0A-B27C-5F50-B00A-E7F1D9AD2E36}"/>
              </a:ext>
            </a:extLst>
          </p:cNvPr>
          <p:cNvSpPr txBox="1"/>
          <p:nvPr/>
        </p:nvSpPr>
        <p:spPr>
          <a:xfrm>
            <a:off x="2361156" y="583833"/>
            <a:ext cx="1601452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8000" spc="30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КД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45930B3-C2B9-F288-938E-08936BC4717D}"/>
              </a:ext>
            </a:extLst>
          </p:cNvPr>
          <p:cNvSpPr txBox="1"/>
          <p:nvPr/>
        </p:nvSpPr>
        <p:spPr>
          <a:xfrm>
            <a:off x="2288320" y="2505421"/>
            <a:ext cx="1601452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8000" spc="300">
                <a:solidFill>
                  <a:srgbClr val="9F00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КР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90D4652-41C0-0CEE-A5FC-5020E08CDE5B}"/>
              </a:ext>
            </a:extLst>
          </p:cNvPr>
          <p:cNvSpPr txBox="1"/>
          <p:nvPr/>
        </p:nvSpPr>
        <p:spPr>
          <a:xfrm>
            <a:off x="5342236" y="1381554"/>
            <a:ext cx="1601452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8000" spc="300">
                <a:solidFill>
                  <a:srgbClr val="9F00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 smtClean="0">
                <a:solidFill>
                  <a:srgbClr val="FD493D"/>
                </a:solidFill>
              </a:rPr>
              <a:t>ЦП</a:t>
            </a:r>
            <a:endParaRPr lang="ru-RU" dirty="0">
              <a:solidFill>
                <a:srgbClr val="FD493D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A9DF07B-0E35-4C28-7D7E-5B945D2C692B}"/>
              </a:ext>
            </a:extLst>
          </p:cNvPr>
          <p:cNvSpPr txBox="1"/>
          <p:nvPr/>
        </p:nvSpPr>
        <p:spPr>
          <a:xfrm>
            <a:off x="7178866" y="586839"/>
            <a:ext cx="1601452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8000" spc="300">
                <a:solidFill>
                  <a:srgbClr val="9F00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ВК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3FA81B1-A1E9-D88C-D425-C9B3D4582FAE}"/>
              </a:ext>
            </a:extLst>
          </p:cNvPr>
          <p:cNvSpPr txBox="1"/>
          <p:nvPr/>
        </p:nvSpPr>
        <p:spPr>
          <a:xfrm>
            <a:off x="7153413" y="2478432"/>
            <a:ext cx="1601452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8000" spc="300">
                <a:solidFill>
                  <a:srgbClr val="9F00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КС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33056F2-F695-AC15-6BC0-BD581DFAE628}"/>
              </a:ext>
            </a:extLst>
          </p:cNvPr>
          <p:cNvSpPr txBox="1"/>
          <p:nvPr/>
        </p:nvSpPr>
        <p:spPr>
          <a:xfrm>
            <a:off x="9586296" y="569088"/>
            <a:ext cx="1601452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8000" spc="300">
                <a:solidFill>
                  <a:srgbClr val="9F00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ПС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7C3EC79-DB12-ABBC-8C3A-5D3D7FF8836D}"/>
              </a:ext>
            </a:extLst>
          </p:cNvPr>
          <p:cNvSpPr txBox="1"/>
          <p:nvPr/>
        </p:nvSpPr>
        <p:spPr>
          <a:xfrm>
            <a:off x="-127560" y="4378704"/>
            <a:ext cx="1601452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8000" spc="3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DB3DFFAA-BF0B-B7A1-645F-B82F73A52CCE}"/>
              </a:ext>
            </a:extLst>
          </p:cNvPr>
          <p:cNvSpPr txBox="1"/>
          <p:nvPr/>
        </p:nvSpPr>
        <p:spPr>
          <a:xfrm>
            <a:off x="6082129" y="4280528"/>
            <a:ext cx="1601452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8000" spc="300">
                <a:solidFill>
                  <a:srgbClr val="9F00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ПД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992F4DF1-7560-B321-7AC7-B10B78BC6E68}"/>
              </a:ext>
            </a:extLst>
          </p:cNvPr>
          <p:cNvSpPr txBox="1"/>
          <p:nvPr/>
        </p:nvSpPr>
        <p:spPr>
          <a:xfrm>
            <a:off x="106925" y="2152055"/>
            <a:ext cx="2070728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ВОГ, представители власти, рекламные агентства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685D985F-CB07-A87C-CCCC-04DBBCD163F2}"/>
              </a:ext>
            </a:extLst>
          </p:cNvPr>
          <p:cNvSpPr txBox="1"/>
          <p:nvPr/>
        </p:nvSpPr>
        <p:spPr>
          <a:xfrm>
            <a:off x="2507365" y="1683291"/>
            <a:ext cx="2440069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sz="1600" dirty="0"/>
              <a:t>создание и управление платформой, поддержание отношений с клиентами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F58D0CAA-E8BF-AF04-683C-C881C0C53F53}"/>
              </a:ext>
            </a:extLst>
          </p:cNvPr>
          <p:cNvSpPr txBox="1"/>
          <p:nvPr/>
        </p:nvSpPr>
        <p:spPr>
          <a:xfrm>
            <a:off x="2507365" y="3406395"/>
            <a:ext cx="2869934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разработчики, преподаватели, методика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3BB01224-0DFF-15F9-A65C-747787C9A19A}"/>
              </a:ext>
            </a:extLst>
          </p:cNvPr>
          <p:cNvSpPr txBox="1"/>
          <p:nvPr/>
        </p:nvSpPr>
        <p:spPr>
          <a:xfrm>
            <a:off x="7371942" y="1753010"/>
            <a:ext cx="2765846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прочные связи с клиентами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BD5B152D-C89C-2D54-1EFF-A40FA214EAA8}"/>
              </a:ext>
            </a:extLst>
          </p:cNvPr>
          <p:cNvSpPr txBox="1"/>
          <p:nvPr/>
        </p:nvSpPr>
        <p:spPr>
          <a:xfrm>
            <a:off x="9815983" y="2345006"/>
            <a:ext cx="1693570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9pPr lvl="8">
              <a:defRPr sz="2400"/>
            </a:lvl9pPr>
          </a:lstStyle>
          <a:p>
            <a:pPr lvl="8"/>
            <a:r>
              <a:rPr lang="en-US" dirty="0"/>
              <a:t>B2C, B2B, B2G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9728E644-D406-5534-C528-D7F7E29EC325}"/>
              </a:ext>
            </a:extLst>
          </p:cNvPr>
          <p:cNvSpPr txBox="1"/>
          <p:nvPr/>
        </p:nvSpPr>
        <p:spPr>
          <a:xfrm>
            <a:off x="7362975" y="3429000"/>
            <a:ext cx="2427334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8"/>
            <a:r>
              <a:rPr lang="ru-RU" sz="2400" dirty="0"/>
              <a:t>САФУ, мобильное приложение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5D2143C3-DF4C-54C3-D909-0EBB83E086A5}"/>
              </a:ext>
            </a:extLst>
          </p:cNvPr>
          <p:cNvSpPr txBox="1"/>
          <p:nvPr/>
        </p:nvSpPr>
        <p:spPr>
          <a:xfrm>
            <a:off x="6187872" y="5431711"/>
            <a:ext cx="3754728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9pPr lvl="8">
              <a:defRPr sz="2400"/>
            </a:lvl9pPr>
          </a:lstStyle>
          <a:p>
            <a:r>
              <a:rPr lang="ru-RU" dirty="0"/>
              <a:t>оплата курсов клиентами, участие в грантах</a:t>
            </a:r>
          </a:p>
        </p:txBody>
      </p:sp>
      <p:sp>
        <p:nvSpPr>
          <p:cNvPr id="46" name="Полилиния: фигура 45">
            <a:extLst>
              <a:ext uri="{FF2B5EF4-FFF2-40B4-BE49-F238E27FC236}">
                <a16:creationId xmlns:a16="http://schemas.microsoft.com/office/drawing/2014/main" xmlns="" id="{F781B10E-9B66-5057-C258-23DD97135173}"/>
              </a:ext>
            </a:extLst>
          </p:cNvPr>
          <p:cNvSpPr/>
          <p:nvPr/>
        </p:nvSpPr>
        <p:spPr>
          <a:xfrm>
            <a:off x="8998527" y="5229866"/>
            <a:ext cx="3200400" cy="1628134"/>
          </a:xfrm>
          <a:custGeom>
            <a:avLst/>
            <a:gdLst>
              <a:gd name="connsiteX0" fmla="*/ 0 w 3200400"/>
              <a:gd name="connsiteY0" fmla="*/ 1628134 h 1628134"/>
              <a:gd name="connsiteX1" fmla="*/ 311728 w 3200400"/>
              <a:gd name="connsiteY1" fmla="*/ 630607 h 1628134"/>
              <a:gd name="connsiteX2" fmla="*/ 945573 w 3200400"/>
              <a:gd name="connsiteY2" fmla="*/ 59107 h 1628134"/>
              <a:gd name="connsiteX3" fmla="*/ 1963882 w 3200400"/>
              <a:gd name="connsiteY3" fmla="*/ 121452 h 1628134"/>
              <a:gd name="connsiteX4" fmla="*/ 3200400 w 3200400"/>
              <a:gd name="connsiteY4" fmla="*/ 973507 h 1628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0400" h="1628134">
                <a:moveTo>
                  <a:pt x="0" y="1628134"/>
                </a:moveTo>
                <a:cubicBezTo>
                  <a:pt x="77066" y="1260123"/>
                  <a:pt x="154132" y="892112"/>
                  <a:pt x="311728" y="630607"/>
                </a:cubicBezTo>
                <a:cubicBezTo>
                  <a:pt x="469324" y="369102"/>
                  <a:pt x="670214" y="143966"/>
                  <a:pt x="945573" y="59107"/>
                </a:cubicBezTo>
                <a:cubicBezTo>
                  <a:pt x="1220932" y="-25752"/>
                  <a:pt x="1588078" y="-30948"/>
                  <a:pt x="1963882" y="121452"/>
                </a:cubicBezTo>
                <a:cubicBezTo>
                  <a:pt x="2339686" y="273852"/>
                  <a:pt x="2770043" y="623679"/>
                  <a:pt x="3200400" y="973507"/>
                </a:cubicBezTo>
              </a:path>
            </a:pathLst>
          </a:custGeom>
          <a:noFill/>
          <a:ln w="28575" cap="flat">
            <a:solidFill>
              <a:srgbClr val="FCAF17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47" name="Полилиния: фигура 46">
            <a:extLst>
              <a:ext uri="{FF2B5EF4-FFF2-40B4-BE49-F238E27FC236}">
                <a16:creationId xmlns:a16="http://schemas.microsoft.com/office/drawing/2014/main" xmlns="" id="{34C65D31-764B-6041-D3F2-FA8A9AF3405B}"/>
              </a:ext>
            </a:extLst>
          </p:cNvPr>
          <p:cNvSpPr/>
          <p:nvPr/>
        </p:nvSpPr>
        <p:spPr>
          <a:xfrm>
            <a:off x="8780318" y="5847208"/>
            <a:ext cx="3418609" cy="1000401"/>
          </a:xfrm>
          <a:custGeom>
            <a:avLst/>
            <a:gdLst>
              <a:gd name="connsiteX0" fmla="*/ 0 w 3418609"/>
              <a:gd name="connsiteY0" fmla="*/ 1000401 h 1000401"/>
              <a:gd name="connsiteX1" fmla="*/ 914400 w 3418609"/>
              <a:gd name="connsiteY1" fmla="*/ 137956 h 1000401"/>
              <a:gd name="connsiteX2" fmla="*/ 2109355 w 3418609"/>
              <a:gd name="connsiteY2" fmla="*/ 44437 h 1000401"/>
              <a:gd name="connsiteX3" fmla="*/ 3418609 w 3418609"/>
              <a:gd name="connsiteY3" fmla="*/ 574374 h 1000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8609" h="1000401">
                <a:moveTo>
                  <a:pt x="0" y="1000401"/>
                </a:moveTo>
                <a:cubicBezTo>
                  <a:pt x="281420" y="648842"/>
                  <a:pt x="562841" y="297283"/>
                  <a:pt x="914400" y="137956"/>
                </a:cubicBezTo>
                <a:cubicBezTo>
                  <a:pt x="1265959" y="-21371"/>
                  <a:pt x="1691987" y="-28299"/>
                  <a:pt x="2109355" y="44437"/>
                </a:cubicBezTo>
                <a:cubicBezTo>
                  <a:pt x="2526723" y="117173"/>
                  <a:pt x="2972666" y="345773"/>
                  <a:pt x="3418609" y="574374"/>
                </a:cubicBezTo>
              </a:path>
            </a:pathLst>
          </a:custGeom>
          <a:noFill/>
          <a:ln w="28575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48" name="Полилиния: фигура 47">
            <a:extLst>
              <a:ext uri="{FF2B5EF4-FFF2-40B4-BE49-F238E27FC236}">
                <a16:creationId xmlns:a16="http://schemas.microsoft.com/office/drawing/2014/main" xmlns="" id="{5B747DF6-880F-E38A-6CF1-6C6B9486AA60}"/>
              </a:ext>
            </a:extLst>
          </p:cNvPr>
          <p:cNvSpPr/>
          <p:nvPr/>
        </p:nvSpPr>
        <p:spPr>
          <a:xfrm>
            <a:off x="8582891" y="5488306"/>
            <a:ext cx="3605645" cy="1369694"/>
          </a:xfrm>
          <a:custGeom>
            <a:avLst/>
            <a:gdLst>
              <a:gd name="connsiteX0" fmla="*/ 0 w 3605645"/>
              <a:gd name="connsiteY0" fmla="*/ 1369694 h 1369694"/>
              <a:gd name="connsiteX1" fmla="*/ 883227 w 3605645"/>
              <a:gd name="connsiteY1" fmla="*/ 268258 h 1369694"/>
              <a:gd name="connsiteX2" fmla="*/ 2182091 w 3605645"/>
              <a:gd name="connsiteY2" fmla="*/ 81221 h 1369694"/>
              <a:gd name="connsiteX3" fmla="*/ 3605645 w 3605645"/>
              <a:gd name="connsiteY3" fmla="*/ 1369694 h 136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5645" h="1369694">
                <a:moveTo>
                  <a:pt x="0" y="1369694"/>
                </a:moveTo>
                <a:cubicBezTo>
                  <a:pt x="259772" y="926348"/>
                  <a:pt x="519545" y="483003"/>
                  <a:pt x="883227" y="268258"/>
                </a:cubicBezTo>
                <a:cubicBezTo>
                  <a:pt x="1246909" y="53513"/>
                  <a:pt x="1728355" y="-102352"/>
                  <a:pt x="2182091" y="81221"/>
                </a:cubicBezTo>
                <a:cubicBezTo>
                  <a:pt x="2635827" y="264794"/>
                  <a:pt x="3120736" y="817244"/>
                  <a:pt x="3605645" y="1369694"/>
                </a:cubicBezTo>
              </a:path>
            </a:pathLst>
          </a:custGeom>
          <a:noFill/>
          <a:ln w="28575" cap="flat">
            <a:solidFill>
              <a:srgbClr val="FF2F2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2289" y="5204877"/>
            <a:ext cx="4869033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разработка приложения, реклама, аренда, з/п 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сотрудников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75982" y="3013503"/>
            <a:ext cx="1729946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ru-RU" dirty="0">
                <a:solidFill>
                  <a:srgbClr val="FD493D"/>
                </a:solidFill>
              </a:rPr>
              <a:t>Инновации и услуги</a:t>
            </a: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336583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Уникальная технология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xmlns="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xmlns="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xmlns="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xmlns="" id="{0693D5FD-67E6-CEC6-35B0-6901F504B0C2}"/>
              </a:ext>
            </a:extLst>
          </p:cNvPr>
          <p:cNvSpPr/>
          <p:nvPr/>
        </p:nvSpPr>
        <p:spPr>
          <a:xfrm>
            <a:off x="9081465" y="0"/>
            <a:ext cx="3117462" cy="3304309"/>
          </a:xfrm>
          <a:custGeom>
            <a:avLst/>
            <a:gdLst>
              <a:gd name="connsiteX0" fmla="*/ 166444 w 3117462"/>
              <a:gd name="connsiteY0" fmla="*/ 0 h 3304309"/>
              <a:gd name="connsiteX1" fmla="*/ 190 w 3117462"/>
              <a:gd name="connsiteY1" fmla="*/ 696191 h 3304309"/>
              <a:gd name="connsiteX2" fmla="*/ 156053 w 3117462"/>
              <a:gd name="connsiteY2" fmla="*/ 1569027 h 3304309"/>
              <a:gd name="connsiteX3" fmla="*/ 904199 w 3117462"/>
              <a:gd name="connsiteY3" fmla="*/ 2306782 h 3304309"/>
              <a:gd name="connsiteX4" fmla="*/ 2369317 w 3117462"/>
              <a:gd name="connsiteY4" fmla="*/ 2649682 h 3304309"/>
              <a:gd name="connsiteX5" fmla="*/ 3117462 w 3117462"/>
              <a:gd name="connsiteY5" fmla="*/ 3304309 h 3304309"/>
              <a:gd name="connsiteX6" fmla="*/ 3117462 w 3117462"/>
              <a:gd name="connsiteY6" fmla="*/ 3304309 h 3304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7462" h="3304309">
                <a:moveTo>
                  <a:pt x="166444" y="0"/>
                </a:moveTo>
                <a:cubicBezTo>
                  <a:pt x="84183" y="217343"/>
                  <a:pt x="1922" y="434687"/>
                  <a:pt x="190" y="696191"/>
                </a:cubicBezTo>
                <a:cubicBezTo>
                  <a:pt x="-1542" y="957695"/>
                  <a:pt x="5385" y="1300595"/>
                  <a:pt x="156053" y="1569027"/>
                </a:cubicBezTo>
                <a:cubicBezTo>
                  <a:pt x="306721" y="1837459"/>
                  <a:pt x="535322" y="2126673"/>
                  <a:pt x="904199" y="2306782"/>
                </a:cubicBezTo>
                <a:cubicBezTo>
                  <a:pt x="1273076" y="2486891"/>
                  <a:pt x="2000440" y="2483428"/>
                  <a:pt x="2369317" y="2649682"/>
                </a:cubicBezTo>
                <a:cubicBezTo>
                  <a:pt x="2738194" y="2815936"/>
                  <a:pt x="3117462" y="3304309"/>
                  <a:pt x="3117462" y="3304309"/>
                </a:cubicBezTo>
                <a:lnTo>
                  <a:pt x="3117462" y="3304309"/>
                </a:lnTo>
              </a:path>
            </a:pathLst>
          </a:custGeom>
          <a:noFill/>
          <a:ln w="28575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7934D0D8-A002-5C91-D410-1DA52D0FFB91}"/>
              </a:ext>
            </a:extLst>
          </p:cNvPr>
          <p:cNvSpPr/>
          <p:nvPr/>
        </p:nvSpPr>
        <p:spPr>
          <a:xfrm>
            <a:off x="9619380" y="0"/>
            <a:ext cx="2589938" cy="3813464"/>
          </a:xfrm>
          <a:custGeom>
            <a:avLst/>
            <a:gdLst>
              <a:gd name="connsiteX0" fmla="*/ 553320 w 2589938"/>
              <a:gd name="connsiteY0" fmla="*/ 0 h 3813464"/>
              <a:gd name="connsiteX1" fmla="*/ 158465 w 2589938"/>
              <a:gd name="connsiteY1" fmla="*/ 748145 h 3813464"/>
              <a:gd name="connsiteX2" fmla="*/ 2602 w 2589938"/>
              <a:gd name="connsiteY2" fmla="*/ 1392382 h 3813464"/>
              <a:gd name="connsiteX3" fmla="*/ 148075 w 2589938"/>
              <a:gd name="connsiteY3" fmla="*/ 2047009 h 3813464"/>
              <a:gd name="connsiteX4" fmla="*/ 1052084 w 2589938"/>
              <a:gd name="connsiteY4" fmla="*/ 2930236 h 3813464"/>
              <a:gd name="connsiteX5" fmla="*/ 2589938 w 2589938"/>
              <a:gd name="connsiteY5" fmla="*/ 3813464 h 381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9938" h="3813464">
                <a:moveTo>
                  <a:pt x="553320" y="0"/>
                </a:moveTo>
                <a:cubicBezTo>
                  <a:pt x="401785" y="258040"/>
                  <a:pt x="250251" y="516081"/>
                  <a:pt x="158465" y="748145"/>
                </a:cubicBezTo>
                <a:cubicBezTo>
                  <a:pt x="66679" y="980209"/>
                  <a:pt x="4334" y="1175905"/>
                  <a:pt x="2602" y="1392382"/>
                </a:cubicBezTo>
                <a:cubicBezTo>
                  <a:pt x="870" y="1608859"/>
                  <a:pt x="-26839" y="1790700"/>
                  <a:pt x="148075" y="2047009"/>
                </a:cubicBezTo>
                <a:cubicBezTo>
                  <a:pt x="322989" y="2303318"/>
                  <a:pt x="645107" y="2635827"/>
                  <a:pt x="1052084" y="2930236"/>
                </a:cubicBezTo>
                <a:cubicBezTo>
                  <a:pt x="1459061" y="3224645"/>
                  <a:pt x="2024499" y="3519054"/>
                  <a:pt x="2589938" y="3813464"/>
                </a:cubicBezTo>
              </a:path>
            </a:pathLst>
          </a:custGeom>
          <a:noFill/>
          <a:ln w="28575" cap="flat">
            <a:solidFill>
              <a:srgbClr val="FCAF17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xmlns="" id="{E8F9864E-D11B-DE73-3C6B-885A9BF59AB4}"/>
              </a:ext>
            </a:extLst>
          </p:cNvPr>
          <p:cNvSpPr/>
          <p:nvPr/>
        </p:nvSpPr>
        <p:spPr>
          <a:xfrm>
            <a:off x="10388518" y="-20782"/>
            <a:ext cx="1810409" cy="5029200"/>
          </a:xfrm>
          <a:custGeom>
            <a:avLst/>
            <a:gdLst>
              <a:gd name="connsiteX0" fmla="*/ 667409 w 1810409"/>
              <a:gd name="connsiteY0" fmla="*/ 0 h 5029200"/>
              <a:gd name="connsiteX1" fmla="*/ 85518 w 1810409"/>
              <a:gd name="connsiteY1" fmla="*/ 748146 h 5029200"/>
              <a:gd name="connsiteX2" fmla="*/ 85518 w 1810409"/>
              <a:gd name="connsiteY2" fmla="*/ 1600200 h 5029200"/>
              <a:gd name="connsiteX3" fmla="*/ 864837 w 1810409"/>
              <a:gd name="connsiteY3" fmla="*/ 2400300 h 5029200"/>
              <a:gd name="connsiteX4" fmla="*/ 1425946 w 1810409"/>
              <a:gd name="connsiteY4" fmla="*/ 3138055 h 5029200"/>
              <a:gd name="connsiteX5" fmla="*/ 1124609 w 1810409"/>
              <a:gd name="connsiteY5" fmla="*/ 4197927 h 5029200"/>
              <a:gd name="connsiteX6" fmla="*/ 1218127 w 1810409"/>
              <a:gd name="connsiteY6" fmla="*/ 4727864 h 5029200"/>
              <a:gd name="connsiteX7" fmla="*/ 1810409 w 1810409"/>
              <a:gd name="connsiteY7" fmla="*/ 5029200 h 5029200"/>
              <a:gd name="connsiteX8" fmla="*/ 1810409 w 1810409"/>
              <a:gd name="connsiteY8" fmla="*/ 5029200 h 5029200"/>
              <a:gd name="connsiteX9" fmla="*/ 1810409 w 1810409"/>
              <a:gd name="connsiteY9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10409" h="5029200">
                <a:moveTo>
                  <a:pt x="667409" y="0"/>
                </a:moveTo>
                <a:cubicBezTo>
                  <a:pt x="424954" y="240723"/>
                  <a:pt x="182500" y="481446"/>
                  <a:pt x="85518" y="748146"/>
                </a:cubicBezTo>
                <a:cubicBezTo>
                  <a:pt x="-11464" y="1014846"/>
                  <a:pt x="-44368" y="1324841"/>
                  <a:pt x="85518" y="1600200"/>
                </a:cubicBezTo>
                <a:cubicBezTo>
                  <a:pt x="215404" y="1875559"/>
                  <a:pt x="641432" y="2143991"/>
                  <a:pt x="864837" y="2400300"/>
                </a:cubicBezTo>
                <a:cubicBezTo>
                  <a:pt x="1088242" y="2656609"/>
                  <a:pt x="1382651" y="2838451"/>
                  <a:pt x="1425946" y="3138055"/>
                </a:cubicBezTo>
                <a:cubicBezTo>
                  <a:pt x="1469241" y="3437659"/>
                  <a:pt x="1159245" y="3932959"/>
                  <a:pt x="1124609" y="4197927"/>
                </a:cubicBezTo>
                <a:cubicBezTo>
                  <a:pt x="1089973" y="4462895"/>
                  <a:pt x="1103827" y="4589319"/>
                  <a:pt x="1218127" y="4727864"/>
                </a:cubicBezTo>
                <a:cubicBezTo>
                  <a:pt x="1332427" y="4866410"/>
                  <a:pt x="1810409" y="5029200"/>
                  <a:pt x="1810409" y="5029200"/>
                </a:cubicBezTo>
                <a:lnTo>
                  <a:pt x="1810409" y="5029200"/>
                </a:lnTo>
                <a:lnTo>
                  <a:pt x="1810409" y="5029200"/>
                </a:lnTo>
              </a:path>
            </a:pathLst>
          </a:custGeom>
          <a:noFill/>
          <a:ln w="28575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xmlns="" id="{0D671411-F630-145E-8728-B4D668055D48}"/>
              </a:ext>
            </a:extLst>
          </p:cNvPr>
          <p:cNvSpPr/>
          <p:nvPr/>
        </p:nvSpPr>
        <p:spPr>
          <a:xfrm>
            <a:off x="10691206" y="1589809"/>
            <a:ext cx="1507721" cy="2919846"/>
          </a:xfrm>
          <a:custGeom>
            <a:avLst/>
            <a:gdLst>
              <a:gd name="connsiteX0" fmla="*/ 1507721 w 1507721"/>
              <a:gd name="connsiteY0" fmla="*/ 2919846 h 2919846"/>
              <a:gd name="connsiteX1" fmla="*/ 479021 w 1507721"/>
              <a:gd name="connsiteY1" fmla="*/ 2535382 h 2919846"/>
              <a:gd name="connsiteX2" fmla="*/ 1039 w 1507721"/>
              <a:gd name="connsiteY2" fmla="*/ 1766455 h 2919846"/>
              <a:gd name="connsiteX3" fmla="*/ 593321 w 1507721"/>
              <a:gd name="connsiteY3" fmla="*/ 654627 h 2919846"/>
              <a:gd name="connsiteX4" fmla="*/ 1507721 w 1507721"/>
              <a:gd name="connsiteY4" fmla="*/ 0 h 2919846"/>
              <a:gd name="connsiteX5" fmla="*/ 1507721 w 1507721"/>
              <a:gd name="connsiteY5" fmla="*/ 0 h 291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7721" h="2919846">
                <a:moveTo>
                  <a:pt x="1507721" y="2919846"/>
                </a:moveTo>
                <a:cubicBezTo>
                  <a:pt x="1118928" y="2823730"/>
                  <a:pt x="730135" y="2727614"/>
                  <a:pt x="479021" y="2535382"/>
                </a:cubicBezTo>
                <a:cubicBezTo>
                  <a:pt x="227907" y="2343150"/>
                  <a:pt x="-18011" y="2079914"/>
                  <a:pt x="1039" y="1766455"/>
                </a:cubicBezTo>
                <a:cubicBezTo>
                  <a:pt x="20089" y="1452996"/>
                  <a:pt x="342207" y="949036"/>
                  <a:pt x="593321" y="654627"/>
                </a:cubicBezTo>
                <a:cubicBezTo>
                  <a:pt x="844435" y="360218"/>
                  <a:pt x="1507721" y="0"/>
                  <a:pt x="1507721" y="0"/>
                </a:cubicBezTo>
                <a:lnTo>
                  <a:pt x="1507721" y="0"/>
                </a:lnTo>
              </a:path>
            </a:pathLst>
          </a:custGeom>
          <a:noFill/>
          <a:ln w="28575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xmlns="" id="{EE762C67-8FBF-25AD-2011-D0B281DD5DEE}"/>
              </a:ext>
            </a:extLst>
          </p:cNvPr>
          <p:cNvSpPr/>
          <p:nvPr/>
        </p:nvSpPr>
        <p:spPr>
          <a:xfrm>
            <a:off x="9902320" y="540327"/>
            <a:ext cx="2514816" cy="5122718"/>
          </a:xfrm>
          <a:custGeom>
            <a:avLst/>
            <a:gdLst>
              <a:gd name="connsiteX0" fmla="*/ 2275825 w 2514816"/>
              <a:gd name="connsiteY0" fmla="*/ 0 h 5122718"/>
              <a:gd name="connsiteX1" fmla="*/ 997744 w 2514816"/>
              <a:gd name="connsiteY1" fmla="*/ 519546 h 5122718"/>
              <a:gd name="connsiteX2" fmla="*/ 249598 w 2514816"/>
              <a:gd name="connsiteY2" fmla="*/ 1423555 h 5122718"/>
              <a:gd name="connsiteX3" fmla="*/ 216 w 2514816"/>
              <a:gd name="connsiteY3" fmla="*/ 2566555 h 5122718"/>
              <a:gd name="connsiteX4" fmla="*/ 280771 w 2514816"/>
              <a:gd name="connsiteY4" fmla="*/ 3740728 h 5122718"/>
              <a:gd name="connsiteX5" fmla="*/ 1153607 w 2514816"/>
              <a:gd name="connsiteY5" fmla="*/ 4665518 h 5122718"/>
              <a:gd name="connsiteX6" fmla="*/ 2514816 w 2514816"/>
              <a:gd name="connsiteY6" fmla="*/ 5122718 h 5122718"/>
              <a:gd name="connsiteX7" fmla="*/ 2514816 w 2514816"/>
              <a:gd name="connsiteY7" fmla="*/ 5122718 h 5122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14816" h="5122718">
                <a:moveTo>
                  <a:pt x="2275825" y="0"/>
                </a:moveTo>
                <a:cubicBezTo>
                  <a:pt x="1805636" y="141143"/>
                  <a:pt x="1335448" y="282287"/>
                  <a:pt x="997744" y="519546"/>
                </a:cubicBezTo>
                <a:cubicBezTo>
                  <a:pt x="660040" y="756805"/>
                  <a:pt x="415853" y="1082387"/>
                  <a:pt x="249598" y="1423555"/>
                </a:cubicBezTo>
                <a:cubicBezTo>
                  <a:pt x="83343" y="1764723"/>
                  <a:pt x="-4979" y="2180360"/>
                  <a:pt x="216" y="2566555"/>
                </a:cubicBezTo>
                <a:cubicBezTo>
                  <a:pt x="5411" y="2952750"/>
                  <a:pt x="88539" y="3390901"/>
                  <a:pt x="280771" y="3740728"/>
                </a:cubicBezTo>
                <a:cubicBezTo>
                  <a:pt x="473003" y="4090555"/>
                  <a:pt x="781266" y="4435186"/>
                  <a:pt x="1153607" y="4665518"/>
                </a:cubicBezTo>
                <a:cubicBezTo>
                  <a:pt x="1525948" y="4895850"/>
                  <a:pt x="2514816" y="5122718"/>
                  <a:pt x="2514816" y="5122718"/>
                </a:cubicBezTo>
                <a:lnTo>
                  <a:pt x="2514816" y="5122718"/>
                </a:lnTo>
              </a:path>
            </a:pathLst>
          </a:custGeom>
          <a:noFill/>
          <a:ln w="28575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xmlns="" id="{03D845A1-EEB2-7304-B735-879847FA14DB}"/>
              </a:ext>
            </a:extLst>
          </p:cNvPr>
          <p:cNvSpPr/>
          <p:nvPr/>
        </p:nvSpPr>
        <p:spPr>
          <a:xfrm>
            <a:off x="1828800" y="5528746"/>
            <a:ext cx="2337955" cy="1329254"/>
          </a:xfrm>
          <a:custGeom>
            <a:avLst/>
            <a:gdLst>
              <a:gd name="connsiteX0" fmla="*/ 0 w 2337955"/>
              <a:gd name="connsiteY0" fmla="*/ 1329254 h 1329254"/>
              <a:gd name="connsiteX1" fmla="*/ 1163782 w 2337955"/>
              <a:gd name="connsiteY1" fmla="*/ 71954 h 1329254"/>
              <a:gd name="connsiteX2" fmla="*/ 2130136 w 2337955"/>
              <a:gd name="connsiteY2" fmla="*/ 279772 h 1329254"/>
              <a:gd name="connsiteX3" fmla="*/ 2337955 w 2337955"/>
              <a:gd name="connsiteY3" fmla="*/ 1329254 h 1329254"/>
              <a:gd name="connsiteX4" fmla="*/ 2337955 w 2337955"/>
              <a:gd name="connsiteY4" fmla="*/ 1329254 h 1329254"/>
              <a:gd name="connsiteX5" fmla="*/ 2337955 w 2337955"/>
              <a:gd name="connsiteY5" fmla="*/ 1329254 h 132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7955" h="1329254">
                <a:moveTo>
                  <a:pt x="0" y="1329254"/>
                </a:moveTo>
                <a:cubicBezTo>
                  <a:pt x="404379" y="788061"/>
                  <a:pt x="808759" y="246868"/>
                  <a:pt x="1163782" y="71954"/>
                </a:cubicBezTo>
                <a:cubicBezTo>
                  <a:pt x="1518805" y="-102960"/>
                  <a:pt x="1934441" y="70222"/>
                  <a:pt x="2130136" y="279772"/>
                </a:cubicBezTo>
                <a:cubicBezTo>
                  <a:pt x="2325831" y="489322"/>
                  <a:pt x="2337955" y="1329254"/>
                  <a:pt x="2337955" y="1329254"/>
                </a:cubicBezTo>
                <a:lnTo>
                  <a:pt x="2337955" y="1329254"/>
                </a:lnTo>
                <a:lnTo>
                  <a:pt x="2337955" y="1329254"/>
                </a:lnTo>
              </a:path>
            </a:pathLst>
          </a:custGeom>
          <a:noFill/>
          <a:ln w="28575" cap="flat">
            <a:solidFill>
              <a:srgbClr val="8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xmlns="" id="{DB4E7B17-7D3A-CBAC-B964-7F48B5BA9FD5}"/>
              </a:ext>
            </a:extLst>
          </p:cNvPr>
          <p:cNvSpPr/>
          <p:nvPr/>
        </p:nvSpPr>
        <p:spPr>
          <a:xfrm>
            <a:off x="3013364" y="5692300"/>
            <a:ext cx="3179618" cy="1186482"/>
          </a:xfrm>
          <a:custGeom>
            <a:avLst/>
            <a:gdLst>
              <a:gd name="connsiteX0" fmla="*/ 0 w 3179618"/>
              <a:gd name="connsiteY0" fmla="*/ 1165700 h 1186482"/>
              <a:gd name="connsiteX1" fmla="*/ 426027 w 3179618"/>
              <a:gd name="connsiteY1" fmla="*/ 386382 h 1186482"/>
              <a:gd name="connsiteX2" fmla="*/ 1319645 w 3179618"/>
              <a:gd name="connsiteY2" fmla="*/ 1918 h 1186482"/>
              <a:gd name="connsiteX3" fmla="*/ 2410691 w 3179618"/>
              <a:gd name="connsiteY3" fmla="*/ 282473 h 1186482"/>
              <a:gd name="connsiteX4" fmla="*/ 3179618 w 3179618"/>
              <a:gd name="connsiteY4" fmla="*/ 1186482 h 1186482"/>
              <a:gd name="connsiteX5" fmla="*/ 3179618 w 3179618"/>
              <a:gd name="connsiteY5" fmla="*/ 1186482 h 1186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9618" h="1186482">
                <a:moveTo>
                  <a:pt x="0" y="1165700"/>
                </a:moveTo>
                <a:cubicBezTo>
                  <a:pt x="103043" y="873023"/>
                  <a:pt x="206086" y="580346"/>
                  <a:pt x="426027" y="386382"/>
                </a:cubicBezTo>
                <a:cubicBezTo>
                  <a:pt x="645968" y="192418"/>
                  <a:pt x="988868" y="19236"/>
                  <a:pt x="1319645" y="1918"/>
                </a:cubicBezTo>
                <a:cubicBezTo>
                  <a:pt x="1650422" y="-15400"/>
                  <a:pt x="2100696" y="85046"/>
                  <a:pt x="2410691" y="282473"/>
                </a:cubicBezTo>
                <a:cubicBezTo>
                  <a:pt x="2720686" y="479900"/>
                  <a:pt x="3179618" y="1186482"/>
                  <a:pt x="3179618" y="1186482"/>
                </a:cubicBezTo>
                <a:lnTo>
                  <a:pt x="3179618" y="1186482"/>
                </a:lnTo>
              </a:path>
            </a:pathLst>
          </a:custGeom>
          <a:noFill/>
          <a:ln w="28575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xmlns="" id="{746525C3-07BE-CE18-A66B-8D4452332A63}"/>
              </a:ext>
            </a:extLst>
          </p:cNvPr>
          <p:cNvSpPr/>
          <p:nvPr/>
        </p:nvSpPr>
        <p:spPr>
          <a:xfrm>
            <a:off x="3626427" y="5941770"/>
            <a:ext cx="3491346" cy="916230"/>
          </a:xfrm>
          <a:custGeom>
            <a:avLst/>
            <a:gdLst>
              <a:gd name="connsiteX0" fmla="*/ 0 w 3491346"/>
              <a:gd name="connsiteY0" fmla="*/ 916230 h 916230"/>
              <a:gd name="connsiteX1" fmla="*/ 768928 w 3491346"/>
              <a:gd name="connsiteY1" fmla="*/ 136912 h 916230"/>
              <a:gd name="connsiteX2" fmla="*/ 2057400 w 3491346"/>
              <a:gd name="connsiteY2" fmla="*/ 74566 h 916230"/>
              <a:gd name="connsiteX3" fmla="*/ 3491346 w 3491346"/>
              <a:gd name="connsiteY3" fmla="*/ 916230 h 916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346" h="916230">
                <a:moveTo>
                  <a:pt x="0" y="916230"/>
                </a:moveTo>
                <a:cubicBezTo>
                  <a:pt x="213014" y="596709"/>
                  <a:pt x="426028" y="277189"/>
                  <a:pt x="768928" y="136912"/>
                </a:cubicBezTo>
                <a:cubicBezTo>
                  <a:pt x="1111828" y="-3365"/>
                  <a:pt x="1603664" y="-55320"/>
                  <a:pt x="2057400" y="74566"/>
                </a:cubicBezTo>
                <a:cubicBezTo>
                  <a:pt x="2511136" y="204452"/>
                  <a:pt x="3001241" y="560341"/>
                  <a:pt x="3491346" y="916230"/>
                </a:cubicBezTo>
              </a:path>
            </a:pathLst>
          </a:custGeom>
          <a:noFill/>
          <a:ln w="28575" cap="flat">
            <a:solidFill>
              <a:srgbClr val="FCAF17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66" y="-20782"/>
            <a:ext cx="10796431" cy="719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00639E2F-6BCB-D6BD-96FD-ED6BA872F990}"/>
              </a:ext>
            </a:extLst>
          </p:cNvPr>
          <p:cNvSpPr txBox="1"/>
          <p:nvPr/>
        </p:nvSpPr>
        <p:spPr>
          <a:xfrm>
            <a:off x="3187060" y="135944"/>
            <a:ext cx="759795" cy="27545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sz="17300" dirty="0"/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xmlns="" id="{E449CD20-430A-7DD9-ED27-9D1F7DA327CE}"/>
              </a:ext>
            </a:extLst>
          </p:cNvPr>
          <p:cNvSpPr txBox="1"/>
          <p:nvPr/>
        </p:nvSpPr>
        <p:spPr>
          <a:xfrm>
            <a:off x="6224257" y="4151145"/>
            <a:ext cx="299711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2800">
                <a:solidFill>
                  <a:srgbClr val="1B1B1B"/>
                </a:solidFill>
                <a:latin typeface="Calibri" panose="020F0502020204030204" pitchFamily="34" charset="0"/>
                <a:ea typeface="Gilroy-Ligh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Финансирование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xmlns="" id="{27BAC03B-EB46-314B-DC45-E7AD5C314E3C}"/>
              </a:ext>
            </a:extLst>
          </p:cNvPr>
          <p:cNvSpPr txBox="1"/>
          <p:nvPr/>
        </p:nvSpPr>
        <p:spPr>
          <a:xfrm>
            <a:off x="331389" y="4151145"/>
            <a:ext cx="2288320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Разработка концепции</a:t>
            </a:r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xmlns="" id="{000D3CE4-34EE-E26E-E7A2-678BFE00736C}"/>
              </a:ext>
            </a:extLst>
          </p:cNvPr>
          <p:cNvSpPr txBox="1"/>
          <p:nvPr/>
        </p:nvSpPr>
        <p:spPr>
          <a:xfrm>
            <a:off x="3586398" y="4151145"/>
            <a:ext cx="2113151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2800">
                <a:solidFill>
                  <a:srgbClr val="1B1B1B"/>
                </a:solidFill>
                <a:latin typeface="Calibri" panose="020F0502020204030204" pitchFamily="34" charset="0"/>
                <a:ea typeface="Gilroy-Ligh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Создание приложения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xmlns="" id="{166F96AD-EABC-03A5-50C6-42E5F6853235}"/>
              </a:ext>
            </a:extLst>
          </p:cNvPr>
          <p:cNvSpPr txBox="1"/>
          <p:nvPr/>
        </p:nvSpPr>
        <p:spPr>
          <a:xfrm>
            <a:off x="9278707" y="4163892"/>
            <a:ext cx="272450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2800">
                <a:solidFill>
                  <a:srgbClr val="1B1B1B"/>
                </a:solidFill>
                <a:latin typeface="Calibri" panose="020F0502020204030204" pitchFamily="34" charset="0"/>
                <a:ea typeface="Gilroy-Ligh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Старт продаж</a:t>
            </a: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331389" y="36460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План выхода на 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367" y="1677559"/>
            <a:ext cx="1392365" cy="31700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0" b="0" i="0" u="none" strike="noStrike" cap="none" spc="0" normalizeH="0" baseline="0" dirty="0" smtClean="0">
                <a:ln>
                  <a:noFill/>
                </a:ln>
                <a:solidFill>
                  <a:srgbClr val="B5D8E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1</a:t>
            </a:r>
            <a:endParaRPr kumimoji="0" lang="ru-RU" sz="20000" b="0" i="0" u="none" strike="noStrike" cap="none" spc="0" normalizeH="0" baseline="0" dirty="0">
              <a:ln>
                <a:noFill/>
              </a:ln>
              <a:solidFill>
                <a:srgbClr val="B5D8E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46792" y="1677002"/>
            <a:ext cx="1392365" cy="31700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0" dirty="0">
                <a:solidFill>
                  <a:srgbClr val="B5D8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0" lang="ru-RU" sz="20000" b="0" i="0" u="none" strike="noStrike" cap="none" spc="0" normalizeH="0" baseline="0" dirty="0">
              <a:ln>
                <a:noFill/>
              </a:ln>
              <a:solidFill>
                <a:srgbClr val="B5D8E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2617914" y="3217875"/>
            <a:ext cx="994336" cy="450430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9F00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026632" y="1677001"/>
            <a:ext cx="1392365" cy="31700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0" dirty="0" smtClean="0">
                <a:solidFill>
                  <a:srgbClr val="B5D8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0" lang="ru-RU" sz="20000" b="0" i="0" u="none" strike="noStrike" cap="none" spc="0" normalizeH="0" baseline="0" dirty="0">
              <a:ln>
                <a:noFill/>
              </a:ln>
              <a:solidFill>
                <a:srgbClr val="B5D8E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44777" y="1690306"/>
            <a:ext cx="1392365" cy="31700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0" dirty="0">
                <a:solidFill>
                  <a:srgbClr val="B5D8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ru-RU" sz="20000" b="0" i="0" u="none" strike="noStrike" cap="none" spc="0" normalizeH="0" baseline="0" dirty="0">
              <a:ln>
                <a:noFill/>
              </a:ln>
              <a:solidFill>
                <a:srgbClr val="B5D8E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35" name="Стрелка вправо 34"/>
          <p:cNvSpPr/>
          <p:nvPr/>
        </p:nvSpPr>
        <p:spPr>
          <a:xfrm>
            <a:off x="5560117" y="3221709"/>
            <a:ext cx="994336" cy="450430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9F00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6" name="Стрелка вправо 35"/>
          <p:cNvSpPr/>
          <p:nvPr/>
        </p:nvSpPr>
        <p:spPr>
          <a:xfrm>
            <a:off x="8694281" y="3222981"/>
            <a:ext cx="994336" cy="450430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9F00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xmlns="" id="{F977291C-A309-F0F9-D295-CC9296946032}"/>
              </a:ext>
            </a:extLst>
          </p:cNvPr>
          <p:cNvSpPr/>
          <p:nvPr/>
        </p:nvSpPr>
        <p:spPr>
          <a:xfrm>
            <a:off x="2883780" y="180590"/>
            <a:ext cx="6955329" cy="6537720"/>
          </a:xfrm>
          <a:prstGeom prst="flowChartConnector">
            <a:avLst/>
          </a:prstGeom>
          <a:solidFill>
            <a:srgbClr val="FFFFFF"/>
          </a:solidFill>
          <a:ln w="38100" cap="flat">
            <a:solidFill>
              <a:srgbClr val="FFC000"/>
            </a:solidFill>
            <a:prstDash val="solid"/>
            <a:rou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336583" y="31784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Оценка рынка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4" name="Блок-схема: узел 3">
            <a:extLst>
              <a:ext uri="{FF2B5EF4-FFF2-40B4-BE49-F238E27FC236}">
                <a16:creationId xmlns:a16="http://schemas.microsoft.com/office/drawing/2014/main" xmlns="" id="{2F01A12E-261E-F62E-1F40-FCA72A080165}"/>
              </a:ext>
            </a:extLst>
          </p:cNvPr>
          <p:cNvSpPr/>
          <p:nvPr/>
        </p:nvSpPr>
        <p:spPr>
          <a:xfrm>
            <a:off x="4473161" y="1686162"/>
            <a:ext cx="4933455" cy="4898968"/>
          </a:xfrm>
          <a:prstGeom prst="flowChartConnector">
            <a:avLst/>
          </a:prstGeom>
          <a:solidFill>
            <a:srgbClr val="FFFFFF"/>
          </a:solidFill>
          <a:ln w="38100" cap="flat">
            <a:solidFill>
              <a:srgbClr val="FFC000"/>
            </a:solidFill>
            <a:prstDash val="solid"/>
            <a:rou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xmlns="" id="{F8E6BD56-E2A4-FCEC-1F4B-38E1191DBF8B}"/>
              </a:ext>
            </a:extLst>
          </p:cNvPr>
          <p:cNvSpPr/>
          <p:nvPr/>
        </p:nvSpPr>
        <p:spPr>
          <a:xfrm>
            <a:off x="5793696" y="2988579"/>
            <a:ext cx="3412681" cy="3376759"/>
          </a:xfrm>
          <a:prstGeom prst="flowChartConnector">
            <a:avLst/>
          </a:prstGeom>
          <a:solidFill>
            <a:srgbClr val="FFFFFF"/>
          </a:solidFill>
          <a:ln w="38100" cap="flat">
            <a:solidFill>
              <a:srgbClr val="FFC000"/>
            </a:solidFill>
            <a:prstDash val="solid"/>
            <a:rou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AF59948-3BA2-6D73-EB15-29AE82DF5834}"/>
              </a:ext>
            </a:extLst>
          </p:cNvPr>
          <p:cNvSpPr txBox="1"/>
          <p:nvPr/>
        </p:nvSpPr>
        <p:spPr>
          <a:xfrm>
            <a:off x="5588034" y="2396767"/>
            <a:ext cx="1797627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defRPr>
            </a:lvl1pPr>
          </a:lstStyle>
          <a:p>
            <a:r>
              <a:rPr lang="en-US" sz="2800" dirty="0"/>
              <a:t>20 </a:t>
            </a:r>
            <a:r>
              <a:rPr lang="ru-RU" sz="2800" dirty="0"/>
              <a:t>млн</a:t>
            </a:r>
          </a:p>
          <a:p>
            <a:r>
              <a:rPr lang="en-US" sz="2800" dirty="0"/>
              <a:t>SAM</a:t>
            </a:r>
            <a:endParaRPr lang="ru-RU" sz="2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9BC2D93-95FD-DA4A-DAD7-06BF67E79C58}"/>
              </a:ext>
            </a:extLst>
          </p:cNvPr>
          <p:cNvSpPr txBox="1"/>
          <p:nvPr/>
        </p:nvSpPr>
        <p:spPr>
          <a:xfrm>
            <a:off x="6890094" y="4396042"/>
            <a:ext cx="7273636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defRPr>
            </a:lvl1pPr>
          </a:lstStyle>
          <a:p>
            <a:r>
              <a:rPr lang="en-US" sz="2800" dirty="0"/>
              <a:t>3,2 </a:t>
            </a:r>
            <a:r>
              <a:rPr lang="ru-RU" sz="2800" dirty="0"/>
              <a:t>млн</a:t>
            </a:r>
          </a:p>
          <a:p>
            <a:r>
              <a:rPr lang="en-US" sz="2800" dirty="0"/>
              <a:t>SOM</a:t>
            </a:r>
            <a:endParaRPr lang="ru-RU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151649A-8002-33BA-6B24-EF8EB6CCBF09}"/>
              </a:ext>
            </a:extLst>
          </p:cNvPr>
          <p:cNvSpPr txBox="1"/>
          <p:nvPr/>
        </p:nvSpPr>
        <p:spPr>
          <a:xfrm>
            <a:off x="4473161" y="789578"/>
            <a:ext cx="2260524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  <a:sym typeface="Helvetica"/>
              </a:rPr>
              <a:t>1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,1 </a:t>
            </a:r>
            <a:r>
              <a:rPr kumimoji="0" lang="ru-RU" sz="28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  <a:sym typeface="Helvetica"/>
              </a:rPr>
              <a:t>млрд</a:t>
            </a:r>
            <a:endParaRPr kumimoji="0" lang="ru-RU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TAM</a:t>
            </a:r>
            <a:endParaRPr kumimoji="0" lang="ru-RU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конкурентов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7C4BF85-173E-7D30-DF72-C985CF3B6365}"/>
              </a:ext>
            </a:extLst>
          </p:cNvPr>
          <p:cNvSpPr txBox="1"/>
          <p:nvPr/>
        </p:nvSpPr>
        <p:spPr>
          <a:xfrm>
            <a:off x="8251163" y="4309063"/>
            <a:ext cx="3917417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 fontAlgn="base"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Приложение </a:t>
            </a:r>
            <a:endParaRPr lang="ru-RU" dirty="0" smtClean="0"/>
          </a:p>
          <a:p>
            <a:r>
              <a:rPr lang="ru-RU" dirty="0" smtClean="0"/>
              <a:t>Русский </a:t>
            </a:r>
            <a:r>
              <a:rPr lang="ru-RU" dirty="0"/>
              <a:t>Жестовый Язык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1A72F49-7A9A-61BA-6280-9C0C09B5C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83" y="837706"/>
            <a:ext cx="3429000" cy="3429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C093ACA-4845-8C97-7C1E-9F5CAE0AA668}"/>
              </a:ext>
            </a:extLst>
          </p:cNvPr>
          <p:cNvSpPr txBox="1"/>
          <p:nvPr/>
        </p:nvSpPr>
        <p:spPr>
          <a:xfrm>
            <a:off x="425395" y="3966552"/>
            <a:ext cx="3106632" cy="22467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rtl="0" fontAlgn="base"/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Северный (Арктический) федеральный университет им. М. В. Ломоносова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761B8D0-079B-E9D0-D291-A4A84D068243}"/>
              </a:ext>
            </a:extLst>
          </p:cNvPr>
          <p:cNvSpPr txBox="1"/>
          <p:nvPr/>
        </p:nvSpPr>
        <p:spPr>
          <a:xfrm>
            <a:off x="3978658" y="4418042"/>
            <a:ext cx="3936812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 fontAlgn="base"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Школа жестового языка “Образ” 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F717213C-04CB-72BC-42F9-FD3AB69EC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7312" y="875807"/>
            <a:ext cx="3105121" cy="3090745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252529C2-D49F-7301-D2C6-CA8F536284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" t="12145" r="6878" b="26402"/>
          <a:stretch/>
        </p:blipFill>
        <p:spPr bwMode="auto">
          <a:xfrm>
            <a:off x="3931060" y="1233342"/>
            <a:ext cx="4032009" cy="273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06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336583" y="337199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Финансовый план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7">
            <a:extLst>
              <a:ext uri="{FF2B5EF4-FFF2-40B4-BE49-F238E27FC236}">
                <a16:creationId xmlns:a16="http://schemas.microsoft.com/office/drawing/2014/main" xmlns="" id="{E3917B6D-9494-7319-C9D6-66C4E7365D3D}"/>
              </a:ext>
            </a:extLst>
          </p:cNvPr>
          <p:cNvSpPr txBox="1"/>
          <p:nvPr/>
        </p:nvSpPr>
        <p:spPr>
          <a:xfrm>
            <a:off x="-18523" y="6512394"/>
            <a:ext cx="468151" cy="199104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dirty="0"/>
              <a:t>10</a:t>
            </a:r>
            <a:endParaRPr dirty="0"/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8981049"/>
              </p:ext>
            </p:extLst>
          </p:nvPr>
        </p:nvGraphicFramePr>
        <p:xfrm>
          <a:off x="149678" y="943445"/>
          <a:ext cx="8005781" cy="5318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Блок-схема: узел 15">
            <a:extLst>
              <a:ext uri="{FF2B5EF4-FFF2-40B4-BE49-F238E27FC236}">
                <a16:creationId xmlns:a16="http://schemas.microsoft.com/office/drawing/2014/main" xmlns="" id="{F8E6BD56-E2A4-FCEC-1F4B-38E1191DBF8B}"/>
              </a:ext>
            </a:extLst>
          </p:cNvPr>
          <p:cNvSpPr/>
          <p:nvPr/>
        </p:nvSpPr>
        <p:spPr>
          <a:xfrm>
            <a:off x="8923051" y="813552"/>
            <a:ext cx="2721069" cy="2689023"/>
          </a:xfrm>
          <a:prstGeom prst="flowChartConnector">
            <a:avLst/>
          </a:prstGeom>
          <a:solidFill>
            <a:srgbClr val="FFFFFF"/>
          </a:solidFill>
          <a:ln w="38100" cap="flat">
            <a:solidFill>
              <a:srgbClr val="FFC000"/>
            </a:solidFill>
            <a:prstDash val="solid"/>
            <a:rou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20866" y="168598"/>
            <a:ext cx="3155031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Сводная за 3 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г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ода: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18" name="Блок-схема: узел 17">
            <a:extLst>
              <a:ext uri="{FF2B5EF4-FFF2-40B4-BE49-F238E27FC236}">
                <a16:creationId xmlns:a16="http://schemas.microsoft.com/office/drawing/2014/main" xmlns="" id="{F8E6BD56-E2A4-FCEC-1F4B-38E1191DBF8B}"/>
              </a:ext>
            </a:extLst>
          </p:cNvPr>
          <p:cNvSpPr/>
          <p:nvPr/>
        </p:nvSpPr>
        <p:spPr>
          <a:xfrm>
            <a:off x="8923052" y="3669503"/>
            <a:ext cx="2767640" cy="2689023"/>
          </a:xfrm>
          <a:prstGeom prst="flowChartConnector">
            <a:avLst/>
          </a:prstGeom>
          <a:solidFill>
            <a:srgbClr val="FFFFFF"/>
          </a:solidFill>
          <a:ln w="38100" cap="flat">
            <a:solidFill>
              <a:srgbClr val="FFC000"/>
            </a:solidFill>
            <a:prstDash val="solid"/>
            <a:rou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61131" y="1635940"/>
            <a:ext cx="2891482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Чистая прибыль:</a:t>
            </a:r>
          </a:p>
          <a:p>
            <a:pPr algn="ctr"/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2 413 785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84415" y="4576065"/>
            <a:ext cx="2891482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Рентабельность:</a:t>
            </a:r>
          </a:p>
          <a:p>
            <a:pPr algn="ctr"/>
            <a:r>
              <a:rPr lang="ru-RU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27%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617126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336583" y="369355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ПЛАН ДАЛЬНЕЙШЕГО РАЗВИТИЯ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7">
            <a:extLst>
              <a:ext uri="{FF2B5EF4-FFF2-40B4-BE49-F238E27FC236}">
                <a16:creationId xmlns:a16="http://schemas.microsoft.com/office/drawing/2014/main" xmlns="" id="{E3917B6D-9494-7319-C9D6-66C4E7365D3D}"/>
              </a:ext>
            </a:extLst>
          </p:cNvPr>
          <p:cNvSpPr txBox="1"/>
          <p:nvPr/>
        </p:nvSpPr>
        <p:spPr>
          <a:xfrm>
            <a:off x="-18523" y="6512394"/>
            <a:ext cx="468151" cy="199104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dirty="0"/>
              <a:t>11</a:t>
            </a:r>
            <a:endParaRPr dirty="0"/>
          </a:p>
        </p:txBody>
      </p:sp>
      <p:sp>
        <p:nvSpPr>
          <p:cNvPr id="12" name="Прямоугольник 1">
            <a:extLst>
              <a:ext uri="{FF2B5EF4-FFF2-40B4-BE49-F238E27FC236}">
                <a16:creationId xmlns:a16="http://schemas.microsoft.com/office/drawing/2014/main" xmlns="" id="{B1021FA8-3EC4-7D1D-197D-3F86A574D6E4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rgbClr val="B5D8E1"/>
          </a:solidFill>
          <a:ln w="12700">
            <a:solidFill>
              <a:srgbClr val="FBB3C1"/>
            </a:solidFill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xmlns="" id="{ABFA23D1-6479-266D-11D8-0CE92F216295}"/>
              </a:ext>
            </a:extLst>
          </p:cNvPr>
          <p:cNvSpPr txBox="1"/>
          <p:nvPr/>
        </p:nvSpPr>
        <p:spPr>
          <a:xfrm>
            <a:off x="6354469" y="5640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xmlns="" id="{BB238E7D-3D8E-C2AE-0328-021912448E42}"/>
              </a:ext>
            </a:extLst>
          </p:cNvPr>
          <p:cNvSpPr txBox="1"/>
          <p:nvPr/>
        </p:nvSpPr>
        <p:spPr>
          <a:xfrm>
            <a:off x="7155037" y="873176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dirty="0"/>
              <a:t>2</a:t>
            </a:r>
            <a:endParaRPr dirty="0"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D7EB3201-3FD7-A61A-F57E-F7C4F2D02BE6}"/>
              </a:ext>
            </a:extLst>
          </p:cNvPr>
          <p:cNvSpPr txBox="1"/>
          <p:nvPr/>
        </p:nvSpPr>
        <p:spPr>
          <a:xfrm>
            <a:off x="7826385" y="2042786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dirty="0"/>
              <a:t>3</a:t>
            </a:r>
            <a:endParaRPr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078813FE-2CA6-206E-F8B4-B00721A95F06}"/>
              </a:ext>
            </a:extLst>
          </p:cNvPr>
          <p:cNvSpPr txBox="1"/>
          <p:nvPr/>
        </p:nvSpPr>
        <p:spPr>
          <a:xfrm>
            <a:off x="8455962" y="3188386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dirty="0"/>
              <a:t>4</a:t>
            </a: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xmlns="" id="{4757CF5E-0090-8F08-7E94-68DBE1CFDA44}"/>
              </a:ext>
            </a:extLst>
          </p:cNvPr>
          <p:cNvSpPr txBox="1"/>
          <p:nvPr/>
        </p:nvSpPr>
        <p:spPr>
          <a:xfrm>
            <a:off x="9092131" y="4446039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dirty="0"/>
              <a:t>5</a:t>
            </a:r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83CD7D1-3D35-CB75-6187-B1F1C1F5F639}"/>
              </a:ext>
            </a:extLst>
          </p:cNvPr>
          <p:cNvSpPr txBox="1"/>
          <p:nvPr/>
        </p:nvSpPr>
        <p:spPr>
          <a:xfrm>
            <a:off x="5637319" y="632100"/>
            <a:ext cx="6104658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Расширение аудитории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DEEECFDE-A7C0-E29D-3699-82F63CE8DF35}"/>
              </a:ext>
            </a:extLst>
          </p:cNvPr>
          <p:cNvSpPr txBox="1"/>
          <p:nvPr/>
        </p:nvSpPr>
        <p:spPr>
          <a:xfrm>
            <a:off x="6600803" y="1638084"/>
            <a:ext cx="6104658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Разнообразие программ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45BEE26-FB26-05FC-40A7-B201DCD04590}"/>
              </a:ext>
            </a:extLst>
          </p:cNvPr>
          <p:cNvSpPr txBox="1"/>
          <p:nvPr/>
        </p:nvSpPr>
        <p:spPr>
          <a:xfrm>
            <a:off x="8619244" y="2538372"/>
            <a:ext cx="3324364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Виртуальное обучение без преподавателя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C140C87B-D1C1-9A42-4F18-75955683DB41}"/>
              </a:ext>
            </a:extLst>
          </p:cNvPr>
          <p:cNvSpPr txBox="1"/>
          <p:nvPr/>
        </p:nvSpPr>
        <p:spPr>
          <a:xfrm>
            <a:off x="8999788" y="3814579"/>
            <a:ext cx="315979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Продажа франшизы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814F771B-60B9-AED8-BA02-783B47E46264}"/>
              </a:ext>
            </a:extLst>
          </p:cNvPr>
          <p:cNvSpPr txBox="1"/>
          <p:nvPr/>
        </p:nvSpPr>
        <p:spPr>
          <a:xfrm>
            <a:off x="9793559" y="5000034"/>
            <a:ext cx="2473807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Международное сотрудничество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346A14C8-8480-5E53-B069-C90109ECBB7E}"/>
              </a:ext>
            </a:extLst>
          </p:cNvPr>
          <p:cNvSpPr txBox="1"/>
          <p:nvPr/>
        </p:nvSpPr>
        <p:spPr>
          <a:xfrm rot="16200000">
            <a:off x="2468175" y="3198166"/>
            <a:ext cx="6857999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400" b="1" i="0" spc="600" dirty="0">
                <a:solidFill>
                  <a:srgbClr val="8F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ПЕРСПЕКТИВНЫ</a:t>
            </a:r>
            <a:r>
              <a:rPr lang="ru-RU" sz="2400" b="1" spc="600" dirty="0">
                <a:solidFill>
                  <a:srgbClr val="8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</a:t>
            </a:r>
            <a:r>
              <a:rPr lang="ru-RU" sz="2400" b="1" i="0" spc="600" dirty="0">
                <a:solidFill>
                  <a:srgbClr val="8F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НАПРАВЛЕНИЯ</a:t>
            </a:r>
            <a:endParaRPr lang="ru-RU" sz="2400" b="1" spc="600" dirty="0">
              <a:solidFill>
                <a:srgbClr val="8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xmlns="" id="{0DD52A6E-59BC-B2D8-FCE9-0AAC71389873}"/>
              </a:ext>
            </a:extLst>
          </p:cNvPr>
          <p:cNvSpPr/>
          <p:nvPr/>
        </p:nvSpPr>
        <p:spPr>
          <a:xfrm>
            <a:off x="6203373" y="5337109"/>
            <a:ext cx="3875809" cy="1541673"/>
          </a:xfrm>
          <a:custGeom>
            <a:avLst/>
            <a:gdLst>
              <a:gd name="connsiteX0" fmla="*/ 0 w 3875809"/>
              <a:gd name="connsiteY0" fmla="*/ 1520891 h 1541673"/>
              <a:gd name="connsiteX1" fmla="*/ 363682 w 3875809"/>
              <a:gd name="connsiteY1" fmla="*/ 492191 h 1541673"/>
              <a:gd name="connsiteX2" fmla="*/ 1091045 w 3875809"/>
              <a:gd name="connsiteY2" fmla="*/ 24600 h 1541673"/>
              <a:gd name="connsiteX3" fmla="*/ 2150918 w 3875809"/>
              <a:gd name="connsiteY3" fmla="*/ 138900 h 1541673"/>
              <a:gd name="connsiteX4" fmla="*/ 3096491 w 3875809"/>
              <a:gd name="connsiteY4" fmla="*/ 762355 h 1541673"/>
              <a:gd name="connsiteX5" fmla="*/ 3875809 w 3875809"/>
              <a:gd name="connsiteY5" fmla="*/ 1541673 h 1541673"/>
              <a:gd name="connsiteX6" fmla="*/ 3875809 w 3875809"/>
              <a:gd name="connsiteY6" fmla="*/ 1541673 h 1541673"/>
              <a:gd name="connsiteX7" fmla="*/ 3875809 w 3875809"/>
              <a:gd name="connsiteY7" fmla="*/ 1541673 h 154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75809" h="1541673">
                <a:moveTo>
                  <a:pt x="0" y="1520891"/>
                </a:moveTo>
                <a:cubicBezTo>
                  <a:pt x="90920" y="1131232"/>
                  <a:pt x="181841" y="741573"/>
                  <a:pt x="363682" y="492191"/>
                </a:cubicBezTo>
                <a:cubicBezTo>
                  <a:pt x="545523" y="242809"/>
                  <a:pt x="793172" y="83482"/>
                  <a:pt x="1091045" y="24600"/>
                </a:cubicBezTo>
                <a:cubicBezTo>
                  <a:pt x="1388918" y="-34282"/>
                  <a:pt x="1816677" y="15941"/>
                  <a:pt x="2150918" y="138900"/>
                </a:cubicBezTo>
                <a:cubicBezTo>
                  <a:pt x="2485159" y="261859"/>
                  <a:pt x="2809009" y="528560"/>
                  <a:pt x="3096491" y="762355"/>
                </a:cubicBezTo>
                <a:cubicBezTo>
                  <a:pt x="3383973" y="996150"/>
                  <a:pt x="3875809" y="1541673"/>
                  <a:pt x="3875809" y="1541673"/>
                </a:cubicBezTo>
                <a:lnTo>
                  <a:pt x="3875809" y="1541673"/>
                </a:lnTo>
                <a:lnTo>
                  <a:pt x="3875809" y="1541673"/>
                </a:lnTo>
              </a:path>
            </a:pathLst>
          </a:custGeom>
          <a:noFill/>
          <a:ln w="28575" cap="flat">
            <a:solidFill>
              <a:srgbClr val="FCAF17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39" name="Полилиния: фигура 38">
            <a:extLst>
              <a:ext uri="{FF2B5EF4-FFF2-40B4-BE49-F238E27FC236}">
                <a16:creationId xmlns:a16="http://schemas.microsoft.com/office/drawing/2014/main" xmlns="" id="{FD341FB4-BCC0-56C3-F542-A83325C948DE}"/>
              </a:ext>
            </a:extLst>
          </p:cNvPr>
          <p:cNvSpPr/>
          <p:nvPr/>
        </p:nvSpPr>
        <p:spPr>
          <a:xfrm>
            <a:off x="6483927" y="6119188"/>
            <a:ext cx="3387437" cy="759594"/>
          </a:xfrm>
          <a:custGeom>
            <a:avLst/>
            <a:gdLst>
              <a:gd name="connsiteX0" fmla="*/ 0 w 3387437"/>
              <a:gd name="connsiteY0" fmla="*/ 759594 h 759594"/>
              <a:gd name="connsiteX1" fmla="*/ 436418 w 3387437"/>
              <a:gd name="connsiteY1" fmla="*/ 208876 h 759594"/>
              <a:gd name="connsiteX2" fmla="*/ 1111828 w 3387437"/>
              <a:gd name="connsiteY2" fmla="*/ 1057 h 759594"/>
              <a:gd name="connsiteX3" fmla="*/ 2254828 w 3387437"/>
              <a:gd name="connsiteY3" fmla="*/ 281612 h 759594"/>
              <a:gd name="connsiteX4" fmla="*/ 3387437 w 3387437"/>
              <a:gd name="connsiteY4" fmla="*/ 759594 h 759594"/>
              <a:gd name="connsiteX5" fmla="*/ 3387437 w 3387437"/>
              <a:gd name="connsiteY5" fmla="*/ 759594 h 75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7437" h="759594">
                <a:moveTo>
                  <a:pt x="0" y="759594"/>
                </a:moveTo>
                <a:cubicBezTo>
                  <a:pt x="125556" y="547446"/>
                  <a:pt x="251113" y="335299"/>
                  <a:pt x="436418" y="208876"/>
                </a:cubicBezTo>
                <a:cubicBezTo>
                  <a:pt x="621723" y="82453"/>
                  <a:pt x="808760" y="-11066"/>
                  <a:pt x="1111828" y="1057"/>
                </a:cubicBezTo>
                <a:cubicBezTo>
                  <a:pt x="1414896" y="13180"/>
                  <a:pt x="1875560" y="155189"/>
                  <a:pt x="2254828" y="281612"/>
                </a:cubicBezTo>
                <a:cubicBezTo>
                  <a:pt x="2634096" y="408035"/>
                  <a:pt x="3387437" y="759594"/>
                  <a:pt x="3387437" y="759594"/>
                </a:cubicBezTo>
                <a:lnTo>
                  <a:pt x="3387437" y="759594"/>
                </a:lnTo>
              </a:path>
            </a:pathLst>
          </a:custGeom>
          <a:noFill/>
          <a:ln w="28575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40" name="Полилиния: фигура 39">
            <a:extLst>
              <a:ext uri="{FF2B5EF4-FFF2-40B4-BE49-F238E27FC236}">
                <a16:creationId xmlns:a16="http://schemas.microsoft.com/office/drawing/2014/main" xmlns="" id="{AEFBD4DD-2DB5-C545-94BC-B22AEE8FD1D0}"/>
              </a:ext>
            </a:extLst>
          </p:cNvPr>
          <p:cNvSpPr/>
          <p:nvPr/>
        </p:nvSpPr>
        <p:spPr>
          <a:xfrm>
            <a:off x="6660573" y="5607532"/>
            <a:ext cx="2545772" cy="1271250"/>
          </a:xfrm>
          <a:custGeom>
            <a:avLst/>
            <a:gdLst>
              <a:gd name="connsiteX0" fmla="*/ 0 w 2545772"/>
              <a:gd name="connsiteY0" fmla="*/ 1260859 h 1271250"/>
              <a:gd name="connsiteX1" fmla="*/ 259772 w 2545772"/>
              <a:gd name="connsiteY1" fmla="*/ 377632 h 1271250"/>
              <a:gd name="connsiteX2" fmla="*/ 810491 w 2545772"/>
              <a:gd name="connsiteY2" fmla="*/ 3559 h 1271250"/>
              <a:gd name="connsiteX3" fmla="*/ 1537854 w 2545772"/>
              <a:gd name="connsiteY3" fmla="*/ 232159 h 1271250"/>
              <a:gd name="connsiteX4" fmla="*/ 2254827 w 2545772"/>
              <a:gd name="connsiteY4" fmla="*/ 907568 h 1271250"/>
              <a:gd name="connsiteX5" fmla="*/ 2545772 w 2545772"/>
              <a:gd name="connsiteY5" fmla="*/ 1271250 h 1271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5772" h="1271250">
                <a:moveTo>
                  <a:pt x="0" y="1260859"/>
                </a:moveTo>
                <a:cubicBezTo>
                  <a:pt x="62345" y="924020"/>
                  <a:pt x="124690" y="587182"/>
                  <a:pt x="259772" y="377632"/>
                </a:cubicBezTo>
                <a:cubicBezTo>
                  <a:pt x="394854" y="168082"/>
                  <a:pt x="597477" y="27804"/>
                  <a:pt x="810491" y="3559"/>
                </a:cubicBezTo>
                <a:cubicBezTo>
                  <a:pt x="1023505" y="-20686"/>
                  <a:pt x="1297131" y="81491"/>
                  <a:pt x="1537854" y="232159"/>
                </a:cubicBezTo>
                <a:cubicBezTo>
                  <a:pt x="1778577" y="382827"/>
                  <a:pt x="2086841" y="734386"/>
                  <a:pt x="2254827" y="907568"/>
                </a:cubicBezTo>
                <a:cubicBezTo>
                  <a:pt x="2422813" y="1080750"/>
                  <a:pt x="2484292" y="1176000"/>
                  <a:pt x="2545772" y="1271250"/>
                </a:cubicBezTo>
              </a:path>
            </a:pathLst>
          </a:custGeom>
          <a:noFill/>
          <a:ln w="28575" cap="flat">
            <a:solidFill>
              <a:srgbClr val="8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17516071-A3B6-7E30-DA4B-C9C4EA5DD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02" y="894253"/>
            <a:ext cx="5199806" cy="5446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1928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588964" y="4859925"/>
            <a:ext cx="2757325" cy="1446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Семененко 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Ева</a:t>
            </a: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6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CFO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336583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4095561" y="1187786"/>
            <a:ext cx="3899419" cy="5118685"/>
            <a:chOff x="3821928" y="839711"/>
            <a:chExt cx="3899419" cy="5118685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2"/>
            <a:srcRect l="27536" t="23050" r="18441" b="36433"/>
            <a:stretch>
              <a:fillRect/>
            </a:stretch>
          </p:blipFill>
          <p:spPr>
            <a:xfrm>
              <a:off x="3910502" y="839711"/>
              <a:ext cx="3722272" cy="3722272"/>
            </a:xfrm>
            <a:custGeom>
              <a:avLst/>
              <a:gdLst>
                <a:gd name="connsiteX0" fmla="*/ 1861136 w 3722272"/>
                <a:gd name="connsiteY0" fmla="*/ 0 h 3722272"/>
                <a:gd name="connsiteX1" fmla="*/ 3722272 w 3722272"/>
                <a:gd name="connsiteY1" fmla="*/ 1861136 h 3722272"/>
                <a:gd name="connsiteX2" fmla="*/ 1861136 w 3722272"/>
                <a:gd name="connsiteY2" fmla="*/ 3722272 h 3722272"/>
                <a:gd name="connsiteX3" fmla="*/ 0 w 3722272"/>
                <a:gd name="connsiteY3" fmla="*/ 1861136 h 3722272"/>
                <a:gd name="connsiteX4" fmla="*/ 1861136 w 3722272"/>
                <a:gd name="connsiteY4" fmla="*/ 0 h 3722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2272" h="3722272">
                  <a:moveTo>
                    <a:pt x="1861136" y="0"/>
                  </a:moveTo>
                  <a:cubicBezTo>
                    <a:pt x="2889013" y="0"/>
                    <a:pt x="3722272" y="833259"/>
                    <a:pt x="3722272" y="1861136"/>
                  </a:cubicBezTo>
                  <a:cubicBezTo>
                    <a:pt x="3722272" y="2889013"/>
                    <a:pt x="2889013" y="3722272"/>
                    <a:pt x="1861136" y="3722272"/>
                  </a:cubicBezTo>
                  <a:cubicBezTo>
                    <a:pt x="833259" y="3722272"/>
                    <a:pt x="0" y="2889013"/>
                    <a:pt x="0" y="1861136"/>
                  </a:cubicBezTo>
                  <a:cubicBezTo>
                    <a:pt x="0" y="833259"/>
                    <a:pt x="833259" y="0"/>
                    <a:pt x="1861136" y="0"/>
                  </a:cubicBezTo>
                  <a:close/>
                </a:path>
              </a:pathLst>
            </a:custGeom>
            <a:noFill/>
            <a:ln>
              <a:noFill/>
            </a:ln>
          </p:spPr>
        </p:pic>
        <p:sp>
          <p:nvSpPr>
            <p:cNvPr id="2" name="Текст 2">
              <a:extLst>
                <a:ext uri="{FF2B5EF4-FFF2-40B4-BE49-F238E27FC236}">
                  <a16:creationId xmlns:a16="http://schemas.microsoft.com/office/drawing/2014/main" xmlns="" id="{5A9BAD12-BBFB-AEA5-F3D7-7A398CB64634}"/>
                </a:ext>
              </a:extLst>
            </p:cNvPr>
            <p:cNvSpPr txBox="1"/>
            <p:nvPr/>
          </p:nvSpPr>
          <p:spPr>
            <a:xfrm>
              <a:off x="3821928" y="4511850"/>
              <a:ext cx="3899419" cy="144654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9pPr lvl="8">
                <a:defRPr sz="2800">
                  <a:solidFill>
                    <a:srgbClr val="1B1B1B"/>
                  </a:solidFill>
                  <a:latin typeface="Calibri" panose="020F0502020204030204" pitchFamily="34" charset="0"/>
                  <a:ea typeface="Gilroy-Light"/>
                  <a:cs typeface="Calibri" panose="020F0502020204030204" pitchFamily="34" charset="0"/>
                </a:defRPr>
              </a:lvl9pPr>
            </a:lstStyle>
            <a:p>
              <a:pPr lvl="8" algn="ctr"/>
              <a:r>
                <a:rPr lang="ru-RU" dirty="0" smtClean="0"/>
                <a:t>Румянцева Анастасия</a:t>
              </a:r>
            </a:p>
            <a:p>
              <a:pPr lvl="8" algn="ctr"/>
              <a:r>
                <a:rPr lang="en-US" sz="6000" dirty="0" smtClean="0">
                  <a:solidFill>
                    <a:srgbClr val="FD493D"/>
                  </a:solidFill>
                </a:rPr>
                <a:t>CEO</a:t>
              </a: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24F87977-E2C4-02DA-224F-F86A8B99A663}"/>
              </a:ext>
            </a:extLst>
          </p:cNvPr>
          <p:cNvSpPr txBox="1"/>
          <p:nvPr/>
        </p:nvSpPr>
        <p:spPr>
          <a:xfrm>
            <a:off x="8261778" y="4859925"/>
            <a:ext cx="3722272" cy="1446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9pPr lvl="8">
              <a:defRPr sz="2800">
                <a:solidFill>
                  <a:srgbClr val="1B1B1B"/>
                </a:solidFill>
                <a:latin typeface="Calibri" panose="020F0502020204030204" pitchFamily="34" charset="0"/>
                <a:ea typeface="Gilroy-Light"/>
                <a:cs typeface="Calibri" panose="020F0502020204030204" pitchFamily="34" charset="0"/>
              </a:defRPr>
            </a:lvl9pPr>
          </a:lstStyle>
          <a:p>
            <a:pPr lvl="8" algn="ctr"/>
            <a:r>
              <a:rPr lang="ru-RU" dirty="0" err="1"/>
              <a:t>Тарбенкова</a:t>
            </a:r>
            <a:r>
              <a:rPr lang="ru-RU" dirty="0"/>
              <a:t> </a:t>
            </a:r>
            <a:r>
              <a:rPr lang="ru-RU" dirty="0" smtClean="0"/>
              <a:t>Софья</a:t>
            </a:r>
          </a:p>
          <a:p>
            <a:pPr lvl="8" algn="ctr"/>
            <a:r>
              <a:rPr lang="en-US" sz="6000" dirty="0" smtClean="0">
                <a:solidFill>
                  <a:schemeClr val="accent5">
                    <a:lumMod val="75000"/>
                  </a:schemeClr>
                </a:solidFill>
              </a:rPr>
              <a:t>CMO</a:t>
            </a:r>
            <a:endParaRPr lang="ru-RU" sz="6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3"/>
          <a:srcRect l="2748" t="1525" r="2748" b="27597"/>
          <a:stretch>
            <a:fillRect/>
          </a:stretch>
        </p:blipFill>
        <p:spPr>
          <a:xfrm>
            <a:off x="8261778" y="1187786"/>
            <a:ext cx="3722272" cy="3722272"/>
          </a:xfrm>
          <a:custGeom>
            <a:avLst/>
            <a:gdLst>
              <a:gd name="connsiteX0" fmla="*/ 1861136 w 3722272"/>
              <a:gd name="connsiteY0" fmla="*/ 0 h 3722272"/>
              <a:gd name="connsiteX1" fmla="*/ 3722272 w 3722272"/>
              <a:gd name="connsiteY1" fmla="*/ 1861136 h 3722272"/>
              <a:gd name="connsiteX2" fmla="*/ 1861136 w 3722272"/>
              <a:gd name="connsiteY2" fmla="*/ 3722272 h 3722272"/>
              <a:gd name="connsiteX3" fmla="*/ 0 w 3722272"/>
              <a:gd name="connsiteY3" fmla="*/ 1861136 h 3722272"/>
              <a:gd name="connsiteX4" fmla="*/ 1861136 w 3722272"/>
              <a:gd name="connsiteY4" fmla="*/ 0 h 3722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2272" h="3722272">
                <a:moveTo>
                  <a:pt x="1861136" y="0"/>
                </a:moveTo>
                <a:cubicBezTo>
                  <a:pt x="2889013" y="0"/>
                  <a:pt x="3722272" y="833259"/>
                  <a:pt x="3722272" y="1861136"/>
                </a:cubicBezTo>
                <a:cubicBezTo>
                  <a:pt x="3722272" y="2889013"/>
                  <a:pt x="2889013" y="3722272"/>
                  <a:pt x="1861136" y="3722272"/>
                </a:cubicBezTo>
                <a:cubicBezTo>
                  <a:pt x="833259" y="3722272"/>
                  <a:pt x="0" y="2889013"/>
                  <a:pt x="0" y="1861136"/>
                </a:cubicBezTo>
                <a:cubicBezTo>
                  <a:pt x="0" y="833259"/>
                  <a:pt x="833259" y="0"/>
                  <a:pt x="1861136" y="0"/>
                </a:cubicBezTo>
                <a:close/>
              </a:path>
            </a:pathLst>
          </a:cu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/>
          <a:srcRect l="9920" t="13703" r="6598" b="23685"/>
          <a:stretch>
            <a:fillRect/>
          </a:stretch>
        </p:blipFill>
        <p:spPr>
          <a:xfrm>
            <a:off x="106491" y="1187786"/>
            <a:ext cx="3722272" cy="3722272"/>
          </a:xfrm>
          <a:custGeom>
            <a:avLst/>
            <a:gdLst>
              <a:gd name="connsiteX0" fmla="*/ 1861136 w 3722272"/>
              <a:gd name="connsiteY0" fmla="*/ 0 h 3722272"/>
              <a:gd name="connsiteX1" fmla="*/ 3722272 w 3722272"/>
              <a:gd name="connsiteY1" fmla="*/ 1861136 h 3722272"/>
              <a:gd name="connsiteX2" fmla="*/ 1861136 w 3722272"/>
              <a:gd name="connsiteY2" fmla="*/ 3722272 h 3722272"/>
              <a:gd name="connsiteX3" fmla="*/ 0 w 3722272"/>
              <a:gd name="connsiteY3" fmla="*/ 1861136 h 3722272"/>
              <a:gd name="connsiteX4" fmla="*/ 1861136 w 3722272"/>
              <a:gd name="connsiteY4" fmla="*/ 0 h 3722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2272" h="3722272">
                <a:moveTo>
                  <a:pt x="1861136" y="0"/>
                </a:moveTo>
                <a:cubicBezTo>
                  <a:pt x="2889013" y="0"/>
                  <a:pt x="3722272" y="833259"/>
                  <a:pt x="3722272" y="1861136"/>
                </a:cubicBezTo>
                <a:cubicBezTo>
                  <a:pt x="3722272" y="2889013"/>
                  <a:pt x="2889013" y="3722272"/>
                  <a:pt x="1861136" y="3722272"/>
                </a:cubicBezTo>
                <a:cubicBezTo>
                  <a:pt x="833259" y="3722272"/>
                  <a:pt x="0" y="2889013"/>
                  <a:pt x="0" y="1861136"/>
                </a:cubicBezTo>
                <a:cubicBezTo>
                  <a:pt x="0" y="833259"/>
                  <a:pt x="833259" y="0"/>
                  <a:pt x="186113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46516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95588" y="2345385"/>
            <a:ext cx="6007549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54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Контакты:</a:t>
            </a:r>
          </a:p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Ева </a:t>
            </a:r>
            <a:r>
              <a:rPr lang="ru-RU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Семененко </a:t>
            </a:r>
            <a:endParaRPr lang="ru-RU" sz="3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3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3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+7 (811) 655 04-26</a:t>
            </a:r>
            <a:endParaRPr lang="en-US" sz="3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3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3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semenenko.e@edu.narfu.ru</a:t>
            </a:r>
            <a:endParaRPr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" name="Квадрат">
            <a:extLst>
              <a:ext uri="{FF2B5EF4-FFF2-40B4-BE49-F238E27FC236}">
                <a16:creationId xmlns:a16="http://schemas.microsoft.com/office/drawing/2014/main" xmlns="" id="{D47E9E12-4348-74D2-7FBE-0546B52F12BB}"/>
              </a:ext>
            </a:extLst>
          </p:cNvPr>
          <p:cNvSpPr/>
          <p:nvPr/>
        </p:nvSpPr>
        <p:spPr>
          <a:xfrm rot="5400000">
            <a:off x="7749895" y="2399950"/>
            <a:ext cx="5080651" cy="3868885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9" name="Прямоугольник 7"/>
          <p:cNvSpPr/>
          <p:nvPr/>
        </p:nvSpPr>
        <p:spPr>
          <a:xfrm>
            <a:off x="6102381" y="0"/>
            <a:ext cx="6122280" cy="6874715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17516071-A3B6-7E30-DA4B-C9C4EA5DD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187" y="256839"/>
            <a:ext cx="6056476" cy="634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Значок Телефона Символ Приложения Вызова Плоский Знак Интерфейса Простая  Форма Старого Логотипа Телефона Изолирован На Белом Фоне Вект — стоковая  векторная графика и другие изображения на тему Белый фон - iStoc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610051"/>
            <a:ext cx="795895" cy="79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Иконка «Почтовый конверт» | MyWebIcon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25" y="5587747"/>
            <a:ext cx="841593" cy="84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6248" y="1054159"/>
            <a:ext cx="5786228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глухих не ставьте крест,</a:t>
            </a: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spc="0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Приходите</a:t>
            </a:r>
            <a:r>
              <a:rPr kumimoji="0" lang="ru-RU" sz="3600" b="0" i="0" u="none" strike="noStrike" cap="none" spc="0" normalizeH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 в школу «Жест»!</a:t>
            </a: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5546</TotalTime>
  <Words>262</Words>
  <Application>Microsoft Office PowerPoint</Application>
  <PresentationFormat>Широкоэкранный</PresentationFormat>
  <Paragraphs>99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5" baseType="lpstr">
      <vt:lpstr>Microsoft JhengHei</vt:lpstr>
      <vt:lpstr>Yu Gothic UI Light</vt:lpstr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Учетная запись Майкрософт</cp:lastModifiedBy>
  <cp:revision>61</cp:revision>
  <dcterms:modified xsi:type="dcterms:W3CDTF">2023-12-09T15:26:15Z</dcterms:modified>
</cp:coreProperties>
</file>