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hHjTACry+ifAm384ptU/u1mRjp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341D95C-82D0-4F7A-B384-A7E037BC82F8}">
  <a:tblStyle styleId="{F341D95C-82D0-4F7A-B384-A7E037BC82F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56E8A45D-FD3D-46F2-88A6-617EA2FA6605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5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4.xml"/><Relationship Id="rId21" Type="http://schemas.openxmlformats.org/officeDocument/2006/relationships/font" Target="fonts/Roboto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Roboto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26" name="Google Shape;22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4" name="Google Shape;23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808792" y="1349868"/>
            <a:ext cx="7385297" cy="3086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Специализированная CRM-система фитнес и танцевальных студий</a:t>
            </a:r>
            <a:endParaRPr b="1" i="0" sz="2800" u="none" cap="none" strike="noStrike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01823" y="1427610"/>
            <a:ext cx="9999956" cy="3898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1. Потеря клиентов из-за медленной и не автоматизируемой работы.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Noto Sans Symbols"/>
              <a:buChar char="⮚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Ручная рассылка и связь с клиентами поочередно.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2. Неэффективное управление данными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Noto Sans Symbols"/>
              <a:buChar char="⮚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Потеря ценных данных о потенциальных и действующих клиентах, снижающая удовлетворенность клиентов и развитие бизнеса из-за человеческого фактора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Отсутствие целенаправленной системы, в которой будут объединены все необходимые функции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 текущее время было выявлено более 20 студий, в которых документация и коммуникация с клиентами происходит благодаря ручной записи и пометкам. 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625722" y="1738967"/>
            <a:ext cx="10515600" cy="4333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Создание системы, в которой будет собран весь функционал ниши, направленный на оптимизацию работы малого бизнеса и увеличение его дохода.</a:t>
            </a:r>
            <a:endParaRPr/>
          </a:p>
          <a:p>
            <a:pPr indent="0" lvl="1" marL="4572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Танцевальные и спортивные студии теряют потенциальных и действующих клиентов из-за "человеческого фактора" – пропущенных или забытых сообщений от клиентов, упущенной информации – или же из-за неавтоматизированных процессов сбора и хранения клиентской информации. Используя нашу CRM систему они смогут централизировать всю ценную информацию в одном месте, оптимизируя процесс взаимодействия с клиентами.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4"/>
          <p:cNvPicPr preferRelativeResize="0"/>
          <p:nvPr/>
        </p:nvPicPr>
        <p:blipFill rotWithShape="1">
          <a:blip r:embed="rId4">
            <a:alphaModFix/>
          </a:blip>
          <a:srcRect b="0" l="0" r="777" t="0"/>
          <a:stretch/>
        </p:blipFill>
        <p:spPr>
          <a:xfrm>
            <a:off x="7731374" y="1882594"/>
            <a:ext cx="4092326" cy="309281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608860" y="1409854"/>
            <a:ext cx="8339831" cy="48222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Удобная и компактная CRM-система для качественных коммуникаций с клиентами и возможностью улучшения, развития и оптимизации сервиса внутри малого бизнеса.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Технические характеристики: 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хранение данных клиентов, 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фиксируемое взаимодействие и коммуникация, 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автоматизация работы, 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контроль сотрудников их расписания и заработной платы, </a:t>
            </a:r>
            <a:endParaRPr/>
          </a:p>
          <a:p>
            <a:pPr indent="-228600" lvl="1" marL="6858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контроль расписания внутри студий и движений по записи среди клиентов.</a:t>
            </a:r>
            <a:endParaRPr/>
          </a:p>
        </p:txBody>
      </p:sp>
      <p:cxnSp>
        <p:nvCxnSpPr>
          <p:cNvPr id="189" name="Google Shape;18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803275" y="1455938"/>
            <a:ext cx="8690499" cy="24236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 оценке TAdviser, объем рынка CRM систем в России  увеличился на 21% и достиг отметки в 21,8 млрд руб в 2021 году, по сравнению с 2020. 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2022 году выросла потребность в российских программных продуктах, в том числе и в CRM-системах.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 набирал обороты благодаря росту востребованности CRM-систем в компаниях малого и среднего бизнеса</a:t>
            </a:r>
            <a:endParaRPr b="0" i="0" sz="2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8" name="Google Shape;198;p5"/>
          <p:cNvSpPr/>
          <p:nvPr/>
        </p:nvSpPr>
        <p:spPr>
          <a:xfrm>
            <a:off x="4314546" y="3879542"/>
            <a:ext cx="2885244" cy="2840854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5"/>
          <p:cNvSpPr/>
          <p:nvPr/>
        </p:nvSpPr>
        <p:spPr>
          <a:xfrm>
            <a:off x="4578474" y="4308504"/>
            <a:ext cx="2411768" cy="240584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4823532" y="4846438"/>
            <a:ext cx="1867270" cy="1873958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5033639" y="5290319"/>
            <a:ext cx="1501438" cy="1430077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 txBox="1"/>
          <p:nvPr/>
        </p:nvSpPr>
        <p:spPr>
          <a:xfrm>
            <a:off x="5368326" y="5434989"/>
            <a:ext cx="790114" cy="4438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b="1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5"/>
          <p:cNvSpPr txBox="1"/>
          <p:nvPr/>
        </p:nvSpPr>
        <p:spPr>
          <a:xfrm>
            <a:off x="5368326" y="4857172"/>
            <a:ext cx="790114" cy="4438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b="1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5368326" y="4411432"/>
            <a:ext cx="790114" cy="4438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endParaRPr b="1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 txBox="1"/>
          <p:nvPr/>
        </p:nvSpPr>
        <p:spPr>
          <a:xfrm>
            <a:off x="5356937" y="3914672"/>
            <a:ext cx="790114" cy="4438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PAM</a:t>
            </a:r>
            <a:endParaRPr b="1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6435499" y="3877351"/>
            <a:ext cx="2618169" cy="5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$2,2 млрд </a:t>
            </a:r>
            <a:endParaRPr/>
          </a:p>
        </p:txBody>
      </p:sp>
      <p:sp>
        <p:nvSpPr>
          <p:cNvPr id="207" name="Google Shape;207;p5"/>
          <p:cNvSpPr txBox="1"/>
          <p:nvPr/>
        </p:nvSpPr>
        <p:spPr>
          <a:xfrm>
            <a:off x="3785226" y="4765887"/>
            <a:ext cx="1248413" cy="5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$210 млн - </a:t>
            </a:r>
            <a:endParaRPr/>
          </a:p>
        </p:txBody>
      </p:sp>
      <p:sp>
        <p:nvSpPr>
          <p:cNvPr id="208" name="Google Shape;208;p5"/>
          <p:cNvSpPr txBox="1"/>
          <p:nvPr/>
        </p:nvSpPr>
        <p:spPr>
          <a:xfrm>
            <a:off x="4059241" y="5752566"/>
            <a:ext cx="2618169" cy="5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55 млн руб. - 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6493127" y="5204117"/>
            <a:ext cx="2618169" cy="5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- 13,5 млрд руб.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8064" y="0"/>
            <a:ext cx="727587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21" name="Google Shape;221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2" name="Google Shape;222;p7"/>
          <p:cNvGraphicFramePr/>
          <p:nvPr/>
        </p:nvGraphicFramePr>
        <p:xfrm>
          <a:off x="685800" y="14138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{F341D95C-82D0-4F7A-B384-A7E037BC82F8}</a:tableStyleId>
              </a:tblPr>
              <a:tblGrid>
                <a:gridCol w="1594475"/>
                <a:gridCol w="1789400"/>
                <a:gridCol w="1646675"/>
                <a:gridCol w="2028675"/>
                <a:gridCol w="1875600"/>
                <a:gridCol w="2039450"/>
              </a:tblGrid>
              <a:tr h="1697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Параметры сравнения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Конкуренты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Потенциальные конкуренты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1EF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Производители товаров-заменителей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 hMerge="1"/>
              </a:tr>
              <a:tr h="4895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Битрикс24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AmoCRM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ИС управления для спортивных и танц. студий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Электронные таблица (Excel)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ПО управления проектами (Trello)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</a:tr>
              <a:tr h="1008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Функциональность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Обширный функционал для управления клиентами, задачами, проектами и коммуникациями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Преимущество - управление воронкой продаж и взаимодействие с клиентами через различные каналы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Управление расписанием, тренировками, а также клиентской базой, но нет полноценной CRM-функциональности.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Ограниченная по сравнению с CRM функциональность, без автоматизации бизнес процессов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Высокая функциональность для управления задачами, но не предназначены для управления клиентской базой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</a:tr>
              <a:tr h="495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Удобство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Сложный интерфейс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Интуитивно понятный интерфейс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Варьируется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Требуют усилий для обновления и ввода данных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Варьируется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</a:tr>
              <a:tr h="1004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Ценообразование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Бесплатный план с ограниченными функциями и платные тарифы (2490, 6990, 13 990, 33 990 руб/мес в зависимости от кол-ва пользователей)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Несколько платных тарифов без бесплатного варианта (499, 999 и 1499 руб/мес)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Сопоставимы с ценами на CRM системы или выше за счет повышенной сложности ПО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Большинство решений доступно бесплатно в стандартных пакетах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Часто доступны бесплатные версии с базовыми функциями + платные расширенные тарифы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</a:tr>
              <a:tr h="495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Специализация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Универсальная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Универсальная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Фитнес и танцевальные студии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Хранение и управление данными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/>
                        <a:t>Управление проектами и задачами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29" name="Google Shape;229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30" name="Google Shape;230;p8"/>
          <p:cNvPicPr preferRelativeResize="0"/>
          <p:nvPr/>
        </p:nvPicPr>
        <p:blipFill rotWithShape="1">
          <a:blip r:embed="rId4">
            <a:alphaModFix/>
          </a:blip>
          <a:srcRect b="0" l="0" r="0" t="787"/>
          <a:stretch/>
        </p:blipFill>
        <p:spPr>
          <a:xfrm>
            <a:off x="1740023" y="1490844"/>
            <a:ext cx="8286383" cy="4909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3487" y="1668262"/>
            <a:ext cx="4159928" cy="415992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38" name="Google Shape;238;p9"/>
          <p:cNvSpPr txBox="1"/>
          <p:nvPr/>
        </p:nvSpPr>
        <p:spPr>
          <a:xfrm>
            <a:off x="1253971" y="2163403"/>
            <a:ext cx="4887914" cy="3664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Планируемый доход в первый год - +-300 000 руб.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Планируемые расходы на запуске продукта - +- 1 000 000 руб.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Примерный планируемый период выхода предприятия на самоокупаемость – 3,5 года </a:t>
            </a:r>
            <a:endParaRPr/>
          </a:p>
        </p:txBody>
      </p:sp>
      <p:cxnSp>
        <p:nvCxnSpPr>
          <p:cNvPr id="239" name="Google Shape;239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46" name="Google Shape;246;p10"/>
          <p:cNvSpPr txBox="1"/>
          <p:nvPr/>
        </p:nvSpPr>
        <p:spPr>
          <a:xfrm>
            <a:off x="838200" y="1373289"/>
            <a:ext cx="10515600" cy="738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Календарный график работ по проекту:</a:t>
            </a:r>
            <a:endParaRPr/>
          </a:p>
        </p:txBody>
      </p:sp>
      <p:cxnSp>
        <p:nvCxnSpPr>
          <p:cNvPr id="247" name="Google Shape;247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8" name="Google Shape;248;p10"/>
          <p:cNvGraphicFramePr/>
          <p:nvPr/>
        </p:nvGraphicFramePr>
        <p:xfrm>
          <a:off x="1380810" y="2290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{56E8A45D-FD3D-46F2-88A6-617EA2FA6605}</a:tableStyleId>
              </a:tblPr>
              <a:tblGrid>
                <a:gridCol w="694100"/>
                <a:gridCol w="4518625"/>
                <a:gridCol w="1601100"/>
                <a:gridCol w="1712850"/>
              </a:tblGrid>
              <a:tr h="60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№ этапа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Название этапа календарного плана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Длительность этапа, мес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cap="none" strike="noStrike"/>
                        <a:t>Стоимость,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</a:tr>
              <a:tr h="61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1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Планирование и исследование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150 000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</a:tr>
              <a:tr h="460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2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Разработка и тестирование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600 000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</a:tr>
              <a:tr h="460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3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Предварительный запуск и оценка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100 000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</a:tr>
              <a:tr h="460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4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Запуск и распространение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250 000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</a:tr>
              <a:tr h="6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Поддержка системы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постоянно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90 000 руб / мес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19050" marL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5435" y="3107185"/>
            <a:ext cx="4513674" cy="307167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sp>
        <p:nvSpPr>
          <p:cNvPr id="256" name="Google Shape;256;p11"/>
          <p:cNvSpPr txBox="1"/>
          <p:nvPr/>
        </p:nvSpPr>
        <p:spPr>
          <a:xfrm>
            <a:off x="910701" y="1580781"/>
            <a:ext cx="9458417" cy="2352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команду проекта будут входить: Программист, тех.поддержка, менеджер по работе с клиентами, аналитик, бухгалтер, маркетолог и проджект-менеджер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 будет реализован на основе ИП, с дальнейшим развитием на ООО.  </a:t>
            </a:r>
            <a:endParaRPr/>
          </a:p>
        </p:txBody>
      </p:sp>
      <p:cxnSp>
        <p:nvCxnSpPr>
          <p:cNvPr id="257" name="Google Shape;257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"/>
          <p:cNvSpPr txBox="1"/>
          <p:nvPr/>
        </p:nvSpPr>
        <p:spPr>
          <a:xfrm>
            <a:off x="753202" y="1828800"/>
            <a:ext cx="6130800" cy="18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