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306" r:id="rId2"/>
    <p:sldId id="296" r:id="rId3"/>
    <p:sldId id="319" r:id="rId4"/>
    <p:sldId id="314" r:id="rId5"/>
    <p:sldId id="325" r:id="rId6"/>
    <p:sldId id="323" r:id="rId7"/>
    <p:sldId id="304" r:id="rId8"/>
    <p:sldId id="322" r:id="rId9"/>
    <p:sldId id="316" r:id="rId10"/>
    <p:sldId id="324" r:id="rId11"/>
    <p:sldId id="318" r:id="rId12"/>
    <p:sldId id="307" r:id="rId13"/>
  </p:sldIdLst>
  <p:sldSz cx="14401800" cy="10801350"/>
  <p:notesSz cx="6858000" cy="9144000"/>
  <p:defaultTextStyle>
    <a:defPPr>
      <a:defRPr lang="ru-RU"/>
    </a:defPPr>
    <a:lvl1pPr marL="0" algn="l" defTabSz="12344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7220" algn="l" defTabSz="12344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4440" algn="l" defTabSz="12344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1660" algn="l" defTabSz="12344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68880" algn="l" defTabSz="12344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86100" algn="l" defTabSz="12344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03320" algn="l" defTabSz="12344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20540" algn="l" defTabSz="12344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37760" algn="l" defTabSz="12344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>
          <p15:clr>
            <a:srgbClr val="A4A3A4"/>
          </p15:clr>
        </p15:guide>
        <p15:guide id="2" pos="4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9608E"/>
    <a:srgbClr val="234D7F"/>
    <a:srgbClr val="385D8A"/>
    <a:srgbClr val="4BACC6"/>
    <a:srgbClr val="2C4D75"/>
    <a:srgbClr val="17375E"/>
    <a:srgbClr val="4F81BD"/>
    <a:srgbClr val="9BBB59"/>
    <a:srgbClr val="4572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2" autoAdjust="0"/>
    <p:restoredTop sz="95657" autoAdjust="0"/>
  </p:normalViewPr>
  <p:slideViewPr>
    <p:cSldViewPr>
      <p:cViewPr varScale="1">
        <p:scale>
          <a:sx n="55" d="100"/>
          <a:sy n="55" d="100"/>
        </p:scale>
        <p:origin x="1277" y="62"/>
      </p:cViewPr>
      <p:guideLst>
        <p:guide orient="horz" pos="3402"/>
        <p:guide pos="4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018555555555554E-2"/>
          <c:y val="1.0308222222222222E-2"/>
          <c:w val="0.98382944444444442"/>
          <c:h val="0.99284597222222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значение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10D-4AFA-97F5-811C6E9258DC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10D-4AFA-97F5-811C6E9258DC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10D-4AFA-97F5-811C6E9258D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10D-4AFA-97F5-811C6E9258DC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10D-4AFA-97F5-811C6E9258DC}"/>
              </c:ext>
            </c:extLst>
          </c:dPt>
          <c:cat>
            <c:numRef>
              <c:f>Лист1!$A$5:$A$6</c:f>
              <c:numCache>
                <c:formatCode>General</c:formatCode>
                <c:ptCount val="2"/>
                <c:pt idx="0">
                  <c:v>2020</c:v>
                </c:pt>
                <c:pt idx="1">
                  <c:v>2022</c:v>
                </c:pt>
              </c:numCache>
            </c:numRef>
          </c:cat>
          <c:val>
            <c:numRef>
              <c:f>Лист1!$B$5:$B$6</c:f>
              <c:numCache>
                <c:formatCode>General</c:formatCode>
                <c:ptCount val="2"/>
                <c:pt idx="0">
                  <c:v>541112</c:v>
                </c:pt>
                <c:pt idx="1">
                  <c:v>578990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10D-4AFA-97F5-811C6E925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76970552"/>
        <c:axId val="176970944"/>
      </c:barChart>
      <c:catAx>
        <c:axId val="176970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970944"/>
        <c:crosses val="autoZero"/>
        <c:auto val="1"/>
        <c:lblAlgn val="ctr"/>
        <c:lblOffset val="100"/>
        <c:noMultiLvlLbl val="0"/>
      </c:catAx>
      <c:valAx>
        <c:axId val="17697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9705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0.56013</cdr:x>
      <cdr:y>0.24685</cdr:y>
    </cdr:from>
    <cdr:to>
      <cdr:x>0.67568</cdr:x>
      <cdr:y>0.39663</cdr:y>
    </cdr:to>
    <cdr:cxnSp macro="">
      <cdr:nvCxnSpPr>
        <cdr:cNvPr id="10" name="Прямая соединительная линия 9"/>
        <cdr:cNvCxnSpPr/>
      </cdr:nvCxnSpPr>
      <cdr:spPr>
        <a:xfrm xmlns:a="http://schemas.openxmlformats.org/drawingml/2006/main" flipH="1" flipV="1">
          <a:off x="5041148" y="2221693"/>
          <a:ext cx="1039950" cy="134802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17375E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0.3361</cdr:x>
      <cdr:y>0.1552</cdr:y>
    </cdr:from>
    <cdr:to>
      <cdr:x>0.3361</cdr:x>
      <cdr:y>0.23122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3024924" y="1396843"/>
          <a:ext cx="0" cy="684180"/>
        </a:xfrm>
        <a:prstGeom xmlns:a="http://schemas.openxmlformats.org/drawingml/2006/main" prst="straightConnector1">
          <a:avLst/>
        </a:prstGeom>
        <a:ln xmlns:a="http://schemas.openxmlformats.org/drawingml/2006/main" w="41275">
          <a:solidFill>
            <a:srgbClr val="234D7F"/>
          </a:solidFill>
          <a:tailEnd type="triangle" w="lg" len="lg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0.35704</cdr:x>
      <cdr:y>0.14522</cdr:y>
    </cdr:from>
    <cdr:to>
      <cdr:x>0.59717</cdr:x>
      <cdr:y>0.23071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3213376" y="1306956"/>
          <a:ext cx="2161169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4400" b="1" cap="none" spc="0" dirty="0" smtClean="0">
              <a:ln w="0"/>
              <a:solidFill>
                <a:srgbClr val="1F497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на 7.5 </a:t>
          </a:r>
          <a:r>
            <a:rPr lang="en-US" sz="4400" b="1" cap="none" spc="0" dirty="0" smtClean="0">
              <a:ln w="0"/>
              <a:solidFill>
                <a:srgbClr val="1F497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%</a:t>
          </a:r>
          <a:endParaRPr lang="ru-RU" sz="4400" b="1" cap="none" spc="0" dirty="0">
            <a:ln w="0"/>
            <a:solidFill>
              <a:srgbClr val="1F497D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96F0A-A46D-4D8E-8BAA-DD10B2E366C1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4E16E-8393-46F2-9DE1-8FB6AC8BFB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72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344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17220" algn="l" defTabSz="12344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34440" algn="l" defTabSz="12344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51660" algn="l" defTabSz="12344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68880" algn="l" defTabSz="12344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86100" algn="l" defTabSz="12344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703320" algn="l" defTabSz="12344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320540" algn="l" defTabSz="12344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937760" algn="l" defTabSz="12344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4E16E-8393-46F2-9DE1-8FB6AC8BFB3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193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0135" y="3355422"/>
            <a:ext cx="12241530" cy="231528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60270" y="6120765"/>
            <a:ext cx="10081260" cy="2760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51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8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703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37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55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8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7643" y="6940870"/>
            <a:ext cx="12241530" cy="2145269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37643" y="4578074"/>
            <a:ext cx="12241530" cy="236279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722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344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516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688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861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7033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3205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9377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988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20093" y="2520319"/>
            <a:ext cx="6360795" cy="712839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20918" y="2520319"/>
            <a:ext cx="6360795" cy="712839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509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0090" y="2417805"/>
            <a:ext cx="6363296" cy="100762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7220" indent="0">
              <a:buNone/>
              <a:defRPr sz="2700" b="1"/>
            </a:lvl2pPr>
            <a:lvl3pPr marL="1234440" indent="0">
              <a:buNone/>
              <a:defRPr sz="2400" b="1"/>
            </a:lvl3pPr>
            <a:lvl4pPr marL="1851660" indent="0">
              <a:buNone/>
              <a:defRPr sz="2200" b="1"/>
            </a:lvl4pPr>
            <a:lvl5pPr marL="2468880" indent="0">
              <a:buNone/>
              <a:defRPr sz="2200" b="1"/>
            </a:lvl5pPr>
            <a:lvl6pPr marL="3086100" indent="0">
              <a:buNone/>
              <a:defRPr sz="2200" b="1"/>
            </a:lvl6pPr>
            <a:lvl7pPr marL="3703320" indent="0">
              <a:buNone/>
              <a:defRPr sz="2200" b="1"/>
            </a:lvl7pPr>
            <a:lvl8pPr marL="4320540" indent="0">
              <a:buNone/>
              <a:defRPr sz="2200" b="1"/>
            </a:lvl8pPr>
            <a:lvl9pPr marL="493776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20090" y="3425428"/>
            <a:ext cx="6363296" cy="622327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315915" y="2417805"/>
            <a:ext cx="6365796" cy="100762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7220" indent="0">
              <a:buNone/>
              <a:defRPr sz="2700" b="1"/>
            </a:lvl2pPr>
            <a:lvl3pPr marL="1234440" indent="0">
              <a:buNone/>
              <a:defRPr sz="2400" b="1"/>
            </a:lvl3pPr>
            <a:lvl4pPr marL="1851660" indent="0">
              <a:buNone/>
              <a:defRPr sz="2200" b="1"/>
            </a:lvl4pPr>
            <a:lvl5pPr marL="2468880" indent="0">
              <a:buNone/>
              <a:defRPr sz="2200" b="1"/>
            </a:lvl5pPr>
            <a:lvl6pPr marL="3086100" indent="0">
              <a:buNone/>
              <a:defRPr sz="2200" b="1"/>
            </a:lvl6pPr>
            <a:lvl7pPr marL="3703320" indent="0">
              <a:buNone/>
              <a:defRPr sz="2200" b="1"/>
            </a:lvl7pPr>
            <a:lvl8pPr marL="4320540" indent="0">
              <a:buNone/>
              <a:defRPr sz="2200" b="1"/>
            </a:lvl8pPr>
            <a:lvl9pPr marL="493776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315915" y="3425428"/>
            <a:ext cx="6365796" cy="622327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408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5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327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91" y="430055"/>
            <a:ext cx="4738093" cy="183023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0704" y="430056"/>
            <a:ext cx="8051006" cy="9218654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20091" y="2260284"/>
            <a:ext cx="4738093" cy="7388424"/>
          </a:xfrm>
        </p:spPr>
        <p:txBody>
          <a:bodyPr/>
          <a:lstStyle>
            <a:lvl1pPr marL="0" indent="0">
              <a:buNone/>
              <a:defRPr sz="1900"/>
            </a:lvl1pPr>
            <a:lvl2pPr marL="617220" indent="0">
              <a:buNone/>
              <a:defRPr sz="1600"/>
            </a:lvl2pPr>
            <a:lvl3pPr marL="1234440" indent="0">
              <a:buNone/>
              <a:defRPr sz="1400"/>
            </a:lvl3pPr>
            <a:lvl4pPr marL="1851660" indent="0">
              <a:buNone/>
              <a:defRPr sz="1200"/>
            </a:lvl4pPr>
            <a:lvl5pPr marL="2468880" indent="0">
              <a:buNone/>
              <a:defRPr sz="1200"/>
            </a:lvl5pPr>
            <a:lvl6pPr marL="3086100" indent="0">
              <a:buNone/>
              <a:defRPr sz="1200"/>
            </a:lvl6pPr>
            <a:lvl7pPr marL="3703320" indent="0">
              <a:buNone/>
              <a:defRPr sz="1200"/>
            </a:lvl7pPr>
            <a:lvl8pPr marL="4320540" indent="0">
              <a:buNone/>
              <a:defRPr sz="1200"/>
            </a:lvl8pPr>
            <a:lvl9pPr marL="4937760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393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2854" y="7560947"/>
            <a:ext cx="8641080" cy="892613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822854" y="965121"/>
            <a:ext cx="8641080" cy="6480810"/>
          </a:xfrm>
        </p:spPr>
        <p:txBody>
          <a:bodyPr/>
          <a:lstStyle>
            <a:lvl1pPr marL="0" indent="0">
              <a:buNone/>
              <a:defRPr sz="4300"/>
            </a:lvl1pPr>
            <a:lvl2pPr marL="617220" indent="0">
              <a:buNone/>
              <a:defRPr sz="3800"/>
            </a:lvl2pPr>
            <a:lvl3pPr marL="1234440" indent="0">
              <a:buNone/>
              <a:defRPr sz="3200"/>
            </a:lvl3pPr>
            <a:lvl4pPr marL="1851660" indent="0">
              <a:buNone/>
              <a:defRPr sz="2700"/>
            </a:lvl4pPr>
            <a:lvl5pPr marL="2468880" indent="0">
              <a:buNone/>
              <a:defRPr sz="2700"/>
            </a:lvl5pPr>
            <a:lvl6pPr marL="3086100" indent="0">
              <a:buNone/>
              <a:defRPr sz="2700"/>
            </a:lvl6pPr>
            <a:lvl7pPr marL="3703320" indent="0">
              <a:buNone/>
              <a:defRPr sz="2700"/>
            </a:lvl7pPr>
            <a:lvl8pPr marL="4320540" indent="0">
              <a:buNone/>
              <a:defRPr sz="2700"/>
            </a:lvl8pPr>
            <a:lvl9pPr marL="4937760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22854" y="8453560"/>
            <a:ext cx="8641080" cy="1267658"/>
          </a:xfrm>
        </p:spPr>
        <p:txBody>
          <a:bodyPr/>
          <a:lstStyle>
            <a:lvl1pPr marL="0" indent="0">
              <a:buNone/>
              <a:defRPr sz="1900"/>
            </a:lvl1pPr>
            <a:lvl2pPr marL="617220" indent="0">
              <a:buNone/>
              <a:defRPr sz="1600"/>
            </a:lvl2pPr>
            <a:lvl3pPr marL="1234440" indent="0">
              <a:buNone/>
              <a:defRPr sz="1400"/>
            </a:lvl3pPr>
            <a:lvl4pPr marL="1851660" indent="0">
              <a:buNone/>
              <a:defRPr sz="1200"/>
            </a:lvl4pPr>
            <a:lvl5pPr marL="2468880" indent="0">
              <a:buNone/>
              <a:defRPr sz="1200"/>
            </a:lvl5pPr>
            <a:lvl6pPr marL="3086100" indent="0">
              <a:buNone/>
              <a:defRPr sz="1200"/>
            </a:lvl6pPr>
            <a:lvl7pPr marL="3703320" indent="0">
              <a:buNone/>
              <a:defRPr sz="1200"/>
            </a:lvl7pPr>
            <a:lvl8pPr marL="4320540" indent="0">
              <a:buNone/>
              <a:defRPr sz="1200"/>
            </a:lvl8pPr>
            <a:lvl9pPr marL="4937760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748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03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441308" y="432558"/>
            <a:ext cx="3240405" cy="921615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20093" y="432558"/>
            <a:ext cx="9481185" cy="921615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478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90" y="432555"/>
            <a:ext cx="12961620" cy="1800225"/>
          </a:xfrm>
          <a:prstGeom prst="rect">
            <a:avLst/>
          </a:prstGeom>
        </p:spPr>
        <p:txBody>
          <a:bodyPr vert="horz" lIns="123444" tIns="61722" rIns="123444" bIns="6172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0090" y="2520319"/>
            <a:ext cx="12961620" cy="7128392"/>
          </a:xfrm>
          <a:prstGeom prst="rect">
            <a:avLst/>
          </a:prstGeom>
        </p:spPr>
        <p:txBody>
          <a:bodyPr vert="horz" lIns="123444" tIns="61722" rIns="123444" bIns="6172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20090" y="10011254"/>
            <a:ext cx="3360420" cy="575072"/>
          </a:xfrm>
          <a:prstGeom prst="rect">
            <a:avLst/>
          </a:prstGeom>
        </p:spPr>
        <p:txBody>
          <a:bodyPr vert="horz" lIns="123444" tIns="61722" rIns="123444" bIns="6172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A1CBE-9B0B-4803-A955-35756FF3ACA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920615" y="10011254"/>
            <a:ext cx="4560570" cy="575072"/>
          </a:xfrm>
          <a:prstGeom prst="rect">
            <a:avLst/>
          </a:prstGeom>
        </p:spPr>
        <p:txBody>
          <a:bodyPr vert="horz" lIns="123444" tIns="61722" rIns="123444" bIns="6172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21290" y="10011254"/>
            <a:ext cx="3360420" cy="575072"/>
          </a:xfrm>
          <a:prstGeom prst="rect">
            <a:avLst/>
          </a:prstGeom>
        </p:spPr>
        <p:txBody>
          <a:bodyPr vert="horz" lIns="123444" tIns="61722" rIns="123444" bIns="6172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C57D8-383E-417A-B645-CC6D5F69C6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28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defTabSz="123444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2915" indent="-462915" algn="l" defTabSz="123444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02983" indent="-385763" algn="l" defTabSz="1234440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43050" indent="-308610" algn="l" defTabSz="12344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60270" indent="-308610" algn="l" defTabSz="123444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77490" indent="-308610" algn="l" defTabSz="123444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94710" indent="-308610" algn="l" defTabSz="12344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11930" indent="-308610" algn="l" defTabSz="12344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29150" indent="-308610" algn="l" defTabSz="12344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46370" indent="-308610" algn="l" defTabSz="12344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344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algn="l" defTabSz="12344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4440" algn="l" defTabSz="12344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1660" algn="l" defTabSz="12344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algn="l" defTabSz="12344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86100" algn="l" defTabSz="12344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03320" algn="l" defTabSz="12344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540" algn="l" defTabSz="12344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37760" algn="l" defTabSz="12344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2643"/>
            <a:ext cx="14401800" cy="5901833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-34163" y="8785051"/>
            <a:ext cx="14435963" cy="1152128"/>
          </a:xfrm>
          <a:prstGeom prst="rect">
            <a:avLst/>
          </a:prstGeom>
          <a:solidFill>
            <a:srgbClr val="4572A7"/>
          </a:solidFill>
          <a:effectLst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16124" y="8998742"/>
            <a:ext cx="7700652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Студент группы МТС01-22-01</a:t>
            </a:r>
          </a:p>
          <a:p>
            <a:pPr algn="l"/>
            <a:r>
              <a:rPr lang="ru-RU" sz="36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Руководитель ст. преподаватель</a:t>
            </a:r>
            <a:endParaRPr lang="ru-RU" sz="24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262961" y="8998741"/>
            <a:ext cx="4138839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 err="1" smtClean="0">
                <a:solidFill>
                  <a:schemeClr val="bg1"/>
                </a:solidFill>
                <a:cs typeface="Times New Roman" pitchFamily="18" charset="0"/>
              </a:rPr>
              <a:t>Набиулина</a:t>
            </a:r>
            <a:r>
              <a:rPr lang="ru-RU" sz="3600" b="1" dirty="0" smtClean="0">
                <a:solidFill>
                  <a:schemeClr val="bg1"/>
                </a:solidFill>
                <a:cs typeface="Times New Roman" pitchFamily="18" charset="0"/>
              </a:rPr>
              <a:t> Д.А.</a:t>
            </a:r>
          </a:p>
          <a:p>
            <a:pPr algn="l"/>
            <a:r>
              <a:rPr lang="ru-RU" sz="3600" b="1" dirty="0" smtClean="0">
                <a:solidFill>
                  <a:schemeClr val="bg1"/>
                </a:solidFill>
                <a:cs typeface="Times New Roman" pitchFamily="18" charset="0"/>
              </a:rPr>
              <a:t>Комарова Е.В</a:t>
            </a:r>
            <a:endParaRPr lang="ru-RU" sz="36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6290" y="514182"/>
            <a:ext cx="3474701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Проблема</a:t>
            </a:r>
            <a:endParaRPr lang="ru-RU" sz="40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-1" y="2711664"/>
            <a:ext cx="14401801" cy="3168352"/>
          </a:xfrm>
          <a:prstGeom prst="rect">
            <a:avLst/>
          </a:prstGeom>
          <a:solidFill>
            <a:srgbClr val="39608E"/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4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64794" y="2891597"/>
            <a:ext cx="12638048" cy="2808485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ru-RU" sz="4800" b="1" dirty="0">
                <a:solidFill>
                  <a:schemeClr val="bg1"/>
                </a:solidFill>
                <a:latin typeface="+mn-lt"/>
              </a:rPr>
              <a:t>Разработка способа адсорбционной очистки водного конденсата производства стирола</a:t>
            </a:r>
            <a:endParaRPr lang="ru-RU" sz="4800" b="1" dirty="0">
              <a:solidFill>
                <a:schemeClr val="bg1"/>
              </a:solidFill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0" y="217357"/>
            <a:ext cx="2197482" cy="219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0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Диаграмма 42"/>
          <p:cNvGraphicFramePr/>
          <p:nvPr>
            <p:extLst>
              <p:ext uri="{D42A27DB-BD31-4B8C-83A1-F6EECF244321}">
                <p14:modId xmlns:p14="http://schemas.microsoft.com/office/powerpoint/2010/main" val="697755888"/>
              </p:ext>
            </p:extLst>
          </p:nvPr>
        </p:nvGraphicFramePr>
        <p:xfrm>
          <a:off x="2735816" y="1555560"/>
          <a:ext cx="9000000" cy="90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" name="Заголовок 1"/>
          <p:cNvSpPr txBox="1">
            <a:spLocks/>
          </p:cNvSpPr>
          <p:nvPr/>
        </p:nvSpPr>
        <p:spPr>
          <a:xfrm>
            <a:off x="12310" y="438276"/>
            <a:ext cx="5388390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Сорбент «</a:t>
            </a:r>
            <a:r>
              <a:rPr lang="en-US" sz="4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Oil sponge</a:t>
            </a:r>
            <a:r>
              <a:rPr lang="ru-RU" sz="4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»</a:t>
            </a:r>
            <a:endParaRPr lang="ru-RU" sz="40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-1" y="381546"/>
            <a:ext cx="14401801" cy="98668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-100940310" y="1440235"/>
            <a:ext cx="0" cy="8994847"/>
          </a:xfrm>
          <a:prstGeom prst="line">
            <a:avLst/>
          </a:prstGeom>
          <a:ln w="34925">
            <a:solidFill>
              <a:schemeClr val="accent2">
                <a:shade val="95000"/>
                <a:satMod val="105000"/>
                <a:alpha val="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2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3165614" y="513748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2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1556" y="458317"/>
            <a:ext cx="12389944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Динамика развития производства полимеров стирола</a:t>
            </a:r>
            <a:endParaRPr lang="ru-RU" sz="28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1399409" y="1944291"/>
            <a:ext cx="3648158" cy="482604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тонн</a:t>
            </a:r>
            <a:endParaRPr lang="ru-RU" sz="32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H="1">
            <a:off x="5400700" y="3744491"/>
            <a:ext cx="2357338" cy="0"/>
          </a:xfrm>
          <a:prstGeom prst="line">
            <a:avLst/>
          </a:prstGeom>
          <a:ln>
            <a:solidFill>
              <a:srgbClr val="2C4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1556" y="9412016"/>
            <a:ext cx="1166882" cy="114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046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381546"/>
            <a:ext cx="14401801" cy="98668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84276" y="6351461"/>
            <a:ext cx="11754967" cy="954107"/>
          </a:xfrm>
          <a:prstGeom prst="rect">
            <a:avLst/>
          </a:prstGeom>
          <a:solidFill>
            <a:srgbClr val="4572A7"/>
          </a:solidFill>
          <a:ln w="28575">
            <a:solidFill>
              <a:schemeClr val="tx2"/>
            </a:solidFill>
          </a:ln>
          <a:effectLst/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6031230" algn="l"/>
              </a:tabLst>
            </a:pPr>
            <a:r>
              <a:rPr lang="ru-RU" sz="2800" dirty="0" smtClean="0">
                <a:solidFill>
                  <a:schemeClr val="bg1"/>
                </a:solidFill>
                <a:latin typeface="Calibri (Основной текст)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принципиальной технологической схемы установки с заменой блока очистки сточной воды</a:t>
            </a:r>
            <a:endParaRPr lang="ru-RU" sz="2000" dirty="0">
              <a:solidFill>
                <a:schemeClr val="bg1"/>
              </a:solidFill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3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3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0" y="381545"/>
            <a:ext cx="9073108" cy="973799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З</a:t>
            </a:r>
            <a:r>
              <a:rPr lang="ru-RU" sz="5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адачи проекта</a:t>
            </a:r>
            <a:endParaRPr lang="ru-RU" sz="40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12907" y="6351461"/>
            <a:ext cx="871370" cy="954107"/>
          </a:xfrm>
          <a:prstGeom prst="rect">
            <a:avLst/>
          </a:prstGeom>
          <a:solidFill>
            <a:srgbClr val="39608E"/>
          </a:solidFill>
          <a:ln w="28575">
            <a:solidFill>
              <a:schemeClr val="tx2"/>
            </a:solidFill>
          </a:ln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5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3</a:t>
            </a:r>
            <a:endParaRPr lang="ru-RU" sz="35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628612" y="3406065"/>
            <a:ext cx="11710631" cy="954107"/>
          </a:xfrm>
          <a:prstGeom prst="rect">
            <a:avLst/>
          </a:prstGeom>
          <a:solidFill>
            <a:srgbClr val="4572A7"/>
          </a:solidFill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6031230" algn="l"/>
              </a:tabLst>
            </a:pPr>
            <a:r>
              <a:rPr lang="ru-RU" sz="2800" dirty="0" smtClean="0">
                <a:solidFill>
                  <a:schemeClr val="bg1"/>
                </a:solidFill>
                <a:latin typeface="Calibri (Основной текст)"/>
                <a:ea typeface="Calibri" panose="020F0502020204030204" pitchFamily="34" charset="0"/>
                <a:cs typeface="Times New Roman" panose="02020603050405020304" pitchFamily="18" charset="0"/>
              </a:rPr>
              <a:t>Аналитический обзор и патентный поиск существующих адсорбционных способов очистки сточных вод от ароматических УВ</a:t>
            </a: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729363" y="3406065"/>
            <a:ext cx="899250" cy="954107"/>
          </a:xfrm>
          <a:prstGeom prst="rect">
            <a:avLst/>
          </a:prstGeom>
          <a:solidFill>
            <a:srgbClr val="39608E"/>
          </a:solidFill>
          <a:ln w="28575">
            <a:solidFill>
              <a:schemeClr val="tx2"/>
            </a:solidFill>
          </a:ln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5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1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596129" y="4878762"/>
            <a:ext cx="11743114" cy="954107"/>
          </a:xfrm>
          <a:prstGeom prst="rect">
            <a:avLst/>
          </a:prstGeom>
          <a:solidFill>
            <a:srgbClr val="4572A7"/>
          </a:solidFill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2800" dirty="0" smtClean="0">
                <a:solidFill>
                  <a:schemeClr val="bg1"/>
                </a:solidFill>
                <a:latin typeface="Calibri (Основной текст)"/>
                <a:ea typeface="Calibri" panose="020F0502020204030204" pitchFamily="34" charset="0"/>
                <a:cs typeface="Times New Roman" panose="02020603050405020304" pitchFamily="18" charset="0"/>
              </a:rPr>
              <a:t>Провести сравнительный анализ способов производства стирола различными </a:t>
            </a:r>
            <a:r>
              <a:rPr lang="ru-RU" sz="2800" dirty="0" err="1" smtClean="0">
                <a:solidFill>
                  <a:schemeClr val="bg1"/>
                </a:solidFill>
                <a:latin typeface="Calibri (Основной текст)"/>
                <a:ea typeface="Calibri" panose="020F0502020204030204" pitchFamily="34" charset="0"/>
                <a:cs typeface="Times New Roman" panose="02020603050405020304" pitchFamily="18" charset="0"/>
              </a:rPr>
              <a:t>лецензиарами</a:t>
            </a:r>
            <a:r>
              <a:rPr lang="ru-RU" sz="2800" dirty="0" smtClean="0">
                <a:solidFill>
                  <a:schemeClr val="bg1"/>
                </a:solidFill>
                <a:latin typeface="Calibri (Основной текст)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bg1"/>
              </a:solidFill>
              <a:latin typeface="Calibri (Основной текст)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1556" y="9412016"/>
            <a:ext cx="1166882" cy="114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Заголовок 1"/>
          <p:cNvSpPr txBox="1">
            <a:spLocks/>
          </p:cNvSpPr>
          <p:nvPr/>
        </p:nvSpPr>
        <p:spPr>
          <a:xfrm>
            <a:off x="724759" y="4878762"/>
            <a:ext cx="871370" cy="954107"/>
          </a:xfrm>
          <a:prstGeom prst="rect">
            <a:avLst/>
          </a:prstGeom>
          <a:solidFill>
            <a:srgbClr val="39608E"/>
          </a:solidFill>
          <a:ln w="28575">
            <a:solidFill>
              <a:schemeClr val="tx2"/>
            </a:solidFill>
          </a:ln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5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2</a:t>
            </a:r>
            <a:endParaRPr lang="ru-RU" sz="35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47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-1" y="381546"/>
            <a:ext cx="14401801" cy="98668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98080" y="493079"/>
            <a:ext cx="12169453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Виды сорбентов</a:t>
            </a:r>
            <a:endParaRPr lang="ru-RU" sz="32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6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4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205" y="1516113"/>
            <a:ext cx="13209482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Сорбенты природного происхождения можно разделить на неорганические (цеолиты, </a:t>
            </a:r>
            <a:r>
              <a:rPr lang="ru-RU" sz="2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мордениты</a:t>
            </a: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шабазиты</a:t>
            </a: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клиноптилолиты</a:t>
            </a: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) и минерально-органические (торфы, угли, продукты карбонизации древесины).</a:t>
            </a:r>
          </a:p>
          <a:p>
            <a:pPr lvl="0" indent="450850" algn="just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Структура матрицы неорганических сорбентов представляет собой полимерную цепь вида: – элемент – кислород − металл −. Матрица сорбента обычно составлена из поливалентных анионов и металлов, представляя собой смешанные оксиды металлов олигомерной и полимерной природы. Металлы, входящие в структуру матрицы неорганического сорбента, могут иметь валентность от двух до шести.</a:t>
            </a:r>
            <a:endParaRPr lang="ru-RU" altLang="ru-RU" sz="2200" b="1" dirty="0"/>
          </a:p>
          <a:p>
            <a:pPr lvl="0" algn="just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Примерная структура матрицы может быть представлена следующим образом:</a:t>
            </a:r>
            <a:endParaRPr lang="ru-RU" altLang="ru-RU" sz="2200" b="1" dirty="0"/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2200" b="1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b="1" dirty="0" smtClean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b="1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b="1" dirty="0" smtClean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13095" y="6477089"/>
            <a:ext cx="13175607" cy="432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где E – элемент, </a:t>
            </a:r>
            <a:r>
              <a:rPr kumimoji="0" lang="ru-RU" alt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</a:t>
            </a: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металл</a:t>
            </a:r>
          </a:p>
          <a:p>
            <a:pPr indent="450215" algn="just">
              <a:lnSpc>
                <a:spcPct val="150000"/>
              </a:lnSpc>
            </a:pPr>
            <a:r>
              <a:rPr lang="ru-RU" sz="2200" b="1" dirty="0">
                <a:ea typeface="Calibri" panose="020F0502020204030204" pitchFamily="34" charset="0"/>
              </a:rPr>
              <a:t>Неорганические сорбенты, в зависимости от своего элементного состава, способны при различных значениях </a:t>
            </a:r>
            <a:r>
              <a:rPr lang="ru-RU" sz="2200" b="1" dirty="0" err="1">
                <a:ea typeface="Calibri" panose="020F0502020204030204" pitchFamily="34" charset="0"/>
              </a:rPr>
              <a:t>pH</a:t>
            </a:r>
            <a:r>
              <a:rPr lang="ru-RU" sz="2200" b="1" dirty="0">
                <a:ea typeface="Calibri" panose="020F0502020204030204" pitchFamily="34" charset="0"/>
              </a:rPr>
              <a:t> проявлять как </a:t>
            </a:r>
            <a:r>
              <a:rPr lang="ru-RU" sz="2200" b="1" dirty="0" err="1">
                <a:ea typeface="Calibri" panose="020F0502020204030204" pitchFamily="34" charset="0"/>
              </a:rPr>
              <a:t>катионообменные</a:t>
            </a:r>
            <a:r>
              <a:rPr lang="ru-RU" sz="2200" b="1" dirty="0">
                <a:ea typeface="Calibri" panose="020F0502020204030204" pitchFamily="34" charset="0"/>
              </a:rPr>
              <a:t>, так и анионообменные свойства.</a:t>
            </a:r>
            <a:endParaRPr lang="ru-RU" sz="2200" b="1" dirty="0"/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Органические </a:t>
            </a: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синтетические сорбенты являются самым многочисленным и быстроразвивающимся классом сорбционных материалов.</a:t>
            </a:r>
          </a:p>
          <a:p>
            <a:pPr indent="442913" algn="just">
              <a:lnSpc>
                <a:spcPct val="150000"/>
              </a:lnSpc>
            </a:pPr>
            <a:r>
              <a:rPr lang="ru-RU" sz="2200" b="1" dirty="0">
                <a:ea typeface="Calibri" panose="020F0502020204030204" pitchFamily="34" charset="0"/>
              </a:rPr>
              <a:t>Активированные угли – высокопористый материал, имеющий значительную величину активной рабочей поверхности</a:t>
            </a:r>
            <a:endParaRPr lang="ru-RU" sz="2200" b="1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8" name="Рисунок 17"/>
          <p:cNvPicPr/>
          <p:nvPr/>
        </p:nvPicPr>
        <p:blipFill rotWithShape="1">
          <a:blip r:embed="rId3"/>
          <a:srcRect l="38952" t="58818" r="40764" b="30987"/>
          <a:stretch/>
        </p:blipFill>
        <p:spPr bwMode="auto">
          <a:xfrm>
            <a:off x="5238376" y="5770527"/>
            <a:ext cx="3925044" cy="1102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6205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-1" y="381546"/>
            <a:ext cx="14401801" cy="98668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98080" y="493079"/>
            <a:ext cx="12169453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Каталитическое дегидрирование этилбензола</a:t>
            </a:r>
            <a:endParaRPr lang="ru-RU" sz="32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6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5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1556" y="9412016"/>
            <a:ext cx="1166882" cy="114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60170" y="1504296"/>
            <a:ext cx="13209482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ea typeface="Calibri" panose="020F0502020204030204" pitchFamily="34" charset="0"/>
              </a:rPr>
              <a:t>Основным промышленным способом получения стирола является дегидрирование </a:t>
            </a:r>
            <a:r>
              <a:rPr lang="ru-RU" b="1" dirty="0" smtClean="0">
                <a:solidFill>
                  <a:srgbClr val="000000"/>
                </a:solidFill>
                <a:ea typeface="Calibri" panose="020F0502020204030204" pitchFamily="34" charset="0"/>
              </a:rPr>
              <a:t>этилбензола. </a:t>
            </a:r>
            <a:r>
              <a:rPr lang="ru-RU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Процесс каталитического дегидрирования этилбензола </a:t>
            </a:r>
            <a:r>
              <a:rPr lang="ru-RU" b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стирол осуществляется в двух последовательно работающих адиабатических  реакторах, заполненных </a:t>
            </a:r>
            <a:r>
              <a:rPr lang="ru-RU" b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железоокисным</a:t>
            </a:r>
            <a:r>
              <a:rPr lang="ru-RU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катализатором, в присутствии водяного пара по следующему уравнению реакции</a:t>
            </a:r>
            <a:r>
              <a:rPr lang="ru-RU" b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b="1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b="1" dirty="0" smtClean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b="1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b="1" dirty="0" smtClean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2" name="Рисунок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9" t="52545" r="40176" b="23145"/>
          <a:stretch>
            <a:fillRect/>
          </a:stretch>
        </p:blipFill>
        <p:spPr bwMode="auto">
          <a:xfrm>
            <a:off x="5352131" y="3790856"/>
            <a:ext cx="4025559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332" y="6358531"/>
            <a:ext cx="4608512" cy="4248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884" y="6408787"/>
            <a:ext cx="5404730" cy="255486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1584276" y="5659090"/>
            <a:ext cx="133415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a typeface="Calibri" panose="020F0502020204030204" pitchFamily="34" charset="0"/>
              </a:rPr>
              <a:t>Помимо основной реакции дегидрирования протекают побочные </a:t>
            </a:r>
            <a:r>
              <a:rPr lang="ru-RU" b="1" dirty="0" smtClean="0">
                <a:ea typeface="Calibri" panose="020F0502020204030204" pitchFamily="34" charset="0"/>
              </a:rPr>
              <a:t>реакции: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6361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-1" y="381546"/>
            <a:ext cx="14401801" cy="98668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98080" y="493079"/>
            <a:ext cx="12169453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spcBef>
                <a:spcPts val="200"/>
              </a:spcBef>
              <a:spcAft>
                <a:spcPts val="0"/>
              </a:spcAft>
            </a:pPr>
            <a:r>
              <a:rPr lang="ru-RU" sz="3200" b="1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Способ адсорбционной очистки сточных вод, содержащих ароматические соединения </a:t>
            </a:r>
            <a:r>
              <a:rPr lang="ru-RU" sz="3200" b="1" dirty="0" err="1">
                <a:solidFill>
                  <a:schemeClr val="bg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бензольного</a:t>
            </a:r>
            <a:r>
              <a:rPr lang="ru-RU" sz="3200" b="1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ряда</a:t>
            </a:r>
            <a:endParaRPr lang="ru-RU" sz="3200" b="1" dirty="0">
              <a:solidFill>
                <a:schemeClr val="bg1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6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6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1556" y="9412016"/>
            <a:ext cx="1166882" cy="114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94997" y="1656259"/>
            <a:ext cx="13209482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a typeface="Times New Roman" panose="02020603050405020304" pitchFamily="18" charset="0"/>
              </a:rPr>
              <a:t>В рамках </a:t>
            </a:r>
            <a:r>
              <a:rPr lang="ru-RU" b="1" dirty="0" smtClean="0">
                <a:ea typeface="Times New Roman" panose="02020603050405020304" pitchFamily="18" charset="0"/>
              </a:rPr>
              <a:t>проекта был </a:t>
            </a:r>
            <a:r>
              <a:rPr lang="ru-RU" b="1" dirty="0">
                <a:ea typeface="Times New Roman" panose="02020603050405020304" pitchFamily="18" charset="0"/>
              </a:rPr>
              <a:t>проведен поиск и анализ шестнадцати патентов по теме адсорбционной очистки сточной воды от ароматических углеводородов </a:t>
            </a:r>
            <a:endParaRPr lang="ru-RU" b="1" dirty="0"/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b="1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b="1" dirty="0" smtClean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b="1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b="1" dirty="0" smtClean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116666" y="2661626"/>
            <a:ext cx="8566143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0000"/>
                </a:solidFill>
                <a:ea typeface="WipoUniExt"/>
                <a:cs typeface="Times New Roman" panose="02020603050405020304" pitchFamily="18" charset="0"/>
              </a:rPr>
              <a:t>Характеристика эффективности адсорбции ароматических соединений </a:t>
            </a:r>
            <a:r>
              <a:rPr lang="ru-RU" b="1" i="1" dirty="0" err="1" smtClean="0">
                <a:solidFill>
                  <a:srgbClr val="000000"/>
                </a:solidFill>
                <a:ea typeface="WipoUniExt"/>
                <a:cs typeface="Times New Roman" panose="02020603050405020304" pitchFamily="18" charset="0"/>
              </a:rPr>
              <a:t>бентонитовыми</a:t>
            </a:r>
            <a:r>
              <a:rPr lang="ru-RU" b="1" i="1" dirty="0" smtClean="0">
                <a:solidFill>
                  <a:srgbClr val="000000"/>
                </a:solidFill>
                <a:ea typeface="WipoUniExt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0000"/>
                </a:solidFill>
                <a:ea typeface="WipoUniExt"/>
                <a:cs typeface="Times New Roman" panose="02020603050405020304" pitchFamily="18" charset="0"/>
              </a:rPr>
              <a:t>адсорбентами</a:t>
            </a:r>
            <a:endParaRPr lang="ru-RU" sz="1800" b="1" i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/>
          <p:nvPr/>
        </p:nvPicPr>
        <p:blipFill rotWithShape="1">
          <a:blip r:embed="rId4"/>
          <a:srcRect t="2382"/>
          <a:stretch/>
        </p:blipFill>
        <p:spPr bwMode="auto">
          <a:xfrm>
            <a:off x="2347162" y="3603422"/>
            <a:ext cx="10105149" cy="5193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475037" y="8821038"/>
            <a:ext cx="12529442" cy="142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ea typeface="WipoUniExt"/>
                <a:cs typeface="Times New Roman" panose="02020603050405020304" pitchFamily="18" charset="0"/>
              </a:rPr>
              <a:t>Технический результат заключается в повышении эффективности очистки сточных вод промышленных предприятий </a:t>
            </a:r>
            <a:r>
              <a:rPr lang="ru-RU" sz="2000" b="1" dirty="0" smtClean="0">
                <a:solidFill>
                  <a:srgbClr val="000000"/>
                </a:solidFill>
                <a:ea typeface="WipoUniExt"/>
                <a:cs typeface="Times New Roman" panose="02020603050405020304" pitchFamily="18" charset="0"/>
              </a:rPr>
              <a:t>химической </a:t>
            </a:r>
            <a:r>
              <a:rPr lang="ru-RU" sz="2000" b="1" dirty="0">
                <a:solidFill>
                  <a:srgbClr val="000000"/>
                </a:solidFill>
                <a:ea typeface="WipoUniExt"/>
                <a:cs typeface="Times New Roman" panose="02020603050405020304" pitchFamily="18" charset="0"/>
              </a:rPr>
              <a:t>промышленности от ароматических соединений </a:t>
            </a:r>
            <a:r>
              <a:rPr lang="ru-RU" sz="2000" b="1" dirty="0" err="1">
                <a:solidFill>
                  <a:srgbClr val="000000"/>
                </a:solidFill>
                <a:ea typeface="WipoUniExt"/>
                <a:cs typeface="Times New Roman" panose="02020603050405020304" pitchFamily="18" charset="0"/>
              </a:rPr>
              <a:t>бензольного</a:t>
            </a:r>
            <a:r>
              <a:rPr lang="ru-RU" sz="2000" b="1" dirty="0">
                <a:solidFill>
                  <a:srgbClr val="000000"/>
                </a:solidFill>
                <a:ea typeface="WipoUniExt"/>
                <a:cs typeface="Times New Roman" panose="02020603050405020304" pitchFamily="18" charset="0"/>
              </a:rPr>
              <a:t> ряда до нормативных требований по предельно допустимым концентрациям загрязнителей.</a:t>
            </a:r>
            <a:endParaRPr lang="ru-RU" sz="16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83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-1" y="381546"/>
            <a:ext cx="14401801" cy="98668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432148" y="493079"/>
            <a:ext cx="12733466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6000"/>
              </a:lnSpc>
              <a:spcAft>
                <a:spcPts val="800"/>
              </a:spcAft>
            </a:pPr>
            <a:r>
              <a:rPr lang="ru-RU" sz="4400" b="1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Классификация способов производства </a:t>
            </a:r>
            <a:r>
              <a:rPr lang="ru-RU" sz="4400" b="1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стирола</a:t>
            </a:r>
            <a:endParaRPr lang="ru-RU" sz="36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7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1556" y="9412016"/>
            <a:ext cx="1166882" cy="114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963988" y="3465513"/>
            <a:ext cx="1440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845270"/>
              </p:ext>
            </p:extLst>
          </p:nvPr>
        </p:nvGraphicFramePr>
        <p:xfrm>
          <a:off x="6120781" y="-25408771"/>
          <a:ext cx="10225138" cy="14245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191"/>
                <a:gridCol w="2664296"/>
                <a:gridCol w="1296144"/>
                <a:gridCol w="2444207"/>
                <a:gridCol w="1046150"/>
                <a:gridCol w="1046150"/>
              </a:tblGrid>
              <a:tr h="29252"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Название</a:t>
                      </a:r>
                    </a:p>
                    <a:p>
                      <a:pPr marL="71755" marR="71755"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процесса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Условия проведения, катализатор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Состав исходной смеси реагентов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Состав реакционной смеси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Способ разделения реакционной смеси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Тип реактора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 vert="vert270"/>
                </a:tc>
              </a:tr>
              <a:tr h="191662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Lummus</a:t>
                      </a:r>
                      <a:r>
                        <a:rPr lang="ru-RU" sz="2000" dirty="0">
                          <a:effectLst/>
                        </a:rPr>
                        <a:t>/UOP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Температура в начале и конце цикла - 622/627,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5,8 абс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Железооксидные катализаторы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Свежий и рец. этилбензол, 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пар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Стирол &gt;99,9 % масс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Полимеры &lt;10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Соединения серы &lt;10мг/кг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Альдегиды &lt;30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Пероксиды &lt;20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Хлориды &lt;2 мг/кг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Ректификация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Двухступенчатый адиабатический реактор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</a:tr>
              <a:tr h="191662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SMART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Температура в начале и конце цикла - 620/620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6,0-8,0 абс,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 кат-ра – катализатор дегидрирования этилбензола и катализатор окисления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Свежий и рец. этилбензол, 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пар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Стирол &gt;99,9 % масс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Полимеры &lt;10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Соединения серы &lt;10мг/кг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Альдегиды &lt;30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Пероксиды &lt;20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Хлориды &lt;2 мг/кг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Ректификация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Многоступенчатый радиально-потосный реактор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</a:tr>
              <a:tr h="425102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STONE</a:t>
                      </a:r>
                      <a:r>
                        <a:rPr lang="ru-RU" sz="2000">
                          <a:effectLst/>
                        </a:rPr>
                        <a:t>&amp;</a:t>
                      </a:r>
                      <a:r>
                        <a:rPr lang="en-US" sz="2000">
                          <a:effectLst/>
                        </a:rPr>
                        <a:t>WEBSTER</a:t>
                      </a:r>
                      <a:r>
                        <a:rPr lang="ru-RU" sz="2000">
                          <a:effectLst/>
                        </a:rPr>
                        <a:t> (</a:t>
                      </a:r>
                      <a:r>
                        <a:rPr lang="en-US" sz="2000">
                          <a:effectLst/>
                        </a:rPr>
                        <a:t>BADGER</a:t>
                      </a:r>
                      <a:r>
                        <a:rPr lang="ru-RU" sz="2000">
                          <a:effectLst/>
                        </a:rPr>
                        <a:t>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590-650</a:t>
                      </a:r>
                      <a:r>
                        <a:rPr lang="ru-RU" sz="2000" baseline="30000">
                          <a:effectLst/>
                        </a:rPr>
                        <a:t>о</a:t>
                      </a:r>
                      <a:r>
                        <a:rPr lang="ru-RU" sz="2000">
                          <a:effectLst/>
                        </a:rPr>
                        <a:t>С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От 200 мм рт.ст, катализаторы из оксида железа, промотированного оксидом калия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Свежий и рец. этилбензол, 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пар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Стирол 99,8-99,95 % масс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Углеводороды С8 (этилбензол и ксилолы) 100-1000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А-метилстирол, 150-500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Фенилацетилен 100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Полимеры 5-10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Альдегиы (бензальдегид) 30-50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Пероксиды 30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Ингибитор (ТБК) 10-15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Хлориды 2-5 мг/кг</a:t>
                      </a:r>
                    </a:p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Сера 2-5 мг/кг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Ректификация, высокоэффективная насадка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Внутриреакторное оборудование собственной разработки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910" marR="16910" marT="0" marB="0"/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270266"/>
              </p:ext>
            </p:extLst>
          </p:nvPr>
        </p:nvGraphicFramePr>
        <p:xfrm>
          <a:off x="936204" y="1742931"/>
          <a:ext cx="12737484" cy="8212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192"/>
                <a:gridCol w="2520280"/>
                <a:gridCol w="1800200"/>
                <a:gridCol w="3096344"/>
                <a:gridCol w="1876346"/>
                <a:gridCol w="1716122"/>
              </a:tblGrid>
              <a:tr h="1469819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Название</a:t>
                      </a:r>
                    </a:p>
                    <a:p>
                      <a:pPr marL="71755" marR="71755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процесса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Условия проведения, катализатор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Состав исходной смеси реагентов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Состав реакционной смеси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Способ разделения реакционной смеси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Тип реактора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</a:tr>
              <a:tr h="158823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Lummus</a:t>
                      </a:r>
                      <a:r>
                        <a:rPr lang="ru-RU" sz="1600" dirty="0">
                          <a:effectLst/>
                        </a:rPr>
                        <a:t>/UOP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Температура в начале и конце цикла - 622/627,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5,8 </a:t>
                      </a:r>
                      <a:r>
                        <a:rPr lang="ru-RU" sz="1600" dirty="0" err="1">
                          <a:effectLst/>
                        </a:rPr>
                        <a:t>абс</a:t>
                      </a:r>
                      <a:endParaRPr lang="ru-RU" sz="16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Железооксидные</a:t>
                      </a:r>
                      <a:r>
                        <a:rPr lang="ru-RU" sz="1600" dirty="0">
                          <a:effectLst/>
                        </a:rPr>
                        <a:t> катализаторы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Свежий и </a:t>
                      </a:r>
                      <a:r>
                        <a:rPr lang="ru-RU" sz="1600" dirty="0" err="1">
                          <a:effectLst/>
                        </a:rPr>
                        <a:t>рец</a:t>
                      </a:r>
                      <a:r>
                        <a:rPr lang="ru-RU" sz="1600" dirty="0">
                          <a:effectLst/>
                        </a:rPr>
                        <a:t>. этилбензол, 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пар</a:t>
                      </a:r>
                    </a:p>
                    <a:p>
                      <a:pPr marL="45720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Стирол &gt;99,9 % масс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Полимеры &lt;10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Соединения серы &lt;10мг/кг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Альдегиды &lt;30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Пероксиды &lt;20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Хлориды &lt;2 мг/кг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Ректификация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Двухступенчатый адиабатический реактор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</a:tr>
              <a:tr h="16340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SMART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Температура в начале и конце цикла - 620/620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6,0-8,0 </a:t>
                      </a:r>
                      <a:r>
                        <a:rPr lang="ru-RU" sz="1600" dirty="0" err="1">
                          <a:effectLst/>
                        </a:rPr>
                        <a:t>абс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 кат-</a:t>
                      </a:r>
                      <a:r>
                        <a:rPr lang="ru-RU" sz="1600" dirty="0" err="1">
                          <a:effectLst/>
                        </a:rPr>
                        <a:t>ра</a:t>
                      </a:r>
                      <a:r>
                        <a:rPr lang="ru-RU" sz="1600" dirty="0">
                          <a:effectLst/>
                        </a:rPr>
                        <a:t> – катализатор дегидрирования этилбензола и катализатор окисления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Свежий и </a:t>
                      </a:r>
                      <a:r>
                        <a:rPr lang="ru-RU" sz="1600" dirty="0" err="1">
                          <a:effectLst/>
                        </a:rPr>
                        <a:t>рец</a:t>
                      </a:r>
                      <a:r>
                        <a:rPr lang="ru-RU" sz="1600" dirty="0">
                          <a:effectLst/>
                        </a:rPr>
                        <a:t>. этилбензол, 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пар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Стирол &gt;99,9 % масс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Полимеры &lt;10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Соединения серы &lt;10мг/кг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Альдегиды &lt;30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Пероксиды &lt;20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Хлориды &lt;2 мг/кг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85725" indent="-8572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Ректификация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Многоступенчатый радиально-</a:t>
                      </a:r>
                      <a:r>
                        <a:rPr lang="ru-RU" sz="1600" dirty="0" err="1">
                          <a:effectLst/>
                        </a:rPr>
                        <a:t>потосный</a:t>
                      </a:r>
                      <a:r>
                        <a:rPr lang="ru-RU" sz="1600" dirty="0">
                          <a:effectLst/>
                        </a:rPr>
                        <a:t> реактор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</a:tr>
              <a:tr h="3311824">
                <a:tc>
                  <a:txBody>
                    <a:bodyPr/>
                    <a:lstStyle/>
                    <a:p>
                      <a:pPr marL="0" marR="0" indent="0" algn="ctr" defTabSz="123444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  <a:ea typeface="Times New Roman" panose="02020603050405020304" pitchFamily="18" charset="0"/>
                        </a:rPr>
                        <a:t>STONE</a:t>
                      </a:r>
                      <a:r>
                        <a:rPr lang="ru-RU" sz="1600" dirty="0" smtClean="0">
                          <a:latin typeface="+mn-lt"/>
                          <a:ea typeface="Times New Roman" panose="02020603050405020304" pitchFamily="18" charset="0"/>
                        </a:rPr>
                        <a:t>&amp;</a:t>
                      </a:r>
                      <a:r>
                        <a:rPr lang="en-US" sz="1600" dirty="0" smtClean="0">
                          <a:latin typeface="+mn-lt"/>
                          <a:ea typeface="Times New Roman" panose="02020603050405020304" pitchFamily="18" charset="0"/>
                        </a:rPr>
                        <a:t>WEBSTER</a:t>
                      </a:r>
                      <a:r>
                        <a:rPr lang="ru-RU" sz="1600" dirty="0" smtClean="0">
                          <a:latin typeface="+mn-lt"/>
                          <a:ea typeface="Times New Roman" panose="02020603050405020304" pitchFamily="18" charset="0"/>
                        </a:rPr>
                        <a:t> (</a:t>
                      </a:r>
                      <a:r>
                        <a:rPr lang="en-US" sz="1600" dirty="0" smtClean="0">
                          <a:latin typeface="+mn-lt"/>
                          <a:ea typeface="Times New Roman" panose="02020603050405020304" pitchFamily="18" charset="0"/>
                        </a:rPr>
                        <a:t>BADGER</a:t>
                      </a:r>
                      <a:r>
                        <a:rPr lang="ru-RU" sz="1600" dirty="0" smtClean="0"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ru-RU" sz="1600" dirty="0" smtClean="0">
                        <a:latin typeface="+mn-lt"/>
                      </a:endParaRP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590-650</a:t>
                      </a:r>
                      <a:r>
                        <a:rPr lang="ru-RU" sz="1600" baseline="300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</a:rPr>
                        <a:t>От 200 мм </a:t>
                      </a:r>
                      <a:r>
                        <a:rPr lang="ru-RU" sz="1600" dirty="0" err="1" smtClean="0">
                          <a:latin typeface="+mn-lt"/>
                          <a:ea typeface="Calibri" panose="020F0502020204030204" pitchFamily="34" charset="0"/>
                        </a:rPr>
                        <a:t>рт.ст</a:t>
                      </a: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</a:rPr>
                        <a:t>, катализаторы из оксида железа, промотированного оксидом калия</a:t>
                      </a:r>
                      <a:endParaRPr lang="ru-RU" sz="1600" dirty="0" smtClean="0">
                        <a:latin typeface="+mn-lt"/>
                      </a:endParaRP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Свежий и </a:t>
                      </a:r>
                      <a:r>
                        <a:rPr lang="ru-RU" sz="1600" dirty="0" err="1" smtClean="0">
                          <a:effectLst/>
                          <a:latin typeface="+mn-lt"/>
                        </a:rPr>
                        <a:t>рец</a:t>
                      </a:r>
                      <a:r>
                        <a:rPr lang="ru-RU" sz="1600" dirty="0" smtClean="0">
                          <a:effectLst/>
                          <a:latin typeface="+mn-lt"/>
                        </a:rPr>
                        <a:t>. этилбензол, 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пар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Стирол 99,8-99,95 % масс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Углеводороды С8 (этилбензол и ксилолы) 100-1000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А-метилстирол, 150-500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Фенилацетилен</a:t>
                      </a: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Полимеры 5-10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Альдегиы</a:t>
                      </a: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dirty="0" err="1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бензальдегид</a:t>
                      </a: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30-50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Пероксиды 30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Ингибитор (ТБК) 10-15 мг/кг</a:t>
                      </a: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Хлориды 2-5 мг/кг</a:t>
                      </a:r>
                    </a:p>
                    <a:p>
                      <a:pPr marL="0" indent="0" algn="ctr"/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</a:rPr>
                        <a:t>Сера 2-5 мг/кг</a:t>
                      </a:r>
                      <a:endParaRPr lang="ru-RU" sz="1600" dirty="0" smtClean="0">
                        <a:latin typeface="+mn-lt"/>
                      </a:endParaRP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85725" marR="0" indent="-85725" algn="ctr" defTabSz="123444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</a:rPr>
                        <a:t>Ректификация, высокоэффективная насадка</a:t>
                      </a:r>
                      <a:endParaRPr lang="ru-RU" sz="1600" dirty="0" smtClean="0">
                        <a:latin typeface="+mn-lt"/>
                      </a:endParaRPr>
                    </a:p>
                    <a:p>
                      <a:pPr marL="85725" indent="-8572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23444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ea typeface="Calibri" panose="020F0502020204030204" pitchFamily="34" charset="0"/>
                        </a:rPr>
                        <a:t>Внутриреакторное оборудование собственной разработки</a:t>
                      </a:r>
                      <a:endParaRPr lang="ru-RU" sz="1600" dirty="0" smtClean="0">
                        <a:latin typeface="+mn-lt"/>
                      </a:endParaRPr>
                    </a:p>
                    <a:p>
                      <a:pPr mar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5" marR="374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52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-1" y="381546"/>
            <a:ext cx="14401801" cy="98668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432148" y="493079"/>
            <a:ext cx="12889432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Принципиальная технологическая схема стадий конденсации и очистки водного конденсата производства стирола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8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1556" y="9412016"/>
            <a:ext cx="1166882" cy="114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963988" y="3465513"/>
            <a:ext cx="1440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" name="Рисунок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267" y="1450044"/>
            <a:ext cx="10933266" cy="69779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609954" y="8501310"/>
            <a:ext cx="115212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Р-1,2 – реакторы дегидрирования этилбензола; П-1 – пароперегревательная печь; Т-1 – испаритель этилбензольной шихты; Т-2 – перегреватель этилбензольной шихты; Т-3 – подогреватель реакционной смечи; Т-4 – котел-утилизатор для выработки вторичного водяного пара; Е-1 – пенный аппарат; </a:t>
            </a:r>
            <a:b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КХ-1,2 – конденсаторы-холодильники для охлаждения контактного газа; </a:t>
            </a:r>
            <a:b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Е-2 – емкость отстоя продуктов дегидрирования от воды; Ф-1 – фильтры для очистки от катализаторной пыли; К-1 – колонна ректификации очистки водного конденсата острым водяным паром; КХ-3 – конденсатор-холодильник; </a:t>
            </a:r>
            <a:b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Н-1-6 – насосы</a:t>
            </a:r>
          </a:p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Рисунок </a:t>
            </a:r>
            <a:r>
              <a:rPr lang="ru-RU" sz="1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– Принципиальная технологическая схема стадий конденсации и очистки водного конденсата производства стирола</a:t>
            </a:r>
            <a:endParaRPr lang="ru-RU" sz="1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71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-1" y="381546"/>
            <a:ext cx="14401801" cy="98668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144116" y="514182"/>
            <a:ext cx="13465496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3144838" algn="l"/>
              </a:tabLst>
            </a:pPr>
            <a:r>
              <a:rPr lang="ru-RU" sz="2400" b="1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Разработка принципиальной схемы установки производства стирола дегидрированием этилбензола с адсорбционной очисткой водного конденсата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5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3165613" y="514182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9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302" y="1956703"/>
            <a:ext cx="7799124" cy="58142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116198" y="8353003"/>
            <a:ext cx="121694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А-1,2 – адсорберы; Т-1 – нагреватель; Т-2 – холодильник; Е-1 – емкость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Рисунок </a:t>
            </a:r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Принципиальная технологическая схема блока очистки водного конденсата производства стирола методом адсорбции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15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-1" y="381546"/>
            <a:ext cx="14401801" cy="98668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144116" y="514182"/>
            <a:ext cx="13465496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3144838" algn="l"/>
              </a:tabLst>
            </a:pPr>
            <a:r>
              <a:rPr lang="ru-RU" sz="2400" b="1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Разработка принципиальной схемы установки производства стирола дегидрированием этилбензола с адсорбционной очисткой водного конденсата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5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3165613" y="514182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10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6198" y="8425011"/>
            <a:ext cx="121694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Р-1,2 – реакторы дегидрирования этилбензола; П-1 – пароперегревательная печь;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Т-1 – испаритель этилбензольной шихты; Т-2 – перегреватель этилбензольной шихты; Т-3 – подогреватель реакционной смечи; Т-4 – котел-утилизатор для выработки вторичного водяного пара; Т-5 – нагреватель; Т-6 – холодильник; </a:t>
            </a:r>
            <a:b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Е-1 – пенный аппарат;  КХ-1,2 – конденсаторы-холодильники для охлаждения контактного газа;  Е-2 – емкость отстоя продуктов дегидрирования от воды; </a:t>
            </a:r>
            <a:b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Ф-1 – фильтры для очистки от катализаторной пыли; Н-1-4 – насосы; </a:t>
            </a:r>
            <a:b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А-1,2 – адсорберы; Е-1 – емкость отделения оборотной воды</a:t>
            </a:r>
          </a:p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Рисунок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– Принципиальная технологическая схема стадий конденсации и очистки водного конденсата производства стирола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489" y="1913357"/>
            <a:ext cx="11442822" cy="63776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112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-1" y="381546"/>
            <a:ext cx="14401801" cy="98668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52207" y="514845"/>
            <a:ext cx="13321480" cy="720081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ЗАКЛЮЧЕНИЕ</a:t>
            </a:r>
            <a:endParaRPr lang="ru-RU" sz="44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165614" y="505274"/>
            <a:ext cx="1016146" cy="707886"/>
          </a:xfrm>
          <a:prstGeom prst="rect">
            <a:avLst/>
          </a:prstGeom>
          <a:solidFill>
            <a:srgbClr val="4572A7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11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1556" y="9412016"/>
            <a:ext cx="1166882" cy="114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97794" y="1872283"/>
            <a:ext cx="12975893" cy="7363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100" b="1" dirty="0"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приведенный обзор литературных данных зарубежных и отечественных источников показывает, что достаточно активно ведутся работы по исследованию методов очистки сточных вод от углеводородных примесей.  Тем не менее, еще не найден универсальный метод и подход к </a:t>
            </a:r>
            <a:r>
              <a:rPr lang="ru-RU" sz="21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очистке промышленных сточных вод от растворенных в воде органических веществ. Это связано с разнообразным составом примесей даже в рамках одного предприятия, капиталоёмким и затратным аппаратурным оформлением, соблюдением определенных условий. П</a:t>
            </a:r>
            <a:r>
              <a:rPr lang="ru-RU" sz="2100" b="1" dirty="0">
                <a:ea typeface="Calibri" panose="020F0502020204030204" pitchFamily="34" charset="0"/>
                <a:cs typeface="Times New Roman" panose="02020603050405020304" pitchFamily="18" charset="0"/>
              </a:rPr>
              <a:t>роцесс необходимо анализировать и оценивать с точки зрения подбора способа очистки водного конденсата индивидуально к каждому процессу, поэтому поиск эффективного метода может проводиться довольно продолжительное время, ведь это дополнительные затраты на исследования.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100" b="1" dirty="0">
                <a:ea typeface="Calibri" panose="020F0502020204030204" pitchFamily="34" charset="0"/>
                <a:cs typeface="Times New Roman" panose="02020603050405020304" pitchFamily="18" charset="0"/>
              </a:rPr>
              <a:t>Именно поэтому на многих производствах стирола до сих пор используют недостаточно эффективный ректификационный метод очистки водного конденсата. Особого внимания в данном вопросе заслуживают адсорбционные методы очистки сточных вод производства стирола. Анализ литературы и патентов подтверждает актуальность и применимость метода на практике.  </a:t>
            </a: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2100" b="1" dirty="0">
                <a:ea typeface="Calibri" panose="020F0502020204030204" pitchFamily="34" charset="0"/>
                <a:cs typeface="Times New Roman" panose="02020603050405020304" pitchFamily="18" charset="0"/>
              </a:rPr>
              <a:t>В ходе </a:t>
            </a:r>
            <a:r>
              <a:rPr lang="ru-RU" sz="21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проекта была разработана </a:t>
            </a:r>
            <a:r>
              <a:rPr lang="ru-RU" sz="2100" b="1" dirty="0">
                <a:ea typeface="Calibri" panose="020F0502020204030204" pitchFamily="34" charset="0"/>
                <a:cs typeface="Times New Roman" panose="02020603050405020304" pitchFamily="18" charset="0"/>
              </a:rPr>
              <a:t>принципиальная схема установки производства стирола дегидрированием этилбензола с адсорбционной очисткой водного конденсата. </a:t>
            </a:r>
            <a:endParaRPr lang="ru-RU" sz="2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43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" y="3633810"/>
            <a:ext cx="14401800" cy="316835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4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09918" y="3813743"/>
            <a:ext cx="12638048" cy="2808485"/>
          </a:xfrm>
          <a:prstGeom prst="rect">
            <a:avLst/>
          </a:prstGeom>
          <a:noFill/>
        </p:spPr>
        <p:txBody>
          <a:bodyPr vert="horz" lIns="123444" tIns="61722" rIns="123444" bIns="61722" rtlCol="0" anchor="ctr">
            <a:noAutofit/>
          </a:bodyPr>
          <a:lstStyle>
            <a:lvl1pPr algn="ctr" defTabSz="123444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 smtClean="0">
                <a:solidFill>
                  <a:schemeClr val="bg1"/>
                </a:solidFill>
                <a:cs typeface="Times New Roman" pitchFamily="18" charset="0"/>
              </a:rPr>
              <a:t>Спасибо за внимание!</a:t>
            </a:r>
            <a:endParaRPr lang="ru-RU" sz="88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90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31910</TotalTime>
  <Words>1095</Words>
  <Application>Microsoft Office PowerPoint</Application>
  <PresentationFormat>Произвольный</PresentationFormat>
  <Paragraphs>189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(Основной текст)</vt:lpstr>
      <vt:lpstr>Times New Roman</vt:lpstr>
      <vt:lpstr>WipoUniExt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Нефтепродуктопровод</dc:title>
  <dc:creator>Айдар</dc:creator>
  <cp:lastModifiedBy>admin</cp:lastModifiedBy>
  <cp:revision>293</cp:revision>
  <dcterms:created xsi:type="dcterms:W3CDTF">2018-06-03T13:09:48Z</dcterms:created>
  <dcterms:modified xsi:type="dcterms:W3CDTF">2023-09-25T15:24:28Z</dcterms:modified>
</cp:coreProperties>
</file>