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4630400" cy="8229600"/>
  <p:notesSz cx="8229600" cy="14630400"/>
  <p:embeddedFontLst>
    <p:embeddedFont>
      <p:font typeface="Fira Sans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693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20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62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0C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4163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03012" y="563166"/>
            <a:ext cx="8110776" cy="922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«Mental Math»: Разработка Идеального Тренажера по Ментальной Арифметике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003012" y="1559560"/>
            <a:ext cx="8110776" cy="85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6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Приветствуем вас на презентации, посвященной ключевым вызовам и инновационным решениям в создании веб-тренажера «Mental Math». Наша цель — создать не просто генератор примеров, а комплексную, мотивирующую и педагогически обоснованную платформу для развития навыков ментальной арифметики у детей и взрослых.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003012" y="2581870"/>
            <a:ext cx="8110776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6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Мы рассмотрим основные проблемы, стоящие перед разработчиками образовательных приложений, и предложим наши стратегические решения для обеспечения </a:t>
            </a:r>
            <a:r>
              <a:rPr lang="en-US" sz="1600" dirty="0">
                <a:solidFill>
                  <a:srgbClr val="000000"/>
                </a:solidFill>
                <a:highlight>
                  <a:srgbClr val="F94CAF"/>
                </a:highlight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творческого превосходства</a:t>
            </a:r>
            <a:r>
              <a:rPr lang="en-US" sz="16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и 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образовательной эффективности.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603" y="3305343"/>
            <a:ext cx="8110776" cy="444615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08812" y="4454516"/>
            <a:ext cx="2071703" cy="25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Цель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402925" y="4787139"/>
            <a:ext cx="2283476" cy="621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Повышение образовательной эффективности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1536143" y="6233879"/>
            <a:ext cx="2071702" cy="25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Методы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1430257" y="6566502"/>
            <a:ext cx="2283476" cy="414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Интерактивные и цифровые подходы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0799538" y="3609722"/>
            <a:ext cx="2071702" cy="25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Оценка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10693651" y="3942345"/>
            <a:ext cx="2283477" cy="41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6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Анализ результатов и корректировка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9249" y="518874"/>
            <a:ext cx="2354461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Проблемы: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59249" y="1095732"/>
            <a:ext cx="13311902" cy="1624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350"/>
              </a:lnSpc>
              <a:buNone/>
            </a:pPr>
            <a:r>
              <a:rPr lang="en-US" sz="5100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Обеспечение Эффективного Обучения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59249" y="3002756"/>
            <a:ext cx="13311902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Чтобы приложение было полезным, оно должно точно соответствовать потребностям пользователя.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76713" y="3798391"/>
            <a:ext cx="4311729" cy="3912156"/>
          </a:xfrm>
          <a:prstGeom prst="roundRect">
            <a:avLst>
              <a:gd name="adj" fmla="val 2805"/>
            </a:avLst>
          </a:prstGeom>
          <a:solidFill>
            <a:srgbClr val="24163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49" y="3775591"/>
            <a:ext cx="4311729" cy="9144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578" y="3515916"/>
            <a:ext cx="565071" cy="565071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2123" y="3657124"/>
            <a:ext cx="225981" cy="28253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70466" y="4269343"/>
            <a:ext cx="3560683" cy="353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Адаптивная Сложность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870466" y="4735473"/>
            <a:ext cx="3889296" cy="271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Как избежать скуки от простых и демотивации от сложных заданий? Решение — разработка </a:t>
            </a:r>
            <a:r>
              <a:rPr lang="en-US" dirty="0">
                <a:solidFill>
                  <a:srgbClr val="F94CAF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«умного» алгоритма</a:t>
            </a: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, который анализирует скорость и точность ответов. Приложение должно динамически подбирать следующий пример, постоянно поддерживая пользователя в «зоне ближайшего развития».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5159335" y="3798451"/>
            <a:ext cx="4311729" cy="3912156"/>
          </a:xfrm>
          <a:prstGeom prst="roundRect">
            <a:avLst>
              <a:gd name="adj" fmla="val 2805"/>
            </a:avLst>
          </a:prstGeom>
          <a:solidFill>
            <a:srgbClr val="241631"/>
          </a:solidFill>
          <a:ln/>
        </p:spPr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35" y="3775591"/>
            <a:ext cx="4311729" cy="91440"/>
          </a:xfrm>
          <a:prstGeom prst="rect">
            <a:avLst/>
          </a:prstGeom>
        </p:spPr>
      </p:pic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665" y="3515916"/>
            <a:ext cx="565071" cy="565071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2210" y="3657124"/>
            <a:ext cx="225981" cy="28253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5370552" y="4126707"/>
            <a:ext cx="3889296" cy="608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Продуманная Структура Курса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8"/>
          <p:cNvSpPr/>
          <p:nvPr/>
        </p:nvSpPr>
        <p:spPr>
          <a:xfrm>
            <a:off x="5370552" y="4859079"/>
            <a:ext cx="3889296" cy="2640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Обучение требует логичной последовательности. Наш курс должен быть выстроен от простых операций с однозначными числами до сложных многозначных вычислений, умножения и деления. Это гарантирует, что пользователь сможет осваивать материал поэтапно и без пробелов.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9"/>
          <p:cNvSpPr/>
          <p:nvPr/>
        </p:nvSpPr>
        <p:spPr>
          <a:xfrm>
            <a:off x="9659422" y="3798451"/>
            <a:ext cx="4311729" cy="3912156"/>
          </a:xfrm>
          <a:prstGeom prst="roundRect">
            <a:avLst>
              <a:gd name="adj" fmla="val 2805"/>
            </a:avLst>
          </a:prstGeom>
          <a:solidFill>
            <a:srgbClr val="241631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9422" y="3775591"/>
            <a:ext cx="4311729" cy="91440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2751" y="3515916"/>
            <a:ext cx="565071" cy="565071"/>
          </a:xfrm>
          <a:prstGeom prst="rect">
            <a:avLst/>
          </a:prstGeom>
        </p:spPr>
      </p:pic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2296" y="3657124"/>
            <a:ext cx="225981" cy="282535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9870638" y="3985499"/>
            <a:ext cx="3889296" cy="74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Качественная Обратная Связь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1"/>
          <p:cNvSpPr/>
          <p:nvPr/>
        </p:nvSpPr>
        <p:spPr>
          <a:xfrm>
            <a:off x="9870638" y="4781313"/>
            <a:ext cx="3889296" cy="2416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Просто "неправильно" — бесполезно. Пользователь должен понимать, ГДЕ именно произошла ошибка. Наше решение — детальный разбор ошибок с показом правильного решения на </a:t>
            </a:r>
            <a:r>
              <a:rPr lang="en-US" sz="2000" b="1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виртуальном абакусе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, чтобы визуализировать ментальные костяшки</a:t>
            </a:r>
            <a:r>
              <a:rPr lang="en-US" sz="145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</a:t>
            </a:r>
            <a:endParaRPr lang="en-US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Решение: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96835" y="659011"/>
            <a:ext cx="6303288" cy="488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От Алгоритма до Мотивации</a:t>
            </a:r>
            <a:endParaRPr lang="en-US" sz="3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41" y="1445478"/>
            <a:ext cx="170021" cy="2126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3060" y="1445538"/>
            <a:ext cx="3355777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Генерация "Правильных" Примеров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65334" y="1771531"/>
            <a:ext cx="36562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Нам нужен алгоритм, который тренирует конкретные правила и комбинации (например, «+9» или «-4»). Это обеспечивает целенаправленное закрепление навыков, в отличие от бессистемной генерации случайных чисел.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814" y="1445478"/>
            <a:ext cx="170021" cy="21264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931807" y="1445538"/>
            <a:ext cx="2717721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Мотивация и Геймификация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4931807" y="1771531"/>
            <a:ext cx="36562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Чтобы удержать интерес, особенно у детей, мы внедрим систему достижений, уровней, наград и таблицы лидеров. Главное — сбалансировать игровую составляющую, чтобы она не отвлекала от учебного процесса.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41" y="2830413"/>
            <a:ext cx="170021" cy="21264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65334" y="3136724"/>
            <a:ext cx="2400538" cy="271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Визуализация Мышления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212651" y="3532969"/>
            <a:ext cx="7857568" cy="457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Использование продвинутой графики и анимации абакуса помогает пользователю </a:t>
            </a:r>
            <a:r>
              <a:rPr lang="en-US" sz="2000" dirty="0" err="1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формировать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прочные</a:t>
            </a:r>
            <a:endParaRPr lang="en-US" sz="2000" dirty="0" smtClean="0">
              <a:solidFill>
                <a:srgbClr val="DAD1E6"/>
              </a:solidFill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en-US" sz="2000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94CAF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ментальные образы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для счета.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83" y="3919492"/>
            <a:ext cx="8191262" cy="378023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468983" y="4181389"/>
            <a:ext cx="2055856" cy="256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Удержать интерес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741547" y="6037199"/>
            <a:ext cx="1379708" cy="239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Игровые элементы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6863429" y="6037199"/>
            <a:ext cx="1379708" cy="267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Интерактивность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1"/>
          <p:cNvSpPr/>
          <p:nvPr/>
        </p:nvSpPr>
        <p:spPr>
          <a:xfrm>
            <a:off x="2779129" y="6277048"/>
            <a:ext cx="1379708" cy="292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Короткие задания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2"/>
          <p:cNvSpPr/>
          <p:nvPr/>
        </p:nvSpPr>
        <p:spPr>
          <a:xfrm>
            <a:off x="4834984" y="6304461"/>
            <a:ext cx="1379708" cy="246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Визуализация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0656" y="100540"/>
            <a:ext cx="4067786" cy="4067786"/>
          </a:xfrm>
          <a:prstGeom prst="rect">
            <a:avLst/>
          </a:prstGeom>
        </p:spPr>
      </p:pic>
      <p:pic>
        <p:nvPicPr>
          <p:cNvPr id="24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7317" y="4186517"/>
            <a:ext cx="4043083" cy="4043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96835" y="109825"/>
            <a:ext cx="7729061" cy="55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Как Выделиться среди Конкурентов</a:t>
            </a:r>
            <a:endParaRPr lang="en-US" sz="3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89215" y="703197"/>
            <a:ext cx="13836729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Успех на рынке требует четкого понимания монетизации и уникального торгового предложения (УТП).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658" y="948442"/>
            <a:ext cx="7347868" cy="6866488"/>
          </a:xfrm>
          <a:prstGeom prst="roundRect">
            <a:avLst>
              <a:gd name="adj" fmla="val 295"/>
            </a:avLst>
          </a:prstGeom>
          <a:solidFill>
            <a:srgbClr val="433550"/>
          </a:solidFill>
          <a:ln/>
        </p:spPr>
      </p:sp>
      <p:sp>
        <p:nvSpPr>
          <p:cNvPr id="7" name="Text 5"/>
          <p:cNvSpPr/>
          <p:nvPr/>
        </p:nvSpPr>
        <p:spPr>
          <a:xfrm>
            <a:off x="244550" y="966086"/>
            <a:ext cx="5124892" cy="986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2400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Оптимальная Модель Монетизации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59488" y="1369804"/>
            <a:ext cx="7027125" cy="11955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Для образовательной программы мы </a:t>
            </a:r>
            <a:r>
              <a:rPr lang="en-US" sz="2000" dirty="0" err="1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рекомендуем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модель</a:t>
            </a:r>
            <a:r>
              <a:rPr lang="en-US" sz="2000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Freemium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. Базовый, полный курс доступен бесплатно, а продвинутые уровни, соревновательные режимы или дополнительные отчеты для родителей — по доступной подписке. Это избегает негатива от агрессивных микроплатежей.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50" y="2412434"/>
            <a:ext cx="5309003" cy="363241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710230" y="1012164"/>
            <a:ext cx="6918365" cy="7164942"/>
          </a:xfrm>
          <a:prstGeom prst="rect">
            <a:avLst/>
          </a:prstGeom>
          <a:solidFill>
            <a:srgbClr val="433550"/>
          </a:solidFill>
          <a:ln/>
        </p:spPr>
      </p:sp>
      <p:sp>
        <p:nvSpPr>
          <p:cNvPr id="11" name="Text 8"/>
          <p:cNvSpPr/>
          <p:nvPr/>
        </p:nvSpPr>
        <p:spPr>
          <a:xfrm>
            <a:off x="8357190" y="1012165"/>
            <a:ext cx="4827181" cy="357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400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Уникальное Торговое Предложение (УТП)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357190" y="1369805"/>
            <a:ext cx="5454503" cy="1564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Наше УТП будет основано </a:t>
            </a:r>
            <a:r>
              <a:rPr lang="en-US" sz="2000" dirty="0" err="1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</a:t>
            </a:r>
            <a:r>
              <a:rPr lang="en-US" sz="2000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:</a:t>
            </a:r>
          </a:p>
          <a:p>
            <a:pPr marL="0" indent="0" algn="l">
              <a:lnSpc>
                <a:spcPts val="1400"/>
              </a:lnSpc>
              <a:buNone/>
            </a:pPr>
            <a:endParaRPr lang="en-US" sz="2000" dirty="0" smtClean="0">
              <a:solidFill>
                <a:srgbClr val="DAD1E6"/>
              </a:solidFill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en-US" sz="2000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1) </a:t>
            </a:r>
            <a:r>
              <a:rPr lang="en-US" sz="2000" dirty="0">
                <a:solidFill>
                  <a:srgbClr val="F94CAF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Лучшей Методике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(адаптивные алгоритмы и точная обратная </a:t>
            </a:r>
            <a:r>
              <a:rPr lang="en-US" sz="2000" dirty="0" err="1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связь</a:t>
            </a:r>
            <a:r>
              <a:rPr lang="en-US" sz="2000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),</a:t>
            </a:r>
          </a:p>
          <a:p>
            <a:pPr marL="0" indent="0" algn="l">
              <a:lnSpc>
                <a:spcPts val="1400"/>
              </a:lnSpc>
              <a:buNone/>
            </a:pPr>
            <a:endParaRPr lang="en-US" sz="2000" dirty="0" smtClean="0">
              <a:solidFill>
                <a:srgbClr val="DAD1E6"/>
              </a:solidFill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en-US" sz="2000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2) Превосходной </a:t>
            </a:r>
            <a:r>
              <a:rPr lang="en-US" sz="2000" dirty="0" err="1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Графике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endParaRPr lang="en-US" sz="2000" dirty="0" smtClean="0">
              <a:solidFill>
                <a:srgbClr val="DAD1E6"/>
              </a:solidFill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400"/>
              </a:lnSpc>
              <a:buNone/>
            </a:pPr>
            <a:endParaRPr lang="en-US" sz="2000" dirty="0" smtClean="0">
              <a:solidFill>
                <a:srgbClr val="DAD1E6"/>
              </a:solidFill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en-US" sz="2000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3</a:t>
            </a: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) Возможности интеграции с оффлайн-школами ментальной арифметики.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18708" y="6256747"/>
            <a:ext cx="4040371" cy="34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Маркетинг по Сегментам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44550" y="6504295"/>
            <a:ext cx="6358269" cy="2756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Мы разработаем отдельные стратегии для целевых групп: рекламные кампании, демонстрирующие прогресс ребенка (для родителей); материалы, подчеркивающие методическую глубину (для педагогов); и технические партнерства (для разработчиков)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566" y="3002571"/>
            <a:ext cx="5428378" cy="3714087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125896" y="7210818"/>
            <a:ext cx="6504503" cy="859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20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Система достижений, уровней, наград, таблицы лидеров, соревновательный режим. Важно не переборщить, чтобы игровая составляющая не заслонила учебную.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94943" y="14851618"/>
            <a:ext cx="6691670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400"/>
              </a:lnSpc>
              <a:buNone/>
            </a:pP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6357" y="856178"/>
            <a:ext cx="7924086" cy="1089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Бизнес-модель «MentalMath»: Обзор Ключевых Элементов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096357" y="2206943"/>
            <a:ext cx="7924086" cy="836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Веб-тренажёр «MentalMath» разработан для повышения когнитивных способностей и навыков устного счёта. Эта </a:t>
            </a: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канва бизнес-модели</a:t>
            </a: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(Business Model Canvas) представляет собой структурированный подход к пониманию и управлению нашим проектом.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096357" y="3309104"/>
            <a:ext cx="3874889" cy="2258735"/>
          </a:xfrm>
          <a:prstGeom prst="roundRect">
            <a:avLst>
              <a:gd name="adj" fmla="val 1157"/>
            </a:avLst>
          </a:prstGeom>
          <a:solidFill>
            <a:srgbClr val="433550"/>
          </a:solidFill>
          <a:ln/>
        </p:spPr>
      </p:sp>
      <p:sp>
        <p:nvSpPr>
          <p:cNvPr id="6" name="Shape 3"/>
          <p:cNvSpPr/>
          <p:nvPr/>
        </p:nvSpPr>
        <p:spPr>
          <a:xfrm>
            <a:off x="6270546" y="3413641"/>
            <a:ext cx="522803" cy="522803"/>
          </a:xfrm>
          <a:prstGeom prst="roundRect">
            <a:avLst>
              <a:gd name="adj" fmla="val 17488587"/>
            </a:avLst>
          </a:prstGeom>
          <a:solidFill>
            <a:srgbClr val="FFBC8F"/>
          </a:solidFill>
          <a:ln/>
        </p:spPr>
      </p:sp>
      <p:sp>
        <p:nvSpPr>
          <p:cNvPr id="8" name="Text 4"/>
          <p:cNvSpPr/>
          <p:nvPr/>
        </p:nvSpPr>
        <p:spPr>
          <a:xfrm>
            <a:off x="6270546" y="4110633"/>
            <a:ext cx="2894171" cy="272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Сегменты Потребителей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6270546" y="4487466"/>
            <a:ext cx="3526512" cy="836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От школьников до пенсионеров — широкая аудитория, нацеленная на когнитивное развитие.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10145435" y="3309104"/>
            <a:ext cx="3875008" cy="2258735"/>
          </a:xfrm>
          <a:prstGeom prst="roundRect">
            <a:avLst>
              <a:gd name="adj" fmla="val 1157"/>
            </a:avLst>
          </a:prstGeom>
          <a:solidFill>
            <a:srgbClr val="433550"/>
          </a:solidFill>
          <a:ln/>
        </p:spPr>
      </p:sp>
      <p:sp>
        <p:nvSpPr>
          <p:cNvPr id="11" name="Shape 7"/>
          <p:cNvSpPr/>
          <p:nvPr/>
        </p:nvSpPr>
        <p:spPr>
          <a:xfrm>
            <a:off x="10319623" y="3413641"/>
            <a:ext cx="522803" cy="522803"/>
          </a:xfrm>
          <a:prstGeom prst="roundRect">
            <a:avLst>
              <a:gd name="adj" fmla="val 17488587"/>
            </a:avLst>
          </a:prstGeom>
          <a:solidFill>
            <a:srgbClr val="FFBC8F"/>
          </a:solidFill>
          <a:ln/>
        </p:spPr>
      </p:sp>
      <p:sp>
        <p:nvSpPr>
          <p:cNvPr id="13" name="Text 8"/>
          <p:cNvSpPr/>
          <p:nvPr/>
        </p:nvSpPr>
        <p:spPr>
          <a:xfrm>
            <a:off x="10319623" y="4110633"/>
            <a:ext cx="3118723" cy="272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Ценностные Предложения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0319623" y="4487466"/>
            <a:ext cx="3526631" cy="836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Улучшение устного счёта, повышение скорости реакции и точности вычислений, рост внимательности.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6096357" y="5672376"/>
            <a:ext cx="7924086" cy="1701046"/>
          </a:xfrm>
          <a:prstGeom prst="roundRect">
            <a:avLst>
              <a:gd name="adj" fmla="val 1537"/>
            </a:avLst>
          </a:prstGeom>
          <a:solidFill>
            <a:srgbClr val="433550"/>
          </a:solidFill>
          <a:ln/>
        </p:spPr>
      </p:sp>
      <p:sp>
        <p:nvSpPr>
          <p:cNvPr id="16" name="Shape 11"/>
          <p:cNvSpPr/>
          <p:nvPr/>
        </p:nvSpPr>
        <p:spPr>
          <a:xfrm>
            <a:off x="6270546" y="5846564"/>
            <a:ext cx="522803" cy="522803"/>
          </a:xfrm>
          <a:prstGeom prst="roundRect">
            <a:avLst>
              <a:gd name="adj" fmla="val 17488587"/>
            </a:avLst>
          </a:prstGeom>
          <a:solidFill>
            <a:srgbClr val="FFBC8F"/>
          </a:solidFill>
          <a:ln/>
        </p:spPr>
      </p:sp>
      <p:sp>
        <p:nvSpPr>
          <p:cNvPr id="18" name="Text 12"/>
          <p:cNvSpPr/>
          <p:nvPr/>
        </p:nvSpPr>
        <p:spPr>
          <a:xfrm>
            <a:off x="6270546" y="6543556"/>
            <a:ext cx="2369344" cy="272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Источники Доходов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6270546" y="6920389"/>
            <a:ext cx="7575709" cy="278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Премиум-подписки, корпоративные лицензии, продажа курсов и нативная реклама.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37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2209" y="418147"/>
            <a:ext cx="7903845" cy="475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Детальный Анализ Канвы «MentalMath»</a:t>
            </a:r>
            <a:endParaRPr lang="en-US" sz="2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16969" y="1197412"/>
            <a:ext cx="1356598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Подробное описание ключевых блоков бизнес-модели, необходимых для успешного запуска и масштабирования проекта</a:t>
            </a:r>
            <a:r>
              <a:rPr lang="en-US" sz="16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32209" y="1611630"/>
            <a:ext cx="13565981" cy="4880134"/>
          </a:xfrm>
          <a:prstGeom prst="roundRect">
            <a:avLst>
              <a:gd name="adj" fmla="val 467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63748" y="1643788"/>
            <a:ext cx="13550741" cy="12618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91991" y="1718072"/>
            <a:ext cx="2525435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Сегменты Потребителей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760952" y="1718072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dirty="0" err="1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Шокльники</a:t>
            </a:r>
            <a:r>
              <a:rPr lang="en-US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младшего возраста (6–12 лет)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760952" y="2006917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Студенты ВУЗов (математика, IT)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60952" y="2295763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Взрослые, повышающие производительность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760952" y="2584609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Пенсионеры (улучшение памяти и концентрации)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0" y="2934296"/>
            <a:ext cx="13550741" cy="97297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91991" y="2979896"/>
            <a:ext cx="2721412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Ценностные Предложения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760952" y="2979896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Улучшение навыков устного счёта и точности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760952" y="3268742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Рост когнитивной производительности и внимательности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760952" y="3557587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Гибкое расписание и простота использования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63748" y="3854053"/>
            <a:ext cx="13550741" cy="6841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91991" y="3952875"/>
            <a:ext cx="2606993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Каналы Распространения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760952" y="3952875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Интернет-сайт, Социальные </a:t>
            </a:r>
            <a:r>
              <a:rPr lang="en-US" dirty="0" err="1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сети</a:t>
            </a: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( </a:t>
            </a: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VK)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760952" y="4241721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Партнёрства с образовательными центрами и тематическими площадками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63748" y="4578019"/>
            <a:ext cx="13550741" cy="97297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745212" y="4700712"/>
            <a:ext cx="1959054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Ключевые Ресурсы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760952" y="4637008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Профильная команда разработчиков и тестировщиков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760952" y="4925854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Серверная инфраструктура и хостинг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760952" y="5214699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Экспертиза в ментальной арифметике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39829" y="5511165"/>
            <a:ext cx="13550741" cy="97297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691991" y="5609987"/>
            <a:ext cx="2143720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b="1" dirty="0">
                <a:solidFill>
                  <a:srgbClr val="F94CAF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Ключевые Партнёры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760952" y="5609987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Учёные и психологи (исследования мозга)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760952" y="5898833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Педагогические ВУЗы и частные школы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760952" y="6187678"/>
            <a:ext cx="917757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Информационные и медиа-партнёры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32209" y="6662738"/>
            <a:ext cx="6706910" cy="1149906"/>
          </a:xfrm>
          <a:prstGeom prst="roundRect">
            <a:avLst>
              <a:gd name="adj" fmla="val 6362"/>
            </a:avLst>
          </a:prstGeom>
          <a:solidFill>
            <a:srgbClr val="241631"/>
          </a:solidFill>
          <a:ln w="15240">
            <a:solidFill>
              <a:srgbClr val="5C4E69"/>
            </a:solidFill>
            <a:prstDash val="solid"/>
          </a:ln>
        </p:spPr>
      </p:sp>
      <p:pic>
        <p:nvPicPr>
          <p:cNvPr id="3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69" y="6662738"/>
            <a:ext cx="60960" cy="1149906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745212" y="6830020"/>
            <a:ext cx="2335530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Ключевые Активности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745212" y="7158871"/>
            <a:ext cx="6326624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Разработка и поддержка веб-приложения, создание образовательного контента, исследования когнитивного развития</a:t>
            </a:r>
            <a:r>
              <a:rPr lang="en-US" sz="16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7391162" y="6662738"/>
            <a:ext cx="6707029" cy="1149906"/>
          </a:xfrm>
          <a:prstGeom prst="roundRect">
            <a:avLst>
              <a:gd name="adj" fmla="val 6362"/>
            </a:avLst>
          </a:prstGeom>
          <a:solidFill>
            <a:srgbClr val="241631"/>
          </a:solidFill>
          <a:ln w="15240">
            <a:solidFill>
              <a:srgbClr val="5C4E69"/>
            </a:solidFill>
            <a:prstDash val="solid"/>
          </a:ln>
        </p:spPr>
      </p:sp>
      <p:pic>
        <p:nvPicPr>
          <p:cNvPr id="3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922" y="6662738"/>
            <a:ext cx="60960" cy="1149906"/>
          </a:xfrm>
          <a:prstGeom prst="rect">
            <a:avLst/>
          </a:prstGeom>
        </p:spPr>
      </p:pic>
      <p:sp>
        <p:nvSpPr>
          <p:cNvPr id="36" name="Text 32"/>
          <p:cNvSpPr/>
          <p:nvPr/>
        </p:nvSpPr>
        <p:spPr>
          <a:xfrm>
            <a:off x="7604165" y="6830020"/>
            <a:ext cx="2131933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b="1" dirty="0">
                <a:solidFill>
                  <a:srgbClr val="DAD1E6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Структура Издержек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33"/>
          <p:cNvSpPr/>
          <p:nvPr/>
        </p:nvSpPr>
        <p:spPr>
          <a:xfrm>
            <a:off x="7604165" y="7158871"/>
            <a:ext cx="6326743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DAD1E6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Заработная плата сотрудников, ИТ-инфраструктура, лицензионные платежи, маркетинг и продвижение.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17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98921" y="457200"/>
            <a:ext cx="13067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модель проекта: « </a:t>
            </a:r>
            <a:r>
              <a:rPr lang="en-US" sz="36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 math</a:t>
            </a:r>
            <a:r>
              <a:rPr lang="ru-RU" sz="36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4037" y="1371600"/>
            <a:ext cx="511426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</a:t>
            </a:r>
          </a:p>
          <a:p>
            <a:r>
              <a:rPr lang="ru-RU" sz="2400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источники дохода</a:t>
            </a:r>
            <a:r>
              <a:rPr lang="ru-RU" sz="24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Подписка: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Пользователи оплачивают ежемесячную подписку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(₽200/мес.) для доступа к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расширенным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функциям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отсутствию рекламы.  - Прогнозируемое количество платящих пользователей: минимальная конверсия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(~5%).  - Пример: при 10,000 пользователях - 500 подписчиков × ₽200 = ₽100,000.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18298" y="1648047"/>
            <a:ext cx="62413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Реклама: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бесплатной версии содержится реклама сторонних сервисов и образовательных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ресурсов. - Ориентировочный доход: ₽800 за 1000 показов. - Предположение: 1,000,000 показов в месяц = ₽800,000.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Партнерские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Интеграция с образовательными учреждениями, приносит дополнительный доход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(~₽200,000/мес.).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Онлайн-консультации и обучение педагогов по эффективному применению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продукта. - Примерный доход: ₽50,000/мес.</a:t>
            </a:r>
          </a:p>
        </p:txBody>
      </p:sp>
    </p:spTree>
    <p:extLst>
      <p:ext uri="{BB962C8B-B14F-4D97-AF65-F5344CB8AC3E}">
        <p14:creationId xmlns:p14="http://schemas.microsoft.com/office/powerpoint/2010/main" val="32263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8921" y="457200"/>
            <a:ext cx="13067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модель проекта: « </a:t>
            </a:r>
            <a:r>
              <a:rPr lang="en-US" sz="36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 math</a:t>
            </a:r>
            <a:r>
              <a:rPr lang="ru-RU" sz="36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4158" y="1329070"/>
            <a:ext cx="7836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</a:t>
            </a:r>
            <a:endParaRPr lang="ru-RU" sz="24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6447" y="1998921"/>
            <a:ext cx="140030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</a:t>
            </a:r>
            <a:r>
              <a:rPr lang="ru-RU" sz="2400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24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разработчиков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 сотрудника × ₽40,000/мес. = ₽80,000/мес.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Хостинг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серверы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Начинаем с минимального тарифа (~₽5,000/мес.), увеличение по мере роста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аудитории.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Маркетинг:-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SEO, </a:t>
            </a:r>
            <a:r>
              <a:rPr lang="ru-RU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соцсети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таргетированную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рекламу (~₽15,000/мес.). </a:t>
            </a:r>
          </a:p>
          <a:p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поддержка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Регулярные обновления, техподдержка пользователей (~₽10,000/мес.). </a:t>
            </a:r>
          </a:p>
          <a:p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Рост рекламных кампаний и партнерских интеграций (принимаем в расчет 15% от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рекламы и партнерских программ). </a:t>
            </a:r>
          </a:p>
          <a:p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Предполагаемые показатели развития проекта: - За первые полгода планируем привлечь ~10,000 активных пользователей (активные </a:t>
            </a:r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подписчики </a:t>
            </a:r>
            <a:r>
              <a:rPr lang="ru-RU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500). - Ежемесячный доход в первый год с учетом всех источников.</a:t>
            </a:r>
          </a:p>
        </p:txBody>
      </p:sp>
    </p:spTree>
    <p:extLst>
      <p:ext uri="{BB962C8B-B14F-4D97-AF65-F5344CB8AC3E}">
        <p14:creationId xmlns:p14="http://schemas.microsoft.com/office/powerpoint/2010/main" val="345866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84" y="220123"/>
            <a:ext cx="9156986" cy="9632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3498" y="921764"/>
            <a:ext cx="960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таблица на 1 год:</a:t>
            </a:r>
            <a:endParaRPr lang="ru-RU" sz="28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69" y="1570283"/>
            <a:ext cx="7538484" cy="31567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270" y="1566192"/>
            <a:ext cx="4369981" cy="31608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83511" y="5119047"/>
            <a:ext cx="124773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Примечания: - Обратите внимание, что большинство премиум пользователей будет значительно 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расти, что приведет к увеличению доходов за счет подписки и рекламы. - Постоянные расходы были снижены для достижения положительной прибыли с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месяца. Постарайтесь оптимизировать затраты, где это возможно, чтобы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финансовую устойчивость. </a:t>
            </a:r>
          </a:p>
        </p:txBody>
      </p:sp>
    </p:spTree>
    <p:extLst>
      <p:ext uri="{BB962C8B-B14F-4D97-AF65-F5344CB8AC3E}">
        <p14:creationId xmlns:p14="http://schemas.microsoft.com/office/powerpoint/2010/main" val="58981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7693" y="446567"/>
            <a:ext cx="6071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проекта:</a:t>
            </a:r>
            <a:endParaRPr lang="ru-RU" sz="40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6" y="3072810"/>
            <a:ext cx="4497572" cy="44975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136" y="1382232"/>
            <a:ext cx="7850938" cy="67532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6" y="1460866"/>
            <a:ext cx="4602879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2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432" y="349056"/>
            <a:ext cx="4676037" cy="10668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9" y="1122916"/>
            <a:ext cx="4606831" cy="40369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734" y="914609"/>
            <a:ext cx="4985035" cy="44085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535" y="3612053"/>
            <a:ext cx="5376179" cy="464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6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7543" y="435429"/>
            <a:ext cx="5246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Заключение:</a:t>
            </a:r>
            <a:endParaRPr lang="ru-RU" sz="40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1116" y="1754372"/>
            <a:ext cx="1217427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представили вам «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— не просто тренажёр, а целостную образовательную экосистему, построенную на трёх ключевых принципах: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адаптивность, мотивация и визуализация.</a:t>
            </a: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подход сочетает в себе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Умный алгоритм, который подстраивается под уровень каждого пользователя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Продуманную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геймификацию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удерживает интерес, не отвлекая от обучения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 обоснованную методику, включая визуализацию счёта на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абакусе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чёткой бизнес-моделью, разнообразными источниками дохода и стратегией монетизации, которая не раздражает пользователей, мы уверены в коммерческом успехе проекта.</a:t>
            </a: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шаг вперёд в мире образовательных технологий. Мы готовы не только обучать, но и вдохновлять, помогая детям и взрослым по-настоящему полюбить математику.</a:t>
            </a: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Мы открыты к вопросам и сотрудничеству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729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1205</Words>
  <Application>Microsoft Office PowerPoint</Application>
  <PresentationFormat>Произвольный</PresentationFormat>
  <Paragraphs>126</Paragraphs>
  <Slides>12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Inconsolata Bold</vt:lpstr>
      <vt:lpstr>Fira Sans</vt:lpstr>
      <vt:lpstr>Times New Roman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Валюша</cp:lastModifiedBy>
  <cp:revision>12</cp:revision>
  <dcterms:created xsi:type="dcterms:W3CDTF">2025-10-13T14:51:31Z</dcterms:created>
  <dcterms:modified xsi:type="dcterms:W3CDTF">2025-11-16T20:19:02Z</dcterms:modified>
</cp:coreProperties>
</file>