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7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gA21tBYgC9w7sozihPQDi3Ttj7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BDFF"/>
    <a:srgbClr val="9295E2"/>
    <a:srgbClr val="7E81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7" autoAdjust="0"/>
    <p:restoredTop sz="94694"/>
  </p:normalViewPr>
  <p:slideViewPr>
    <p:cSldViewPr snapToGrid="0">
      <p:cViewPr>
        <p:scale>
          <a:sx n="86" d="100"/>
          <a:sy n="86" d="100"/>
        </p:scale>
        <p:origin x="528" y="856"/>
      </p:cViewPr>
      <p:guideLst>
        <p:guide orient="horz" pos="2795"/>
        <p:guide pos="28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6.jp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17DA20-1B21-1A3E-655E-EC75987897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-130" t="7916" r="130" b="7596"/>
          <a:stretch/>
        </p:blipFill>
        <p:spPr>
          <a:xfrm>
            <a:off x="-15876" y="-7697"/>
            <a:ext cx="12236451" cy="689945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ECC39C-9D93-C417-A029-64AA6922A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8927"/>
            <a:ext cx="12551763" cy="7060366"/>
          </a:xfrm>
          <a:prstGeom prst="rect">
            <a:avLst/>
          </a:prstGeom>
        </p:spPr>
      </p:pic>
      <p:sp>
        <p:nvSpPr>
          <p:cNvPr id="124" name="Google Shape;124;p1"/>
          <p:cNvSpPr txBox="1"/>
          <p:nvPr/>
        </p:nvSpPr>
        <p:spPr>
          <a:xfrm>
            <a:off x="742698" y="4496998"/>
            <a:ext cx="12385500" cy="1818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u="none" strike="noStrike" cap="none" dirty="0">
                <a:solidFill>
                  <a:schemeClr val="lt1"/>
                </a:solidFill>
                <a:latin typeface="Montserrat SemiBold" pitchFamily="2" charset="0"/>
                <a:sym typeface="Arial"/>
              </a:rPr>
              <a:t>АКСЕЛЕРАТОР ПГУ «НЕЙРОБУМ»  </a:t>
            </a:r>
            <a:endParaRPr b="1" dirty="0">
              <a:latin typeface="Montserrat SemiBold" pitchFamily="2" charset="0"/>
            </a:endParaRPr>
          </a:p>
          <a:p>
            <a:pPr marL="7701" lvl="0">
              <a:lnSpc>
                <a:spcPct val="101924"/>
              </a:lnSpc>
              <a:spcBef>
                <a:spcPts val="55"/>
              </a:spcBef>
            </a:pPr>
            <a:r>
              <a:rPr lang="ru-RU" sz="3638" b="1" u="none" strike="noStrike" cap="none" dirty="0">
                <a:solidFill>
                  <a:schemeClr val="lt1"/>
                </a:solidFill>
                <a:latin typeface="Montserrat SemiBold" pitchFamily="2" charset="0"/>
                <a:sym typeface="Arial"/>
              </a:rPr>
              <a:t>«</a:t>
            </a:r>
            <a:r>
              <a:rPr lang="en-US" sz="3638" b="1" dirty="0" err="1">
                <a:solidFill>
                  <a:schemeClr val="lt1"/>
                </a:solidFill>
                <a:latin typeface="Montserrat SemiBold" pitchFamily="2" charset="0"/>
              </a:rPr>
              <a:t>Türk</a:t>
            </a:r>
            <a:r>
              <a:rPr lang="ru-RU" sz="3638" b="1" dirty="0">
                <a:solidFill>
                  <a:schemeClr val="lt1"/>
                </a:solidFill>
                <a:latin typeface="Montserrat SemiBold" pitchFamily="2" charset="0"/>
              </a:rPr>
              <a:t> </a:t>
            </a:r>
            <a:r>
              <a:rPr lang="ru-RU" sz="3638" b="1" dirty="0" err="1">
                <a:solidFill>
                  <a:schemeClr val="lt1"/>
                </a:solidFill>
                <a:latin typeface="Montserrat SemiBold" pitchFamily="2" charset="0"/>
              </a:rPr>
              <a:t>dili</a:t>
            </a:r>
            <a:r>
              <a:rPr lang="ru-RU" sz="3638" b="1" u="none" strike="noStrike" cap="none" dirty="0">
                <a:solidFill>
                  <a:schemeClr val="lt1"/>
                </a:solidFill>
                <a:latin typeface="Montserrat SemiBold" pitchFamily="2" charset="0"/>
                <a:sym typeface="Arial"/>
              </a:rPr>
              <a:t>»</a:t>
            </a:r>
            <a:r>
              <a:rPr lang="en-GB" sz="3638" b="1" u="none" strike="noStrike" cap="none" dirty="0">
                <a:solidFill>
                  <a:schemeClr val="lt1"/>
                </a:solidFill>
                <a:latin typeface="Montserrat SemiBold" pitchFamily="2" charset="0"/>
                <a:sym typeface="Arial"/>
              </a:rPr>
              <a:t>: </a:t>
            </a:r>
            <a:r>
              <a:rPr lang="ru-RU" sz="3638" b="1" u="none" strike="noStrike" cap="none" dirty="0">
                <a:solidFill>
                  <a:schemeClr val="lt1"/>
                </a:solidFill>
                <a:latin typeface="Montserrat SemiBold" pitchFamily="2" charset="0"/>
                <a:sym typeface="Arial"/>
              </a:rPr>
              <a:t>онлайн игра </a:t>
            </a:r>
            <a:br>
              <a:rPr lang="ru-RU" sz="3638" b="1" u="none" strike="noStrike" cap="none" dirty="0">
                <a:solidFill>
                  <a:schemeClr val="lt1"/>
                </a:solidFill>
                <a:latin typeface="Montserrat SemiBold" pitchFamily="2" charset="0"/>
                <a:sym typeface="Arial"/>
              </a:rPr>
            </a:br>
            <a:r>
              <a:rPr lang="ru-RU" sz="3638" b="1" u="none" strike="noStrike" cap="none" dirty="0">
                <a:solidFill>
                  <a:schemeClr val="lt1"/>
                </a:solidFill>
                <a:latin typeface="Montserrat SemiBold" pitchFamily="2" charset="0"/>
                <a:sym typeface="Arial"/>
              </a:rPr>
              <a:t>для изучения турецкого языка</a:t>
            </a:r>
            <a:endParaRPr b="1" dirty="0">
              <a:latin typeface="Montserrat SemiBold" pitchFamily="2" charset="0"/>
            </a:endParaRPr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91398" y="186317"/>
            <a:ext cx="2500602" cy="2492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32;p2">
            <a:extLst>
              <a:ext uri="{FF2B5EF4-FFF2-40B4-BE49-F238E27FC236}">
                <a16:creationId xmlns:a16="http://schemas.microsoft.com/office/drawing/2014/main" id="{3BBE0C7D-FE82-9F42-40AB-B4DDE261924A}"/>
              </a:ext>
            </a:extLst>
          </p:cNvPr>
          <p:cNvSpPr txBox="1"/>
          <p:nvPr/>
        </p:nvSpPr>
        <p:spPr>
          <a:xfrm>
            <a:off x="328704" y="328864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u="none" strike="noStrike" cap="none" dirty="0">
                <a:solidFill>
                  <a:schemeClr val="tx1"/>
                </a:solidFill>
                <a:latin typeface="Montserrat Medium" pitchFamily="2" charset="0"/>
                <a:sym typeface="Arial"/>
              </a:rPr>
              <a:t>АКТУАЛЬНОСТЬ ПРОЕКТА</a:t>
            </a:r>
            <a:endParaRPr b="1" dirty="0">
              <a:solidFill>
                <a:schemeClr val="tx1"/>
              </a:solidFill>
              <a:latin typeface="Montserrat Medium" pitchFamily="2" charset="0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u="none" strike="noStrike" cap="none" dirty="0">
                <a:solidFill>
                  <a:srgbClr val="7E81C7"/>
                </a:solidFill>
                <a:latin typeface="Montserrat Medium" pitchFamily="2" charset="0"/>
                <a:sym typeface="Arial"/>
              </a:rPr>
              <a:t>АКТУАЛЬНОСТЬ ПРОЕКТА</a:t>
            </a:r>
            <a:endParaRPr b="1" dirty="0">
              <a:solidFill>
                <a:srgbClr val="7E81C7"/>
              </a:solidFill>
              <a:latin typeface="Montserrat Medium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04EE7F-662B-4AE0-ABEA-662E6FD7A7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 t="18490" r="22971" b="19342"/>
          <a:stretch/>
        </p:blipFill>
        <p:spPr>
          <a:xfrm>
            <a:off x="7059528" y="176499"/>
            <a:ext cx="3817799" cy="3817799"/>
          </a:xfrm>
          <a:prstGeom prst="ellipse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829CE72-3ABC-4C55-8969-0974C8DDF3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0" r="31592"/>
          <a:stretch/>
        </p:blipFill>
        <p:spPr>
          <a:xfrm>
            <a:off x="8103140" y="3072390"/>
            <a:ext cx="2729346" cy="2729346"/>
          </a:xfrm>
          <a:prstGeom prst="ellipse">
            <a:avLst/>
          </a:prstGeom>
          <a:ln>
            <a:solidFill>
              <a:schemeClr val="accent4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3D03D5-A126-4AD9-94CA-2117E6853D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4" t="2305" r="24623" b="1373"/>
          <a:stretch/>
        </p:blipFill>
        <p:spPr>
          <a:xfrm>
            <a:off x="6344392" y="4175497"/>
            <a:ext cx="2242049" cy="2242049"/>
          </a:xfrm>
          <a:prstGeom prst="ellipse">
            <a:avLst/>
          </a:prstGeom>
          <a:ln>
            <a:solidFill>
              <a:schemeClr val="accent4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D737F6-2FE3-7D40-ECFB-4BB3C5F4CC15}"/>
              </a:ext>
            </a:extLst>
          </p:cNvPr>
          <p:cNvSpPr txBox="1"/>
          <p:nvPr/>
        </p:nvSpPr>
        <p:spPr>
          <a:xfrm>
            <a:off x="246309" y="1136906"/>
            <a:ext cx="5132472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60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Рост популярности турецкого языка </a:t>
            </a:r>
            <a:br>
              <a:rPr lang="ru-RU" dirty="0"/>
            </a:br>
            <a:r>
              <a:rPr lang="ru-RU" dirty="0"/>
              <a:t>в России идет прогрессивными шагами: </a:t>
            </a:r>
          </a:p>
          <a:p>
            <a:r>
              <a:rPr lang="ru-RU" dirty="0"/>
              <a:t>в 2021 к 2020 г. рост спроса на 41%, </a:t>
            </a:r>
          </a:p>
          <a:p>
            <a:r>
              <a:rPr lang="ru-RU" dirty="0"/>
              <a:t>в 2022 к 2021 г. – на 116%.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6ADF36-875F-252D-D182-04522029D444}"/>
              </a:ext>
            </a:extLst>
          </p:cNvPr>
          <p:cNvSpPr txBox="1"/>
          <p:nvPr/>
        </p:nvSpPr>
        <p:spPr>
          <a:xfrm>
            <a:off x="360040" y="2288060"/>
            <a:ext cx="1617751" cy="461665"/>
          </a:xfrm>
          <a:prstGeom prst="rect">
            <a:avLst/>
          </a:prstGeom>
          <a:solidFill>
            <a:srgbClr val="EDBDFF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Montserrat SemiBold" pitchFamily="2" charset="0"/>
              </a:rPr>
              <a:t>ТРЕНДЫ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CC4049-20EF-37A1-1B7A-30B38855AE7F}"/>
              </a:ext>
            </a:extLst>
          </p:cNvPr>
          <p:cNvSpPr txBox="1"/>
          <p:nvPr/>
        </p:nvSpPr>
        <p:spPr>
          <a:xfrm>
            <a:off x="328704" y="2952253"/>
            <a:ext cx="611598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u="none" strike="noStrike" dirty="0">
                <a:solidFill>
                  <a:srgbClr val="000000"/>
                </a:solidFill>
                <a:effectLst/>
                <a:latin typeface="Montserrat Medium" pitchFamily="2" charset="0"/>
              </a:rPr>
              <a:t>рост популярности восточных языков.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u="none" strike="noStrike" dirty="0">
                <a:solidFill>
                  <a:srgbClr val="000000"/>
                </a:solidFill>
                <a:effectLst/>
                <a:latin typeface="Montserrat Medium" pitchFamily="2" charset="0"/>
              </a:rPr>
              <a:t>активное сотрудничество с восточными странами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u="none" strike="noStrike" dirty="0">
                <a:solidFill>
                  <a:srgbClr val="000000"/>
                </a:solidFill>
                <a:effectLst/>
                <a:latin typeface="Montserrat Medium" pitchFamily="2" charset="0"/>
              </a:rPr>
              <a:t>турецкий считается лёгким для изучения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u="none" strike="noStrike" dirty="0">
                <a:solidFill>
                  <a:srgbClr val="000000"/>
                </a:solidFill>
                <a:effectLst/>
                <a:latin typeface="Montserrat Medium" pitchFamily="2" charset="0"/>
              </a:rPr>
              <a:t>Турция- одна из "легких" стран для миграции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u="none" strike="noStrike" dirty="0">
                <a:solidFill>
                  <a:srgbClr val="000000"/>
                </a:solidFill>
                <a:effectLst/>
                <a:latin typeface="Montserrat Medium" pitchFamily="2" charset="0"/>
              </a:rPr>
              <a:t>Турция- одна из стран, где просто получить гражданство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u="none" strike="noStrike" dirty="0">
                <a:solidFill>
                  <a:srgbClr val="000000"/>
                </a:solidFill>
                <a:effectLst/>
                <a:latin typeface="Montserrat Medium" pitchFamily="2" charset="0"/>
              </a:rPr>
              <a:t>индустрия развлечений Турции очень привлекает людей из России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u="none" strike="noStrike" dirty="0">
                <a:solidFill>
                  <a:srgbClr val="000000"/>
                </a:solidFill>
                <a:effectLst/>
                <a:latin typeface="Montserrat Medium" pitchFamily="2" charset="0"/>
              </a:rPr>
              <a:t>популярность турецких сериалов</a:t>
            </a:r>
            <a:endParaRPr lang="ru-RU" sz="1800" dirty="0">
              <a:latin typeface="Montserrat Medium" pitchFamily="2" charset="0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6730824" y="2749725"/>
            <a:ext cx="5132472" cy="1077178"/>
          </a:xfrm>
          <a:prstGeom prst="rect">
            <a:avLst/>
          </a:prstGeom>
          <a:solidFill>
            <a:srgbClr val="EDBD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ru-RU" sz="1600" dirty="0">
                <a:solidFill>
                  <a:schemeClr val="tx1"/>
                </a:solidFill>
                <a:latin typeface="Montserrat Medium" pitchFamily="2" charset="0"/>
              </a:rPr>
              <a:t>На сегодняшний день многих ребят увлекает турецкая культура. Сериалы, музыка, танцы, прекрасный морской климат… </a:t>
            </a:r>
          </a:p>
          <a:p>
            <a:pPr lvl="0" algn="r"/>
            <a:r>
              <a:rPr lang="ru-RU" sz="1600" dirty="0">
                <a:solidFill>
                  <a:schemeClr val="tx1"/>
                </a:solidFill>
                <a:latin typeface="Montserrat Medium" pitchFamily="2" charset="0"/>
              </a:rPr>
              <a:t>Всё это так и манит изучать турецкий язык.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7701" indent="0">
              <a:buClr>
                <a:schemeClr val="accent1"/>
              </a:buClr>
              <a:buSzPts val="3200"/>
              <a:buNone/>
              <a:defRPr sz="3200" b="1">
                <a:solidFill>
                  <a:srgbClr val="7E81C7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ЦЕЛЕВАЯ АУДИТОРИЯ ПРОЕКТА</a:t>
            </a: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C860E1-C806-4FF4-9FDE-9DB44D93C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4" y="2089047"/>
            <a:ext cx="3328595" cy="24824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FE618D-0BB7-4D42-8B31-6C047AF040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0" b="11179"/>
          <a:stretch/>
        </p:blipFill>
        <p:spPr>
          <a:xfrm>
            <a:off x="211067" y="2089047"/>
            <a:ext cx="8472264" cy="47610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E73AB1-41F3-4A8A-BC80-A20A88BF29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7"/>
          <a:stretch/>
        </p:blipFill>
        <p:spPr>
          <a:xfrm>
            <a:off x="8832304" y="4826538"/>
            <a:ext cx="3328595" cy="2023554"/>
          </a:xfrm>
          <a:prstGeom prst="rect">
            <a:avLst/>
          </a:prstGeom>
        </p:spPr>
      </p:pic>
      <p:sp>
        <p:nvSpPr>
          <p:cNvPr id="139" name="Google Shape;139;p3"/>
          <p:cNvSpPr txBox="1"/>
          <p:nvPr/>
        </p:nvSpPr>
        <p:spPr>
          <a:xfrm>
            <a:off x="360040" y="1011869"/>
            <a:ext cx="11589792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60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Абитуриенты и первокурсники, которые заинтересованы раскрывать как можно больше граней в изучении турецкого языка</a:t>
            </a:r>
          </a:p>
          <a:p>
            <a:r>
              <a:rPr lang="ru-RU" dirty="0"/>
              <a:t>Студенты, желающие обрести мотивацию в продолжении обучения</a:t>
            </a:r>
          </a:p>
          <a:p>
            <a:r>
              <a:rPr lang="ru-RU" dirty="0"/>
              <a:t>Люди, увлеченные языком и культурой Турции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E971DE-0873-7B77-6D0B-E003B7F3F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104" y="1741914"/>
            <a:ext cx="7772400" cy="5173503"/>
          </a:xfrm>
          <a:prstGeom prst="rect">
            <a:avLst/>
          </a:prstGeom>
        </p:spPr>
      </p:pic>
      <p:sp>
        <p:nvSpPr>
          <p:cNvPr id="144" name="Google Shape;144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7701" indent="0">
              <a:buClr>
                <a:schemeClr val="accent1"/>
              </a:buClr>
              <a:buSzPts val="3200"/>
              <a:buNone/>
              <a:defRPr sz="3200" b="1">
                <a:solidFill>
                  <a:srgbClr val="7E81C7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КЛЮЧЕВАЯ ПРОБЛЕМА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217A38-1452-459F-A12C-4AF94A0E0F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92"/>
          <a:stretch/>
        </p:blipFill>
        <p:spPr>
          <a:xfrm>
            <a:off x="0" y="1023877"/>
            <a:ext cx="6096000" cy="4342602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441F5ADF-B864-ABAF-4143-841DA3612DF9}"/>
              </a:ext>
            </a:extLst>
          </p:cNvPr>
          <p:cNvSpPr>
            <a:spLocks/>
          </p:cNvSpPr>
          <p:nvPr/>
        </p:nvSpPr>
        <p:spPr bwMode="auto">
          <a:xfrm flipH="1">
            <a:off x="5722032" y="-311906"/>
            <a:ext cx="3186034" cy="3142496"/>
          </a:xfrm>
          <a:custGeom>
            <a:avLst/>
            <a:gdLst>
              <a:gd name="T0" fmla="*/ 2121 w 8049"/>
              <a:gd name="T1" fmla="*/ 53 h 7943"/>
              <a:gd name="T2" fmla="*/ 1512 w 8049"/>
              <a:gd name="T3" fmla="*/ 259 h 7943"/>
              <a:gd name="T4" fmla="*/ 981 w 8049"/>
              <a:gd name="T5" fmla="*/ 598 h 7943"/>
              <a:gd name="T6" fmla="*/ 547 w 8049"/>
              <a:gd name="T7" fmla="*/ 1052 h 7943"/>
              <a:gd name="T8" fmla="*/ 233 w 8049"/>
              <a:gd name="T9" fmla="*/ 1600 h 7943"/>
              <a:gd name="T10" fmla="*/ 57 w 8049"/>
              <a:gd name="T11" fmla="*/ 2221 h 7943"/>
              <a:gd name="T12" fmla="*/ 29 w 8049"/>
              <a:gd name="T13" fmla="*/ 2748 h 7943"/>
              <a:gd name="T14" fmla="*/ 64 w 8049"/>
              <a:gd name="T15" fmla="*/ 3062 h 7943"/>
              <a:gd name="T16" fmla="*/ 133 w 8049"/>
              <a:gd name="T17" fmla="*/ 3362 h 7943"/>
              <a:gd name="T18" fmla="*/ 237 w 8049"/>
              <a:gd name="T19" fmla="*/ 3650 h 7943"/>
              <a:gd name="T20" fmla="*/ 371 w 8049"/>
              <a:gd name="T21" fmla="*/ 3920 h 7943"/>
              <a:gd name="T22" fmla="*/ 535 w 8049"/>
              <a:gd name="T23" fmla="*/ 4170 h 7943"/>
              <a:gd name="T24" fmla="*/ 726 w 8049"/>
              <a:gd name="T25" fmla="*/ 4401 h 7943"/>
              <a:gd name="T26" fmla="*/ 539 w 8049"/>
              <a:gd name="T27" fmla="*/ 4467 h 7943"/>
              <a:gd name="T28" fmla="*/ 373 w 8049"/>
              <a:gd name="T29" fmla="*/ 4568 h 7943"/>
              <a:gd name="T30" fmla="*/ 232 w 8049"/>
              <a:gd name="T31" fmla="*/ 4700 h 7943"/>
              <a:gd name="T32" fmla="*/ 120 w 8049"/>
              <a:gd name="T33" fmla="*/ 4859 h 7943"/>
              <a:gd name="T34" fmla="*/ 42 w 8049"/>
              <a:gd name="T35" fmla="*/ 5039 h 7943"/>
              <a:gd name="T36" fmla="*/ 3 w 8049"/>
              <a:gd name="T37" fmla="*/ 5236 h 7943"/>
              <a:gd name="T38" fmla="*/ 10 w 8049"/>
              <a:gd name="T39" fmla="*/ 5462 h 7943"/>
              <a:gd name="T40" fmla="*/ 73 w 8049"/>
              <a:gd name="T41" fmla="*/ 5684 h 7943"/>
              <a:gd name="T42" fmla="*/ 186 w 8049"/>
              <a:gd name="T43" fmla="*/ 5881 h 7943"/>
              <a:gd name="T44" fmla="*/ 340 w 8049"/>
              <a:gd name="T45" fmla="*/ 6043 h 7943"/>
              <a:gd name="T46" fmla="*/ 529 w 8049"/>
              <a:gd name="T47" fmla="*/ 6166 h 7943"/>
              <a:gd name="T48" fmla="*/ 746 w 8049"/>
              <a:gd name="T49" fmla="*/ 6242 h 7943"/>
              <a:gd name="T50" fmla="*/ 1674 w 8049"/>
              <a:gd name="T51" fmla="*/ 6263 h 7943"/>
              <a:gd name="T52" fmla="*/ 1609 w 8049"/>
              <a:gd name="T53" fmla="*/ 6539 h 7943"/>
              <a:gd name="T54" fmla="*/ 1607 w 8049"/>
              <a:gd name="T55" fmla="*/ 6817 h 7943"/>
              <a:gd name="T56" fmla="*/ 1662 w 8049"/>
              <a:gd name="T57" fmla="*/ 7086 h 7943"/>
              <a:gd name="T58" fmla="*/ 1773 w 8049"/>
              <a:gd name="T59" fmla="*/ 7338 h 7943"/>
              <a:gd name="T60" fmla="*/ 1937 w 8049"/>
              <a:gd name="T61" fmla="*/ 7562 h 7943"/>
              <a:gd name="T62" fmla="*/ 2150 w 8049"/>
              <a:gd name="T63" fmla="*/ 7750 h 7943"/>
              <a:gd name="T64" fmla="*/ 2364 w 8049"/>
              <a:gd name="T65" fmla="*/ 7871 h 7943"/>
              <a:gd name="T66" fmla="*/ 2565 w 8049"/>
              <a:gd name="T67" fmla="*/ 7943 h 7943"/>
              <a:gd name="T68" fmla="*/ 2493 w 8049"/>
              <a:gd name="T69" fmla="*/ 7783 h 7943"/>
              <a:gd name="T70" fmla="*/ 2447 w 8049"/>
              <a:gd name="T71" fmla="*/ 7610 h 7943"/>
              <a:gd name="T72" fmla="*/ 2427 w 8049"/>
              <a:gd name="T73" fmla="*/ 7429 h 7943"/>
              <a:gd name="T74" fmla="*/ 2444 w 8049"/>
              <a:gd name="T75" fmla="*/ 7191 h 7943"/>
              <a:gd name="T76" fmla="*/ 2511 w 8049"/>
              <a:gd name="T77" fmla="*/ 6955 h 7943"/>
              <a:gd name="T78" fmla="*/ 2625 w 8049"/>
              <a:gd name="T79" fmla="*/ 6743 h 7943"/>
              <a:gd name="T80" fmla="*/ 2780 w 8049"/>
              <a:gd name="T81" fmla="*/ 6558 h 7943"/>
              <a:gd name="T82" fmla="*/ 2971 w 8049"/>
              <a:gd name="T83" fmla="*/ 6408 h 7943"/>
              <a:gd name="T84" fmla="*/ 3191 w 8049"/>
              <a:gd name="T85" fmla="*/ 6301 h 7943"/>
              <a:gd name="T86" fmla="*/ 6164 w 8049"/>
              <a:gd name="T87" fmla="*/ 6256 h 7943"/>
              <a:gd name="T88" fmla="*/ 6653 w 8049"/>
              <a:gd name="T89" fmla="*/ 6170 h 7943"/>
              <a:gd name="T90" fmla="*/ 7093 w 8049"/>
              <a:gd name="T91" fmla="*/ 5972 h 7943"/>
              <a:gd name="T92" fmla="*/ 7467 w 8049"/>
              <a:gd name="T93" fmla="*/ 5678 h 7943"/>
              <a:gd name="T94" fmla="*/ 7762 w 8049"/>
              <a:gd name="T95" fmla="*/ 5302 h 7943"/>
              <a:gd name="T96" fmla="*/ 7960 w 8049"/>
              <a:gd name="T97" fmla="*/ 4863 h 7943"/>
              <a:gd name="T98" fmla="*/ 8047 w 8049"/>
              <a:gd name="T99" fmla="*/ 4375 h 7943"/>
              <a:gd name="T100" fmla="*/ 8009 w 8049"/>
              <a:gd name="T101" fmla="*/ 3873 h 7943"/>
              <a:gd name="T102" fmla="*/ 7853 w 8049"/>
              <a:gd name="T103" fmla="*/ 3412 h 7943"/>
              <a:gd name="T104" fmla="*/ 7595 w 8049"/>
              <a:gd name="T105" fmla="*/ 3009 h 7943"/>
              <a:gd name="T106" fmla="*/ 7251 w 8049"/>
              <a:gd name="T107" fmla="*/ 2681 h 7943"/>
              <a:gd name="T108" fmla="*/ 6836 w 8049"/>
              <a:gd name="T109" fmla="*/ 2443 h 7943"/>
              <a:gd name="T110" fmla="*/ 6365 w 8049"/>
              <a:gd name="T111" fmla="*/ 2309 h 7943"/>
              <a:gd name="T112" fmla="*/ 5231 w 8049"/>
              <a:gd name="T113" fmla="*/ 2166 h 7943"/>
              <a:gd name="T114" fmla="*/ 5062 w 8049"/>
              <a:gd name="T115" fmla="*/ 1596 h 7943"/>
              <a:gd name="T116" fmla="*/ 4776 w 8049"/>
              <a:gd name="T117" fmla="*/ 1089 h 7943"/>
              <a:gd name="T118" fmla="*/ 4388 w 8049"/>
              <a:gd name="T119" fmla="*/ 659 h 7943"/>
              <a:gd name="T120" fmla="*/ 3914 w 8049"/>
              <a:gd name="T121" fmla="*/ 325 h 7943"/>
              <a:gd name="T122" fmla="*/ 3371 w 8049"/>
              <a:gd name="T123" fmla="*/ 101 h 7943"/>
              <a:gd name="T124" fmla="*/ 2773 w 8049"/>
              <a:gd name="T125" fmla="*/ 3 h 7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049" h="7943">
                <a:moveTo>
                  <a:pt x="2648" y="0"/>
                </a:moveTo>
                <a:lnTo>
                  <a:pt x="2514" y="3"/>
                </a:lnTo>
                <a:lnTo>
                  <a:pt x="2381" y="14"/>
                </a:lnTo>
                <a:lnTo>
                  <a:pt x="2250" y="30"/>
                </a:lnTo>
                <a:lnTo>
                  <a:pt x="2121" y="53"/>
                </a:lnTo>
                <a:lnTo>
                  <a:pt x="1994" y="83"/>
                </a:lnTo>
                <a:lnTo>
                  <a:pt x="1869" y="117"/>
                </a:lnTo>
                <a:lnTo>
                  <a:pt x="1747" y="159"/>
                </a:lnTo>
                <a:lnTo>
                  <a:pt x="1628" y="205"/>
                </a:lnTo>
                <a:lnTo>
                  <a:pt x="1512" y="259"/>
                </a:lnTo>
                <a:lnTo>
                  <a:pt x="1399" y="317"/>
                </a:lnTo>
                <a:lnTo>
                  <a:pt x="1289" y="379"/>
                </a:lnTo>
                <a:lnTo>
                  <a:pt x="1183" y="448"/>
                </a:lnTo>
                <a:lnTo>
                  <a:pt x="1080" y="521"/>
                </a:lnTo>
                <a:lnTo>
                  <a:pt x="981" y="598"/>
                </a:lnTo>
                <a:lnTo>
                  <a:pt x="885" y="680"/>
                </a:lnTo>
                <a:lnTo>
                  <a:pt x="795" y="767"/>
                </a:lnTo>
                <a:lnTo>
                  <a:pt x="708" y="858"/>
                </a:lnTo>
                <a:lnTo>
                  <a:pt x="625" y="954"/>
                </a:lnTo>
                <a:lnTo>
                  <a:pt x="547" y="1052"/>
                </a:lnTo>
                <a:lnTo>
                  <a:pt x="474" y="1155"/>
                </a:lnTo>
                <a:lnTo>
                  <a:pt x="406" y="1262"/>
                </a:lnTo>
                <a:lnTo>
                  <a:pt x="343" y="1371"/>
                </a:lnTo>
                <a:lnTo>
                  <a:pt x="285" y="1484"/>
                </a:lnTo>
                <a:lnTo>
                  <a:pt x="233" y="1600"/>
                </a:lnTo>
                <a:lnTo>
                  <a:pt x="186" y="1719"/>
                </a:lnTo>
                <a:lnTo>
                  <a:pt x="145" y="1842"/>
                </a:lnTo>
                <a:lnTo>
                  <a:pt x="109" y="1965"/>
                </a:lnTo>
                <a:lnTo>
                  <a:pt x="80" y="2092"/>
                </a:lnTo>
                <a:lnTo>
                  <a:pt x="57" y="2221"/>
                </a:lnTo>
                <a:lnTo>
                  <a:pt x="40" y="2352"/>
                </a:lnTo>
                <a:lnTo>
                  <a:pt x="30" y="2485"/>
                </a:lnTo>
                <a:lnTo>
                  <a:pt x="26" y="2620"/>
                </a:lnTo>
                <a:lnTo>
                  <a:pt x="27" y="2684"/>
                </a:lnTo>
                <a:lnTo>
                  <a:pt x="29" y="2748"/>
                </a:lnTo>
                <a:lnTo>
                  <a:pt x="34" y="2812"/>
                </a:lnTo>
                <a:lnTo>
                  <a:pt x="39" y="2875"/>
                </a:lnTo>
                <a:lnTo>
                  <a:pt x="46" y="2938"/>
                </a:lnTo>
                <a:lnTo>
                  <a:pt x="53" y="3000"/>
                </a:lnTo>
                <a:lnTo>
                  <a:pt x="64" y="3062"/>
                </a:lnTo>
                <a:lnTo>
                  <a:pt x="74" y="3123"/>
                </a:lnTo>
                <a:lnTo>
                  <a:pt x="87" y="3184"/>
                </a:lnTo>
                <a:lnTo>
                  <a:pt x="102" y="3244"/>
                </a:lnTo>
                <a:lnTo>
                  <a:pt x="116" y="3304"/>
                </a:lnTo>
                <a:lnTo>
                  <a:pt x="133" y="3362"/>
                </a:lnTo>
                <a:lnTo>
                  <a:pt x="151" y="3421"/>
                </a:lnTo>
                <a:lnTo>
                  <a:pt x="171" y="3480"/>
                </a:lnTo>
                <a:lnTo>
                  <a:pt x="192" y="3536"/>
                </a:lnTo>
                <a:lnTo>
                  <a:pt x="213" y="3593"/>
                </a:lnTo>
                <a:lnTo>
                  <a:pt x="237" y="3650"/>
                </a:lnTo>
                <a:lnTo>
                  <a:pt x="261" y="3705"/>
                </a:lnTo>
                <a:lnTo>
                  <a:pt x="287" y="3760"/>
                </a:lnTo>
                <a:lnTo>
                  <a:pt x="314" y="3814"/>
                </a:lnTo>
                <a:lnTo>
                  <a:pt x="342" y="3867"/>
                </a:lnTo>
                <a:lnTo>
                  <a:pt x="371" y="3920"/>
                </a:lnTo>
                <a:lnTo>
                  <a:pt x="402" y="3971"/>
                </a:lnTo>
                <a:lnTo>
                  <a:pt x="433" y="4023"/>
                </a:lnTo>
                <a:lnTo>
                  <a:pt x="466" y="4073"/>
                </a:lnTo>
                <a:lnTo>
                  <a:pt x="500" y="4122"/>
                </a:lnTo>
                <a:lnTo>
                  <a:pt x="535" y="4170"/>
                </a:lnTo>
                <a:lnTo>
                  <a:pt x="571" y="4219"/>
                </a:lnTo>
                <a:lnTo>
                  <a:pt x="608" y="4266"/>
                </a:lnTo>
                <a:lnTo>
                  <a:pt x="646" y="4312"/>
                </a:lnTo>
                <a:lnTo>
                  <a:pt x="685" y="4357"/>
                </a:lnTo>
                <a:lnTo>
                  <a:pt x="726" y="4401"/>
                </a:lnTo>
                <a:lnTo>
                  <a:pt x="687" y="4412"/>
                </a:lnTo>
                <a:lnTo>
                  <a:pt x="649" y="4423"/>
                </a:lnTo>
                <a:lnTo>
                  <a:pt x="611" y="4436"/>
                </a:lnTo>
                <a:lnTo>
                  <a:pt x="575" y="4450"/>
                </a:lnTo>
                <a:lnTo>
                  <a:pt x="539" y="4467"/>
                </a:lnTo>
                <a:lnTo>
                  <a:pt x="504" y="4484"/>
                </a:lnTo>
                <a:lnTo>
                  <a:pt x="470" y="4503"/>
                </a:lnTo>
                <a:lnTo>
                  <a:pt x="436" y="4524"/>
                </a:lnTo>
                <a:lnTo>
                  <a:pt x="405" y="4545"/>
                </a:lnTo>
                <a:lnTo>
                  <a:pt x="373" y="4568"/>
                </a:lnTo>
                <a:lnTo>
                  <a:pt x="343" y="4592"/>
                </a:lnTo>
                <a:lnTo>
                  <a:pt x="314" y="4617"/>
                </a:lnTo>
                <a:lnTo>
                  <a:pt x="285" y="4644"/>
                </a:lnTo>
                <a:lnTo>
                  <a:pt x="258" y="4671"/>
                </a:lnTo>
                <a:lnTo>
                  <a:pt x="232" y="4700"/>
                </a:lnTo>
                <a:lnTo>
                  <a:pt x="207" y="4730"/>
                </a:lnTo>
                <a:lnTo>
                  <a:pt x="184" y="4761"/>
                </a:lnTo>
                <a:lnTo>
                  <a:pt x="160" y="4792"/>
                </a:lnTo>
                <a:lnTo>
                  <a:pt x="139" y="4826"/>
                </a:lnTo>
                <a:lnTo>
                  <a:pt x="120" y="4859"/>
                </a:lnTo>
                <a:lnTo>
                  <a:pt x="102" y="4894"/>
                </a:lnTo>
                <a:lnTo>
                  <a:pt x="85" y="4928"/>
                </a:lnTo>
                <a:lnTo>
                  <a:pt x="69" y="4965"/>
                </a:lnTo>
                <a:lnTo>
                  <a:pt x="55" y="5002"/>
                </a:lnTo>
                <a:lnTo>
                  <a:pt x="42" y="5039"/>
                </a:lnTo>
                <a:lnTo>
                  <a:pt x="31" y="5077"/>
                </a:lnTo>
                <a:lnTo>
                  <a:pt x="22" y="5116"/>
                </a:lnTo>
                <a:lnTo>
                  <a:pt x="14" y="5156"/>
                </a:lnTo>
                <a:lnTo>
                  <a:pt x="8" y="5196"/>
                </a:lnTo>
                <a:lnTo>
                  <a:pt x="3" y="5236"/>
                </a:lnTo>
                <a:lnTo>
                  <a:pt x="1" y="5277"/>
                </a:lnTo>
                <a:lnTo>
                  <a:pt x="0" y="5319"/>
                </a:lnTo>
                <a:lnTo>
                  <a:pt x="1" y="5367"/>
                </a:lnTo>
                <a:lnTo>
                  <a:pt x="5" y="5415"/>
                </a:lnTo>
                <a:lnTo>
                  <a:pt x="10" y="5462"/>
                </a:lnTo>
                <a:lnTo>
                  <a:pt x="19" y="5508"/>
                </a:lnTo>
                <a:lnTo>
                  <a:pt x="29" y="5553"/>
                </a:lnTo>
                <a:lnTo>
                  <a:pt x="42" y="5598"/>
                </a:lnTo>
                <a:lnTo>
                  <a:pt x="57" y="5642"/>
                </a:lnTo>
                <a:lnTo>
                  <a:pt x="73" y="5684"/>
                </a:lnTo>
                <a:lnTo>
                  <a:pt x="92" y="5726"/>
                </a:lnTo>
                <a:lnTo>
                  <a:pt x="112" y="5767"/>
                </a:lnTo>
                <a:lnTo>
                  <a:pt x="135" y="5806"/>
                </a:lnTo>
                <a:lnTo>
                  <a:pt x="159" y="5843"/>
                </a:lnTo>
                <a:lnTo>
                  <a:pt x="186" y="5881"/>
                </a:lnTo>
                <a:lnTo>
                  <a:pt x="213" y="5917"/>
                </a:lnTo>
                <a:lnTo>
                  <a:pt x="242" y="5950"/>
                </a:lnTo>
                <a:lnTo>
                  <a:pt x="274" y="5983"/>
                </a:lnTo>
                <a:lnTo>
                  <a:pt x="306" y="6014"/>
                </a:lnTo>
                <a:lnTo>
                  <a:pt x="340" y="6043"/>
                </a:lnTo>
                <a:lnTo>
                  <a:pt x="375" y="6072"/>
                </a:lnTo>
                <a:lnTo>
                  <a:pt x="412" y="6098"/>
                </a:lnTo>
                <a:lnTo>
                  <a:pt x="450" y="6123"/>
                </a:lnTo>
                <a:lnTo>
                  <a:pt x="489" y="6145"/>
                </a:lnTo>
                <a:lnTo>
                  <a:pt x="529" y="6166"/>
                </a:lnTo>
                <a:lnTo>
                  <a:pt x="571" y="6186"/>
                </a:lnTo>
                <a:lnTo>
                  <a:pt x="612" y="6203"/>
                </a:lnTo>
                <a:lnTo>
                  <a:pt x="657" y="6217"/>
                </a:lnTo>
                <a:lnTo>
                  <a:pt x="701" y="6231"/>
                </a:lnTo>
                <a:lnTo>
                  <a:pt x="746" y="6242"/>
                </a:lnTo>
                <a:lnTo>
                  <a:pt x="792" y="6250"/>
                </a:lnTo>
                <a:lnTo>
                  <a:pt x="839" y="6256"/>
                </a:lnTo>
                <a:lnTo>
                  <a:pt x="886" y="6260"/>
                </a:lnTo>
                <a:lnTo>
                  <a:pt x="934" y="6263"/>
                </a:lnTo>
                <a:lnTo>
                  <a:pt x="1674" y="6263"/>
                </a:lnTo>
                <a:lnTo>
                  <a:pt x="1656" y="6317"/>
                </a:lnTo>
                <a:lnTo>
                  <a:pt x="1640" y="6373"/>
                </a:lnTo>
                <a:lnTo>
                  <a:pt x="1628" y="6428"/>
                </a:lnTo>
                <a:lnTo>
                  <a:pt x="1617" y="6484"/>
                </a:lnTo>
                <a:lnTo>
                  <a:pt x="1609" y="6539"/>
                </a:lnTo>
                <a:lnTo>
                  <a:pt x="1604" y="6595"/>
                </a:lnTo>
                <a:lnTo>
                  <a:pt x="1601" y="6651"/>
                </a:lnTo>
                <a:lnTo>
                  <a:pt x="1600" y="6707"/>
                </a:lnTo>
                <a:lnTo>
                  <a:pt x="1602" y="6762"/>
                </a:lnTo>
                <a:lnTo>
                  <a:pt x="1607" y="6817"/>
                </a:lnTo>
                <a:lnTo>
                  <a:pt x="1613" y="6873"/>
                </a:lnTo>
                <a:lnTo>
                  <a:pt x="1622" y="6927"/>
                </a:lnTo>
                <a:lnTo>
                  <a:pt x="1633" y="6980"/>
                </a:lnTo>
                <a:lnTo>
                  <a:pt x="1647" y="7034"/>
                </a:lnTo>
                <a:lnTo>
                  <a:pt x="1662" y="7086"/>
                </a:lnTo>
                <a:lnTo>
                  <a:pt x="1680" y="7139"/>
                </a:lnTo>
                <a:lnTo>
                  <a:pt x="1701" y="7190"/>
                </a:lnTo>
                <a:lnTo>
                  <a:pt x="1723" y="7240"/>
                </a:lnTo>
                <a:lnTo>
                  <a:pt x="1747" y="7290"/>
                </a:lnTo>
                <a:lnTo>
                  <a:pt x="1773" y="7338"/>
                </a:lnTo>
                <a:lnTo>
                  <a:pt x="1803" y="7385"/>
                </a:lnTo>
                <a:lnTo>
                  <a:pt x="1833" y="7431"/>
                </a:lnTo>
                <a:lnTo>
                  <a:pt x="1866" y="7476"/>
                </a:lnTo>
                <a:lnTo>
                  <a:pt x="1900" y="7520"/>
                </a:lnTo>
                <a:lnTo>
                  <a:pt x="1937" y="7562"/>
                </a:lnTo>
                <a:lnTo>
                  <a:pt x="1976" y="7603"/>
                </a:lnTo>
                <a:lnTo>
                  <a:pt x="2017" y="7642"/>
                </a:lnTo>
                <a:lnTo>
                  <a:pt x="2060" y="7680"/>
                </a:lnTo>
                <a:lnTo>
                  <a:pt x="2104" y="7715"/>
                </a:lnTo>
                <a:lnTo>
                  <a:pt x="2150" y="7750"/>
                </a:lnTo>
                <a:lnTo>
                  <a:pt x="2198" y="7782"/>
                </a:lnTo>
                <a:lnTo>
                  <a:pt x="2247" y="7812"/>
                </a:lnTo>
                <a:lnTo>
                  <a:pt x="2286" y="7834"/>
                </a:lnTo>
                <a:lnTo>
                  <a:pt x="2325" y="7854"/>
                </a:lnTo>
                <a:lnTo>
                  <a:pt x="2364" y="7871"/>
                </a:lnTo>
                <a:lnTo>
                  <a:pt x="2404" y="7889"/>
                </a:lnTo>
                <a:lnTo>
                  <a:pt x="2444" y="7905"/>
                </a:lnTo>
                <a:lnTo>
                  <a:pt x="2483" y="7919"/>
                </a:lnTo>
                <a:lnTo>
                  <a:pt x="2524" y="7931"/>
                </a:lnTo>
                <a:lnTo>
                  <a:pt x="2565" y="7943"/>
                </a:lnTo>
                <a:lnTo>
                  <a:pt x="2548" y="7912"/>
                </a:lnTo>
                <a:lnTo>
                  <a:pt x="2534" y="7881"/>
                </a:lnTo>
                <a:lnTo>
                  <a:pt x="2519" y="7848"/>
                </a:lnTo>
                <a:lnTo>
                  <a:pt x="2505" y="7816"/>
                </a:lnTo>
                <a:lnTo>
                  <a:pt x="2493" y="7783"/>
                </a:lnTo>
                <a:lnTo>
                  <a:pt x="2482" y="7750"/>
                </a:lnTo>
                <a:lnTo>
                  <a:pt x="2472" y="7715"/>
                </a:lnTo>
                <a:lnTo>
                  <a:pt x="2462" y="7681"/>
                </a:lnTo>
                <a:lnTo>
                  <a:pt x="2454" y="7646"/>
                </a:lnTo>
                <a:lnTo>
                  <a:pt x="2447" y="7610"/>
                </a:lnTo>
                <a:lnTo>
                  <a:pt x="2440" y="7575"/>
                </a:lnTo>
                <a:lnTo>
                  <a:pt x="2435" y="7539"/>
                </a:lnTo>
                <a:lnTo>
                  <a:pt x="2431" y="7504"/>
                </a:lnTo>
                <a:lnTo>
                  <a:pt x="2428" y="7467"/>
                </a:lnTo>
                <a:lnTo>
                  <a:pt x="2427" y="7429"/>
                </a:lnTo>
                <a:lnTo>
                  <a:pt x="2426" y="7392"/>
                </a:lnTo>
                <a:lnTo>
                  <a:pt x="2427" y="7341"/>
                </a:lnTo>
                <a:lnTo>
                  <a:pt x="2430" y="7291"/>
                </a:lnTo>
                <a:lnTo>
                  <a:pt x="2435" y="7240"/>
                </a:lnTo>
                <a:lnTo>
                  <a:pt x="2444" y="7191"/>
                </a:lnTo>
                <a:lnTo>
                  <a:pt x="2453" y="7143"/>
                </a:lnTo>
                <a:lnTo>
                  <a:pt x="2465" y="7095"/>
                </a:lnTo>
                <a:lnTo>
                  <a:pt x="2478" y="7048"/>
                </a:lnTo>
                <a:lnTo>
                  <a:pt x="2494" y="7001"/>
                </a:lnTo>
                <a:lnTo>
                  <a:pt x="2511" y="6955"/>
                </a:lnTo>
                <a:lnTo>
                  <a:pt x="2531" y="6911"/>
                </a:lnTo>
                <a:lnTo>
                  <a:pt x="2552" y="6867"/>
                </a:lnTo>
                <a:lnTo>
                  <a:pt x="2575" y="6824"/>
                </a:lnTo>
                <a:lnTo>
                  <a:pt x="2599" y="6782"/>
                </a:lnTo>
                <a:lnTo>
                  <a:pt x="2625" y="6743"/>
                </a:lnTo>
                <a:lnTo>
                  <a:pt x="2653" y="6703"/>
                </a:lnTo>
                <a:lnTo>
                  <a:pt x="2683" y="6665"/>
                </a:lnTo>
                <a:lnTo>
                  <a:pt x="2713" y="6627"/>
                </a:lnTo>
                <a:lnTo>
                  <a:pt x="2746" y="6592"/>
                </a:lnTo>
                <a:lnTo>
                  <a:pt x="2780" y="6558"/>
                </a:lnTo>
                <a:lnTo>
                  <a:pt x="2816" y="6525"/>
                </a:lnTo>
                <a:lnTo>
                  <a:pt x="2853" y="6493"/>
                </a:lnTo>
                <a:lnTo>
                  <a:pt x="2890" y="6464"/>
                </a:lnTo>
                <a:lnTo>
                  <a:pt x="2930" y="6435"/>
                </a:lnTo>
                <a:lnTo>
                  <a:pt x="2971" y="6408"/>
                </a:lnTo>
                <a:lnTo>
                  <a:pt x="3013" y="6383"/>
                </a:lnTo>
                <a:lnTo>
                  <a:pt x="3056" y="6360"/>
                </a:lnTo>
                <a:lnTo>
                  <a:pt x="3100" y="6339"/>
                </a:lnTo>
                <a:lnTo>
                  <a:pt x="3145" y="6319"/>
                </a:lnTo>
                <a:lnTo>
                  <a:pt x="3191" y="6301"/>
                </a:lnTo>
                <a:lnTo>
                  <a:pt x="3240" y="6286"/>
                </a:lnTo>
                <a:lnTo>
                  <a:pt x="3288" y="6271"/>
                </a:lnTo>
                <a:lnTo>
                  <a:pt x="3337" y="6259"/>
                </a:lnTo>
                <a:lnTo>
                  <a:pt x="6062" y="6259"/>
                </a:lnTo>
                <a:lnTo>
                  <a:pt x="6164" y="6256"/>
                </a:lnTo>
                <a:lnTo>
                  <a:pt x="6265" y="6249"/>
                </a:lnTo>
                <a:lnTo>
                  <a:pt x="6365" y="6236"/>
                </a:lnTo>
                <a:lnTo>
                  <a:pt x="6462" y="6219"/>
                </a:lnTo>
                <a:lnTo>
                  <a:pt x="6559" y="6197"/>
                </a:lnTo>
                <a:lnTo>
                  <a:pt x="6653" y="6170"/>
                </a:lnTo>
                <a:lnTo>
                  <a:pt x="6746" y="6139"/>
                </a:lnTo>
                <a:lnTo>
                  <a:pt x="6836" y="6103"/>
                </a:lnTo>
                <a:lnTo>
                  <a:pt x="6924" y="6063"/>
                </a:lnTo>
                <a:lnTo>
                  <a:pt x="7009" y="6019"/>
                </a:lnTo>
                <a:lnTo>
                  <a:pt x="7093" y="5972"/>
                </a:lnTo>
                <a:lnTo>
                  <a:pt x="7173" y="5920"/>
                </a:lnTo>
                <a:lnTo>
                  <a:pt x="7251" y="5864"/>
                </a:lnTo>
                <a:lnTo>
                  <a:pt x="7327" y="5806"/>
                </a:lnTo>
                <a:lnTo>
                  <a:pt x="7398" y="5744"/>
                </a:lnTo>
                <a:lnTo>
                  <a:pt x="7467" y="5678"/>
                </a:lnTo>
                <a:lnTo>
                  <a:pt x="7533" y="5609"/>
                </a:lnTo>
                <a:lnTo>
                  <a:pt x="7595" y="5536"/>
                </a:lnTo>
                <a:lnTo>
                  <a:pt x="7655" y="5462"/>
                </a:lnTo>
                <a:lnTo>
                  <a:pt x="7710" y="5383"/>
                </a:lnTo>
                <a:lnTo>
                  <a:pt x="7762" y="5302"/>
                </a:lnTo>
                <a:lnTo>
                  <a:pt x="7809" y="5220"/>
                </a:lnTo>
                <a:lnTo>
                  <a:pt x="7853" y="5134"/>
                </a:lnTo>
                <a:lnTo>
                  <a:pt x="7893" y="5046"/>
                </a:lnTo>
                <a:lnTo>
                  <a:pt x="7929" y="4956"/>
                </a:lnTo>
                <a:lnTo>
                  <a:pt x="7960" y="4863"/>
                </a:lnTo>
                <a:lnTo>
                  <a:pt x="7987" y="4769"/>
                </a:lnTo>
                <a:lnTo>
                  <a:pt x="8009" y="4674"/>
                </a:lnTo>
                <a:lnTo>
                  <a:pt x="8026" y="4575"/>
                </a:lnTo>
                <a:lnTo>
                  <a:pt x="8039" y="4477"/>
                </a:lnTo>
                <a:lnTo>
                  <a:pt x="8047" y="4375"/>
                </a:lnTo>
                <a:lnTo>
                  <a:pt x="8049" y="4273"/>
                </a:lnTo>
                <a:lnTo>
                  <a:pt x="8047" y="4170"/>
                </a:lnTo>
                <a:lnTo>
                  <a:pt x="8039" y="4070"/>
                </a:lnTo>
                <a:lnTo>
                  <a:pt x="8026" y="3970"/>
                </a:lnTo>
                <a:lnTo>
                  <a:pt x="8009" y="3873"/>
                </a:lnTo>
                <a:lnTo>
                  <a:pt x="7987" y="3776"/>
                </a:lnTo>
                <a:lnTo>
                  <a:pt x="7960" y="3682"/>
                </a:lnTo>
                <a:lnTo>
                  <a:pt x="7929" y="3590"/>
                </a:lnTo>
                <a:lnTo>
                  <a:pt x="7893" y="3500"/>
                </a:lnTo>
                <a:lnTo>
                  <a:pt x="7853" y="3412"/>
                </a:lnTo>
                <a:lnTo>
                  <a:pt x="7809" y="3326"/>
                </a:lnTo>
                <a:lnTo>
                  <a:pt x="7762" y="3243"/>
                </a:lnTo>
                <a:lnTo>
                  <a:pt x="7710" y="3162"/>
                </a:lnTo>
                <a:lnTo>
                  <a:pt x="7655" y="3085"/>
                </a:lnTo>
                <a:lnTo>
                  <a:pt x="7595" y="3009"/>
                </a:lnTo>
                <a:lnTo>
                  <a:pt x="7533" y="2937"/>
                </a:lnTo>
                <a:lnTo>
                  <a:pt x="7467" y="2869"/>
                </a:lnTo>
                <a:lnTo>
                  <a:pt x="7398" y="2803"/>
                </a:lnTo>
                <a:lnTo>
                  <a:pt x="7327" y="2740"/>
                </a:lnTo>
                <a:lnTo>
                  <a:pt x="7251" y="2681"/>
                </a:lnTo>
                <a:lnTo>
                  <a:pt x="7173" y="2626"/>
                </a:lnTo>
                <a:lnTo>
                  <a:pt x="7093" y="2574"/>
                </a:lnTo>
                <a:lnTo>
                  <a:pt x="7009" y="2526"/>
                </a:lnTo>
                <a:lnTo>
                  <a:pt x="6924" y="2482"/>
                </a:lnTo>
                <a:lnTo>
                  <a:pt x="6836" y="2443"/>
                </a:lnTo>
                <a:lnTo>
                  <a:pt x="6746" y="2408"/>
                </a:lnTo>
                <a:lnTo>
                  <a:pt x="6653" y="2376"/>
                </a:lnTo>
                <a:lnTo>
                  <a:pt x="6559" y="2349"/>
                </a:lnTo>
                <a:lnTo>
                  <a:pt x="6462" y="2327"/>
                </a:lnTo>
                <a:lnTo>
                  <a:pt x="6365" y="2309"/>
                </a:lnTo>
                <a:lnTo>
                  <a:pt x="6265" y="2296"/>
                </a:lnTo>
                <a:lnTo>
                  <a:pt x="6164" y="2289"/>
                </a:lnTo>
                <a:lnTo>
                  <a:pt x="6062" y="2287"/>
                </a:lnTo>
                <a:lnTo>
                  <a:pt x="5249" y="2287"/>
                </a:lnTo>
                <a:lnTo>
                  <a:pt x="5231" y="2166"/>
                </a:lnTo>
                <a:lnTo>
                  <a:pt x="5208" y="2048"/>
                </a:lnTo>
                <a:lnTo>
                  <a:pt x="5179" y="1932"/>
                </a:lnTo>
                <a:lnTo>
                  <a:pt x="5145" y="1818"/>
                </a:lnTo>
                <a:lnTo>
                  <a:pt x="5106" y="1706"/>
                </a:lnTo>
                <a:lnTo>
                  <a:pt x="5062" y="1596"/>
                </a:lnTo>
                <a:lnTo>
                  <a:pt x="5014" y="1489"/>
                </a:lnTo>
                <a:lnTo>
                  <a:pt x="4962" y="1386"/>
                </a:lnTo>
                <a:lnTo>
                  <a:pt x="4904" y="1284"/>
                </a:lnTo>
                <a:lnTo>
                  <a:pt x="4842" y="1184"/>
                </a:lnTo>
                <a:lnTo>
                  <a:pt x="4776" y="1089"/>
                </a:lnTo>
                <a:lnTo>
                  <a:pt x="4707" y="997"/>
                </a:lnTo>
                <a:lnTo>
                  <a:pt x="4632" y="907"/>
                </a:lnTo>
                <a:lnTo>
                  <a:pt x="4555" y="821"/>
                </a:lnTo>
                <a:lnTo>
                  <a:pt x="4473" y="739"/>
                </a:lnTo>
                <a:lnTo>
                  <a:pt x="4388" y="659"/>
                </a:lnTo>
                <a:lnTo>
                  <a:pt x="4300" y="585"/>
                </a:lnTo>
                <a:lnTo>
                  <a:pt x="4208" y="514"/>
                </a:lnTo>
                <a:lnTo>
                  <a:pt x="4113" y="447"/>
                </a:lnTo>
                <a:lnTo>
                  <a:pt x="4015" y="384"/>
                </a:lnTo>
                <a:lnTo>
                  <a:pt x="3914" y="325"/>
                </a:lnTo>
                <a:lnTo>
                  <a:pt x="3810" y="270"/>
                </a:lnTo>
                <a:lnTo>
                  <a:pt x="3704" y="221"/>
                </a:lnTo>
                <a:lnTo>
                  <a:pt x="3595" y="176"/>
                </a:lnTo>
                <a:lnTo>
                  <a:pt x="3484" y="136"/>
                </a:lnTo>
                <a:lnTo>
                  <a:pt x="3371" y="101"/>
                </a:lnTo>
                <a:lnTo>
                  <a:pt x="3254" y="70"/>
                </a:lnTo>
                <a:lnTo>
                  <a:pt x="3137" y="45"/>
                </a:lnTo>
                <a:lnTo>
                  <a:pt x="3017" y="26"/>
                </a:lnTo>
                <a:lnTo>
                  <a:pt x="2896" y="12"/>
                </a:lnTo>
                <a:lnTo>
                  <a:pt x="2773" y="3"/>
                </a:lnTo>
                <a:lnTo>
                  <a:pt x="264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6A3F15-B454-F15E-B6C0-18F7EED97C2E}"/>
              </a:ext>
            </a:extLst>
          </p:cNvPr>
          <p:cNvSpPr txBox="1"/>
          <p:nvPr/>
        </p:nvSpPr>
        <p:spPr>
          <a:xfrm>
            <a:off x="360041" y="5366479"/>
            <a:ext cx="640052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60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Основная проблема - отсутствие интереса к изучению </a:t>
            </a:r>
            <a:br>
              <a:rPr lang="ru-RU" dirty="0"/>
            </a:br>
            <a:r>
              <a:rPr lang="ru-RU" dirty="0"/>
              <a:t>в традиционном формате обучения, недостаток качественного и интересного материала.  Студентам скучно изучать язык традиционным способом, они ищут новый и интересный формат.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CD693CE5-E1B1-55ED-B992-D9C196B00428}"/>
              </a:ext>
            </a:extLst>
          </p:cNvPr>
          <p:cNvSpPr>
            <a:spLocks/>
          </p:cNvSpPr>
          <p:nvPr/>
        </p:nvSpPr>
        <p:spPr bwMode="auto">
          <a:xfrm>
            <a:off x="8906548" y="-1194091"/>
            <a:ext cx="3734676" cy="3683640"/>
          </a:xfrm>
          <a:custGeom>
            <a:avLst/>
            <a:gdLst>
              <a:gd name="T0" fmla="*/ 2121 w 8049"/>
              <a:gd name="T1" fmla="*/ 53 h 7943"/>
              <a:gd name="T2" fmla="*/ 1512 w 8049"/>
              <a:gd name="T3" fmla="*/ 259 h 7943"/>
              <a:gd name="T4" fmla="*/ 981 w 8049"/>
              <a:gd name="T5" fmla="*/ 598 h 7943"/>
              <a:gd name="T6" fmla="*/ 547 w 8049"/>
              <a:gd name="T7" fmla="*/ 1052 h 7943"/>
              <a:gd name="T8" fmla="*/ 233 w 8049"/>
              <a:gd name="T9" fmla="*/ 1600 h 7943"/>
              <a:gd name="T10" fmla="*/ 57 w 8049"/>
              <a:gd name="T11" fmla="*/ 2221 h 7943"/>
              <a:gd name="T12" fmla="*/ 29 w 8049"/>
              <a:gd name="T13" fmla="*/ 2748 h 7943"/>
              <a:gd name="T14" fmla="*/ 64 w 8049"/>
              <a:gd name="T15" fmla="*/ 3062 h 7943"/>
              <a:gd name="T16" fmla="*/ 133 w 8049"/>
              <a:gd name="T17" fmla="*/ 3362 h 7943"/>
              <a:gd name="T18" fmla="*/ 237 w 8049"/>
              <a:gd name="T19" fmla="*/ 3650 h 7943"/>
              <a:gd name="T20" fmla="*/ 371 w 8049"/>
              <a:gd name="T21" fmla="*/ 3920 h 7943"/>
              <a:gd name="T22" fmla="*/ 535 w 8049"/>
              <a:gd name="T23" fmla="*/ 4170 h 7943"/>
              <a:gd name="T24" fmla="*/ 726 w 8049"/>
              <a:gd name="T25" fmla="*/ 4401 h 7943"/>
              <a:gd name="T26" fmla="*/ 539 w 8049"/>
              <a:gd name="T27" fmla="*/ 4467 h 7943"/>
              <a:gd name="T28" fmla="*/ 373 w 8049"/>
              <a:gd name="T29" fmla="*/ 4568 h 7943"/>
              <a:gd name="T30" fmla="*/ 232 w 8049"/>
              <a:gd name="T31" fmla="*/ 4700 h 7943"/>
              <a:gd name="T32" fmla="*/ 120 w 8049"/>
              <a:gd name="T33" fmla="*/ 4859 h 7943"/>
              <a:gd name="T34" fmla="*/ 42 w 8049"/>
              <a:gd name="T35" fmla="*/ 5039 h 7943"/>
              <a:gd name="T36" fmla="*/ 3 w 8049"/>
              <a:gd name="T37" fmla="*/ 5236 h 7943"/>
              <a:gd name="T38" fmla="*/ 10 w 8049"/>
              <a:gd name="T39" fmla="*/ 5462 h 7943"/>
              <a:gd name="T40" fmla="*/ 73 w 8049"/>
              <a:gd name="T41" fmla="*/ 5684 h 7943"/>
              <a:gd name="T42" fmla="*/ 186 w 8049"/>
              <a:gd name="T43" fmla="*/ 5881 h 7943"/>
              <a:gd name="T44" fmla="*/ 340 w 8049"/>
              <a:gd name="T45" fmla="*/ 6043 h 7943"/>
              <a:gd name="T46" fmla="*/ 529 w 8049"/>
              <a:gd name="T47" fmla="*/ 6166 h 7943"/>
              <a:gd name="T48" fmla="*/ 746 w 8049"/>
              <a:gd name="T49" fmla="*/ 6242 h 7943"/>
              <a:gd name="T50" fmla="*/ 1674 w 8049"/>
              <a:gd name="T51" fmla="*/ 6263 h 7943"/>
              <a:gd name="T52" fmla="*/ 1609 w 8049"/>
              <a:gd name="T53" fmla="*/ 6539 h 7943"/>
              <a:gd name="T54" fmla="*/ 1607 w 8049"/>
              <a:gd name="T55" fmla="*/ 6817 h 7943"/>
              <a:gd name="T56" fmla="*/ 1662 w 8049"/>
              <a:gd name="T57" fmla="*/ 7086 h 7943"/>
              <a:gd name="T58" fmla="*/ 1773 w 8049"/>
              <a:gd name="T59" fmla="*/ 7338 h 7943"/>
              <a:gd name="T60" fmla="*/ 1937 w 8049"/>
              <a:gd name="T61" fmla="*/ 7562 h 7943"/>
              <a:gd name="T62" fmla="*/ 2150 w 8049"/>
              <a:gd name="T63" fmla="*/ 7750 h 7943"/>
              <a:gd name="T64" fmla="*/ 2364 w 8049"/>
              <a:gd name="T65" fmla="*/ 7871 h 7943"/>
              <a:gd name="T66" fmla="*/ 2565 w 8049"/>
              <a:gd name="T67" fmla="*/ 7943 h 7943"/>
              <a:gd name="T68" fmla="*/ 2493 w 8049"/>
              <a:gd name="T69" fmla="*/ 7783 h 7943"/>
              <a:gd name="T70" fmla="*/ 2447 w 8049"/>
              <a:gd name="T71" fmla="*/ 7610 h 7943"/>
              <a:gd name="T72" fmla="*/ 2427 w 8049"/>
              <a:gd name="T73" fmla="*/ 7429 h 7943"/>
              <a:gd name="T74" fmla="*/ 2444 w 8049"/>
              <a:gd name="T75" fmla="*/ 7191 h 7943"/>
              <a:gd name="T76" fmla="*/ 2511 w 8049"/>
              <a:gd name="T77" fmla="*/ 6955 h 7943"/>
              <a:gd name="T78" fmla="*/ 2625 w 8049"/>
              <a:gd name="T79" fmla="*/ 6743 h 7943"/>
              <a:gd name="T80" fmla="*/ 2780 w 8049"/>
              <a:gd name="T81" fmla="*/ 6558 h 7943"/>
              <a:gd name="T82" fmla="*/ 2971 w 8049"/>
              <a:gd name="T83" fmla="*/ 6408 h 7943"/>
              <a:gd name="T84" fmla="*/ 3191 w 8049"/>
              <a:gd name="T85" fmla="*/ 6301 h 7943"/>
              <a:gd name="T86" fmla="*/ 6164 w 8049"/>
              <a:gd name="T87" fmla="*/ 6256 h 7943"/>
              <a:gd name="T88" fmla="*/ 6653 w 8049"/>
              <a:gd name="T89" fmla="*/ 6170 h 7943"/>
              <a:gd name="T90" fmla="*/ 7093 w 8049"/>
              <a:gd name="T91" fmla="*/ 5972 h 7943"/>
              <a:gd name="T92" fmla="*/ 7467 w 8049"/>
              <a:gd name="T93" fmla="*/ 5678 h 7943"/>
              <a:gd name="T94" fmla="*/ 7762 w 8049"/>
              <a:gd name="T95" fmla="*/ 5302 h 7943"/>
              <a:gd name="T96" fmla="*/ 7960 w 8049"/>
              <a:gd name="T97" fmla="*/ 4863 h 7943"/>
              <a:gd name="T98" fmla="*/ 8047 w 8049"/>
              <a:gd name="T99" fmla="*/ 4375 h 7943"/>
              <a:gd name="T100" fmla="*/ 8009 w 8049"/>
              <a:gd name="T101" fmla="*/ 3873 h 7943"/>
              <a:gd name="T102" fmla="*/ 7853 w 8049"/>
              <a:gd name="T103" fmla="*/ 3412 h 7943"/>
              <a:gd name="T104" fmla="*/ 7595 w 8049"/>
              <a:gd name="T105" fmla="*/ 3009 h 7943"/>
              <a:gd name="T106" fmla="*/ 7251 w 8049"/>
              <a:gd name="T107" fmla="*/ 2681 h 7943"/>
              <a:gd name="T108" fmla="*/ 6836 w 8049"/>
              <a:gd name="T109" fmla="*/ 2443 h 7943"/>
              <a:gd name="T110" fmla="*/ 6365 w 8049"/>
              <a:gd name="T111" fmla="*/ 2309 h 7943"/>
              <a:gd name="T112" fmla="*/ 5231 w 8049"/>
              <a:gd name="T113" fmla="*/ 2166 h 7943"/>
              <a:gd name="T114" fmla="*/ 5062 w 8049"/>
              <a:gd name="T115" fmla="*/ 1596 h 7943"/>
              <a:gd name="T116" fmla="*/ 4776 w 8049"/>
              <a:gd name="T117" fmla="*/ 1089 h 7943"/>
              <a:gd name="T118" fmla="*/ 4388 w 8049"/>
              <a:gd name="T119" fmla="*/ 659 h 7943"/>
              <a:gd name="T120" fmla="*/ 3914 w 8049"/>
              <a:gd name="T121" fmla="*/ 325 h 7943"/>
              <a:gd name="T122" fmla="*/ 3371 w 8049"/>
              <a:gd name="T123" fmla="*/ 101 h 7943"/>
              <a:gd name="T124" fmla="*/ 2773 w 8049"/>
              <a:gd name="T125" fmla="*/ 3 h 7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049" h="7943">
                <a:moveTo>
                  <a:pt x="2648" y="0"/>
                </a:moveTo>
                <a:lnTo>
                  <a:pt x="2514" y="3"/>
                </a:lnTo>
                <a:lnTo>
                  <a:pt x="2381" y="14"/>
                </a:lnTo>
                <a:lnTo>
                  <a:pt x="2250" y="30"/>
                </a:lnTo>
                <a:lnTo>
                  <a:pt x="2121" y="53"/>
                </a:lnTo>
                <a:lnTo>
                  <a:pt x="1994" y="83"/>
                </a:lnTo>
                <a:lnTo>
                  <a:pt x="1869" y="117"/>
                </a:lnTo>
                <a:lnTo>
                  <a:pt x="1747" y="159"/>
                </a:lnTo>
                <a:lnTo>
                  <a:pt x="1628" y="205"/>
                </a:lnTo>
                <a:lnTo>
                  <a:pt x="1512" y="259"/>
                </a:lnTo>
                <a:lnTo>
                  <a:pt x="1399" y="317"/>
                </a:lnTo>
                <a:lnTo>
                  <a:pt x="1289" y="379"/>
                </a:lnTo>
                <a:lnTo>
                  <a:pt x="1183" y="448"/>
                </a:lnTo>
                <a:lnTo>
                  <a:pt x="1080" y="521"/>
                </a:lnTo>
                <a:lnTo>
                  <a:pt x="981" y="598"/>
                </a:lnTo>
                <a:lnTo>
                  <a:pt x="885" y="680"/>
                </a:lnTo>
                <a:lnTo>
                  <a:pt x="795" y="767"/>
                </a:lnTo>
                <a:lnTo>
                  <a:pt x="708" y="858"/>
                </a:lnTo>
                <a:lnTo>
                  <a:pt x="625" y="954"/>
                </a:lnTo>
                <a:lnTo>
                  <a:pt x="547" y="1052"/>
                </a:lnTo>
                <a:lnTo>
                  <a:pt x="474" y="1155"/>
                </a:lnTo>
                <a:lnTo>
                  <a:pt x="406" y="1262"/>
                </a:lnTo>
                <a:lnTo>
                  <a:pt x="343" y="1371"/>
                </a:lnTo>
                <a:lnTo>
                  <a:pt x="285" y="1484"/>
                </a:lnTo>
                <a:lnTo>
                  <a:pt x="233" y="1600"/>
                </a:lnTo>
                <a:lnTo>
                  <a:pt x="186" y="1719"/>
                </a:lnTo>
                <a:lnTo>
                  <a:pt x="145" y="1842"/>
                </a:lnTo>
                <a:lnTo>
                  <a:pt x="109" y="1965"/>
                </a:lnTo>
                <a:lnTo>
                  <a:pt x="80" y="2092"/>
                </a:lnTo>
                <a:lnTo>
                  <a:pt x="57" y="2221"/>
                </a:lnTo>
                <a:lnTo>
                  <a:pt x="40" y="2352"/>
                </a:lnTo>
                <a:lnTo>
                  <a:pt x="30" y="2485"/>
                </a:lnTo>
                <a:lnTo>
                  <a:pt x="26" y="2620"/>
                </a:lnTo>
                <a:lnTo>
                  <a:pt x="27" y="2684"/>
                </a:lnTo>
                <a:lnTo>
                  <a:pt x="29" y="2748"/>
                </a:lnTo>
                <a:lnTo>
                  <a:pt x="34" y="2812"/>
                </a:lnTo>
                <a:lnTo>
                  <a:pt x="39" y="2875"/>
                </a:lnTo>
                <a:lnTo>
                  <a:pt x="46" y="2938"/>
                </a:lnTo>
                <a:lnTo>
                  <a:pt x="53" y="3000"/>
                </a:lnTo>
                <a:lnTo>
                  <a:pt x="64" y="3062"/>
                </a:lnTo>
                <a:lnTo>
                  <a:pt x="74" y="3123"/>
                </a:lnTo>
                <a:lnTo>
                  <a:pt x="87" y="3184"/>
                </a:lnTo>
                <a:lnTo>
                  <a:pt x="102" y="3244"/>
                </a:lnTo>
                <a:lnTo>
                  <a:pt x="116" y="3304"/>
                </a:lnTo>
                <a:lnTo>
                  <a:pt x="133" y="3362"/>
                </a:lnTo>
                <a:lnTo>
                  <a:pt x="151" y="3421"/>
                </a:lnTo>
                <a:lnTo>
                  <a:pt x="171" y="3480"/>
                </a:lnTo>
                <a:lnTo>
                  <a:pt x="192" y="3536"/>
                </a:lnTo>
                <a:lnTo>
                  <a:pt x="213" y="3593"/>
                </a:lnTo>
                <a:lnTo>
                  <a:pt x="237" y="3650"/>
                </a:lnTo>
                <a:lnTo>
                  <a:pt x="261" y="3705"/>
                </a:lnTo>
                <a:lnTo>
                  <a:pt x="287" y="3760"/>
                </a:lnTo>
                <a:lnTo>
                  <a:pt x="314" y="3814"/>
                </a:lnTo>
                <a:lnTo>
                  <a:pt x="342" y="3867"/>
                </a:lnTo>
                <a:lnTo>
                  <a:pt x="371" y="3920"/>
                </a:lnTo>
                <a:lnTo>
                  <a:pt x="402" y="3971"/>
                </a:lnTo>
                <a:lnTo>
                  <a:pt x="433" y="4023"/>
                </a:lnTo>
                <a:lnTo>
                  <a:pt x="466" y="4073"/>
                </a:lnTo>
                <a:lnTo>
                  <a:pt x="500" y="4122"/>
                </a:lnTo>
                <a:lnTo>
                  <a:pt x="535" y="4170"/>
                </a:lnTo>
                <a:lnTo>
                  <a:pt x="571" y="4219"/>
                </a:lnTo>
                <a:lnTo>
                  <a:pt x="608" y="4266"/>
                </a:lnTo>
                <a:lnTo>
                  <a:pt x="646" y="4312"/>
                </a:lnTo>
                <a:lnTo>
                  <a:pt x="685" y="4357"/>
                </a:lnTo>
                <a:lnTo>
                  <a:pt x="726" y="4401"/>
                </a:lnTo>
                <a:lnTo>
                  <a:pt x="687" y="4412"/>
                </a:lnTo>
                <a:lnTo>
                  <a:pt x="649" y="4423"/>
                </a:lnTo>
                <a:lnTo>
                  <a:pt x="611" y="4436"/>
                </a:lnTo>
                <a:lnTo>
                  <a:pt x="575" y="4450"/>
                </a:lnTo>
                <a:lnTo>
                  <a:pt x="539" y="4467"/>
                </a:lnTo>
                <a:lnTo>
                  <a:pt x="504" y="4484"/>
                </a:lnTo>
                <a:lnTo>
                  <a:pt x="470" y="4503"/>
                </a:lnTo>
                <a:lnTo>
                  <a:pt x="436" y="4524"/>
                </a:lnTo>
                <a:lnTo>
                  <a:pt x="405" y="4545"/>
                </a:lnTo>
                <a:lnTo>
                  <a:pt x="373" y="4568"/>
                </a:lnTo>
                <a:lnTo>
                  <a:pt x="343" y="4592"/>
                </a:lnTo>
                <a:lnTo>
                  <a:pt x="314" y="4617"/>
                </a:lnTo>
                <a:lnTo>
                  <a:pt x="285" y="4644"/>
                </a:lnTo>
                <a:lnTo>
                  <a:pt x="258" y="4671"/>
                </a:lnTo>
                <a:lnTo>
                  <a:pt x="232" y="4700"/>
                </a:lnTo>
                <a:lnTo>
                  <a:pt x="207" y="4730"/>
                </a:lnTo>
                <a:lnTo>
                  <a:pt x="184" y="4761"/>
                </a:lnTo>
                <a:lnTo>
                  <a:pt x="160" y="4792"/>
                </a:lnTo>
                <a:lnTo>
                  <a:pt x="139" y="4826"/>
                </a:lnTo>
                <a:lnTo>
                  <a:pt x="120" y="4859"/>
                </a:lnTo>
                <a:lnTo>
                  <a:pt x="102" y="4894"/>
                </a:lnTo>
                <a:lnTo>
                  <a:pt x="85" y="4928"/>
                </a:lnTo>
                <a:lnTo>
                  <a:pt x="69" y="4965"/>
                </a:lnTo>
                <a:lnTo>
                  <a:pt x="55" y="5002"/>
                </a:lnTo>
                <a:lnTo>
                  <a:pt x="42" y="5039"/>
                </a:lnTo>
                <a:lnTo>
                  <a:pt x="31" y="5077"/>
                </a:lnTo>
                <a:lnTo>
                  <a:pt x="22" y="5116"/>
                </a:lnTo>
                <a:lnTo>
                  <a:pt x="14" y="5156"/>
                </a:lnTo>
                <a:lnTo>
                  <a:pt x="8" y="5196"/>
                </a:lnTo>
                <a:lnTo>
                  <a:pt x="3" y="5236"/>
                </a:lnTo>
                <a:lnTo>
                  <a:pt x="1" y="5277"/>
                </a:lnTo>
                <a:lnTo>
                  <a:pt x="0" y="5319"/>
                </a:lnTo>
                <a:lnTo>
                  <a:pt x="1" y="5367"/>
                </a:lnTo>
                <a:lnTo>
                  <a:pt x="5" y="5415"/>
                </a:lnTo>
                <a:lnTo>
                  <a:pt x="10" y="5462"/>
                </a:lnTo>
                <a:lnTo>
                  <a:pt x="19" y="5508"/>
                </a:lnTo>
                <a:lnTo>
                  <a:pt x="29" y="5553"/>
                </a:lnTo>
                <a:lnTo>
                  <a:pt x="42" y="5598"/>
                </a:lnTo>
                <a:lnTo>
                  <a:pt x="57" y="5642"/>
                </a:lnTo>
                <a:lnTo>
                  <a:pt x="73" y="5684"/>
                </a:lnTo>
                <a:lnTo>
                  <a:pt x="92" y="5726"/>
                </a:lnTo>
                <a:lnTo>
                  <a:pt x="112" y="5767"/>
                </a:lnTo>
                <a:lnTo>
                  <a:pt x="135" y="5806"/>
                </a:lnTo>
                <a:lnTo>
                  <a:pt x="159" y="5843"/>
                </a:lnTo>
                <a:lnTo>
                  <a:pt x="186" y="5881"/>
                </a:lnTo>
                <a:lnTo>
                  <a:pt x="213" y="5917"/>
                </a:lnTo>
                <a:lnTo>
                  <a:pt x="242" y="5950"/>
                </a:lnTo>
                <a:lnTo>
                  <a:pt x="274" y="5983"/>
                </a:lnTo>
                <a:lnTo>
                  <a:pt x="306" y="6014"/>
                </a:lnTo>
                <a:lnTo>
                  <a:pt x="340" y="6043"/>
                </a:lnTo>
                <a:lnTo>
                  <a:pt x="375" y="6072"/>
                </a:lnTo>
                <a:lnTo>
                  <a:pt x="412" y="6098"/>
                </a:lnTo>
                <a:lnTo>
                  <a:pt x="450" y="6123"/>
                </a:lnTo>
                <a:lnTo>
                  <a:pt x="489" y="6145"/>
                </a:lnTo>
                <a:lnTo>
                  <a:pt x="529" y="6166"/>
                </a:lnTo>
                <a:lnTo>
                  <a:pt x="571" y="6186"/>
                </a:lnTo>
                <a:lnTo>
                  <a:pt x="612" y="6203"/>
                </a:lnTo>
                <a:lnTo>
                  <a:pt x="657" y="6217"/>
                </a:lnTo>
                <a:lnTo>
                  <a:pt x="701" y="6231"/>
                </a:lnTo>
                <a:lnTo>
                  <a:pt x="746" y="6242"/>
                </a:lnTo>
                <a:lnTo>
                  <a:pt x="792" y="6250"/>
                </a:lnTo>
                <a:lnTo>
                  <a:pt x="839" y="6256"/>
                </a:lnTo>
                <a:lnTo>
                  <a:pt x="886" y="6260"/>
                </a:lnTo>
                <a:lnTo>
                  <a:pt x="934" y="6263"/>
                </a:lnTo>
                <a:lnTo>
                  <a:pt x="1674" y="6263"/>
                </a:lnTo>
                <a:lnTo>
                  <a:pt x="1656" y="6317"/>
                </a:lnTo>
                <a:lnTo>
                  <a:pt x="1640" y="6373"/>
                </a:lnTo>
                <a:lnTo>
                  <a:pt x="1628" y="6428"/>
                </a:lnTo>
                <a:lnTo>
                  <a:pt x="1617" y="6484"/>
                </a:lnTo>
                <a:lnTo>
                  <a:pt x="1609" y="6539"/>
                </a:lnTo>
                <a:lnTo>
                  <a:pt x="1604" y="6595"/>
                </a:lnTo>
                <a:lnTo>
                  <a:pt x="1601" y="6651"/>
                </a:lnTo>
                <a:lnTo>
                  <a:pt x="1600" y="6707"/>
                </a:lnTo>
                <a:lnTo>
                  <a:pt x="1602" y="6762"/>
                </a:lnTo>
                <a:lnTo>
                  <a:pt x="1607" y="6817"/>
                </a:lnTo>
                <a:lnTo>
                  <a:pt x="1613" y="6873"/>
                </a:lnTo>
                <a:lnTo>
                  <a:pt x="1622" y="6927"/>
                </a:lnTo>
                <a:lnTo>
                  <a:pt x="1633" y="6980"/>
                </a:lnTo>
                <a:lnTo>
                  <a:pt x="1647" y="7034"/>
                </a:lnTo>
                <a:lnTo>
                  <a:pt x="1662" y="7086"/>
                </a:lnTo>
                <a:lnTo>
                  <a:pt x="1680" y="7139"/>
                </a:lnTo>
                <a:lnTo>
                  <a:pt x="1701" y="7190"/>
                </a:lnTo>
                <a:lnTo>
                  <a:pt x="1723" y="7240"/>
                </a:lnTo>
                <a:lnTo>
                  <a:pt x="1747" y="7290"/>
                </a:lnTo>
                <a:lnTo>
                  <a:pt x="1773" y="7338"/>
                </a:lnTo>
                <a:lnTo>
                  <a:pt x="1803" y="7385"/>
                </a:lnTo>
                <a:lnTo>
                  <a:pt x="1833" y="7431"/>
                </a:lnTo>
                <a:lnTo>
                  <a:pt x="1866" y="7476"/>
                </a:lnTo>
                <a:lnTo>
                  <a:pt x="1900" y="7520"/>
                </a:lnTo>
                <a:lnTo>
                  <a:pt x="1937" y="7562"/>
                </a:lnTo>
                <a:lnTo>
                  <a:pt x="1976" y="7603"/>
                </a:lnTo>
                <a:lnTo>
                  <a:pt x="2017" y="7642"/>
                </a:lnTo>
                <a:lnTo>
                  <a:pt x="2060" y="7680"/>
                </a:lnTo>
                <a:lnTo>
                  <a:pt x="2104" y="7715"/>
                </a:lnTo>
                <a:lnTo>
                  <a:pt x="2150" y="7750"/>
                </a:lnTo>
                <a:lnTo>
                  <a:pt x="2198" y="7782"/>
                </a:lnTo>
                <a:lnTo>
                  <a:pt x="2247" y="7812"/>
                </a:lnTo>
                <a:lnTo>
                  <a:pt x="2286" y="7834"/>
                </a:lnTo>
                <a:lnTo>
                  <a:pt x="2325" y="7854"/>
                </a:lnTo>
                <a:lnTo>
                  <a:pt x="2364" y="7871"/>
                </a:lnTo>
                <a:lnTo>
                  <a:pt x="2404" y="7889"/>
                </a:lnTo>
                <a:lnTo>
                  <a:pt x="2444" y="7905"/>
                </a:lnTo>
                <a:lnTo>
                  <a:pt x="2483" y="7919"/>
                </a:lnTo>
                <a:lnTo>
                  <a:pt x="2524" y="7931"/>
                </a:lnTo>
                <a:lnTo>
                  <a:pt x="2565" y="7943"/>
                </a:lnTo>
                <a:lnTo>
                  <a:pt x="2548" y="7912"/>
                </a:lnTo>
                <a:lnTo>
                  <a:pt x="2534" y="7881"/>
                </a:lnTo>
                <a:lnTo>
                  <a:pt x="2519" y="7848"/>
                </a:lnTo>
                <a:lnTo>
                  <a:pt x="2505" y="7816"/>
                </a:lnTo>
                <a:lnTo>
                  <a:pt x="2493" y="7783"/>
                </a:lnTo>
                <a:lnTo>
                  <a:pt x="2482" y="7750"/>
                </a:lnTo>
                <a:lnTo>
                  <a:pt x="2472" y="7715"/>
                </a:lnTo>
                <a:lnTo>
                  <a:pt x="2462" y="7681"/>
                </a:lnTo>
                <a:lnTo>
                  <a:pt x="2454" y="7646"/>
                </a:lnTo>
                <a:lnTo>
                  <a:pt x="2447" y="7610"/>
                </a:lnTo>
                <a:lnTo>
                  <a:pt x="2440" y="7575"/>
                </a:lnTo>
                <a:lnTo>
                  <a:pt x="2435" y="7539"/>
                </a:lnTo>
                <a:lnTo>
                  <a:pt x="2431" y="7504"/>
                </a:lnTo>
                <a:lnTo>
                  <a:pt x="2428" y="7467"/>
                </a:lnTo>
                <a:lnTo>
                  <a:pt x="2427" y="7429"/>
                </a:lnTo>
                <a:lnTo>
                  <a:pt x="2426" y="7392"/>
                </a:lnTo>
                <a:lnTo>
                  <a:pt x="2427" y="7341"/>
                </a:lnTo>
                <a:lnTo>
                  <a:pt x="2430" y="7291"/>
                </a:lnTo>
                <a:lnTo>
                  <a:pt x="2435" y="7240"/>
                </a:lnTo>
                <a:lnTo>
                  <a:pt x="2444" y="7191"/>
                </a:lnTo>
                <a:lnTo>
                  <a:pt x="2453" y="7143"/>
                </a:lnTo>
                <a:lnTo>
                  <a:pt x="2465" y="7095"/>
                </a:lnTo>
                <a:lnTo>
                  <a:pt x="2478" y="7048"/>
                </a:lnTo>
                <a:lnTo>
                  <a:pt x="2494" y="7001"/>
                </a:lnTo>
                <a:lnTo>
                  <a:pt x="2511" y="6955"/>
                </a:lnTo>
                <a:lnTo>
                  <a:pt x="2531" y="6911"/>
                </a:lnTo>
                <a:lnTo>
                  <a:pt x="2552" y="6867"/>
                </a:lnTo>
                <a:lnTo>
                  <a:pt x="2575" y="6824"/>
                </a:lnTo>
                <a:lnTo>
                  <a:pt x="2599" y="6782"/>
                </a:lnTo>
                <a:lnTo>
                  <a:pt x="2625" y="6743"/>
                </a:lnTo>
                <a:lnTo>
                  <a:pt x="2653" y="6703"/>
                </a:lnTo>
                <a:lnTo>
                  <a:pt x="2683" y="6665"/>
                </a:lnTo>
                <a:lnTo>
                  <a:pt x="2713" y="6627"/>
                </a:lnTo>
                <a:lnTo>
                  <a:pt x="2746" y="6592"/>
                </a:lnTo>
                <a:lnTo>
                  <a:pt x="2780" y="6558"/>
                </a:lnTo>
                <a:lnTo>
                  <a:pt x="2816" y="6525"/>
                </a:lnTo>
                <a:lnTo>
                  <a:pt x="2853" y="6493"/>
                </a:lnTo>
                <a:lnTo>
                  <a:pt x="2890" y="6464"/>
                </a:lnTo>
                <a:lnTo>
                  <a:pt x="2930" y="6435"/>
                </a:lnTo>
                <a:lnTo>
                  <a:pt x="2971" y="6408"/>
                </a:lnTo>
                <a:lnTo>
                  <a:pt x="3013" y="6383"/>
                </a:lnTo>
                <a:lnTo>
                  <a:pt x="3056" y="6360"/>
                </a:lnTo>
                <a:lnTo>
                  <a:pt x="3100" y="6339"/>
                </a:lnTo>
                <a:lnTo>
                  <a:pt x="3145" y="6319"/>
                </a:lnTo>
                <a:lnTo>
                  <a:pt x="3191" y="6301"/>
                </a:lnTo>
                <a:lnTo>
                  <a:pt x="3240" y="6286"/>
                </a:lnTo>
                <a:lnTo>
                  <a:pt x="3288" y="6271"/>
                </a:lnTo>
                <a:lnTo>
                  <a:pt x="3337" y="6259"/>
                </a:lnTo>
                <a:lnTo>
                  <a:pt x="6062" y="6259"/>
                </a:lnTo>
                <a:lnTo>
                  <a:pt x="6164" y="6256"/>
                </a:lnTo>
                <a:lnTo>
                  <a:pt x="6265" y="6249"/>
                </a:lnTo>
                <a:lnTo>
                  <a:pt x="6365" y="6236"/>
                </a:lnTo>
                <a:lnTo>
                  <a:pt x="6462" y="6219"/>
                </a:lnTo>
                <a:lnTo>
                  <a:pt x="6559" y="6197"/>
                </a:lnTo>
                <a:lnTo>
                  <a:pt x="6653" y="6170"/>
                </a:lnTo>
                <a:lnTo>
                  <a:pt x="6746" y="6139"/>
                </a:lnTo>
                <a:lnTo>
                  <a:pt x="6836" y="6103"/>
                </a:lnTo>
                <a:lnTo>
                  <a:pt x="6924" y="6063"/>
                </a:lnTo>
                <a:lnTo>
                  <a:pt x="7009" y="6019"/>
                </a:lnTo>
                <a:lnTo>
                  <a:pt x="7093" y="5972"/>
                </a:lnTo>
                <a:lnTo>
                  <a:pt x="7173" y="5920"/>
                </a:lnTo>
                <a:lnTo>
                  <a:pt x="7251" y="5864"/>
                </a:lnTo>
                <a:lnTo>
                  <a:pt x="7327" y="5806"/>
                </a:lnTo>
                <a:lnTo>
                  <a:pt x="7398" y="5744"/>
                </a:lnTo>
                <a:lnTo>
                  <a:pt x="7467" y="5678"/>
                </a:lnTo>
                <a:lnTo>
                  <a:pt x="7533" y="5609"/>
                </a:lnTo>
                <a:lnTo>
                  <a:pt x="7595" y="5536"/>
                </a:lnTo>
                <a:lnTo>
                  <a:pt x="7655" y="5462"/>
                </a:lnTo>
                <a:lnTo>
                  <a:pt x="7710" y="5383"/>
                </a:lnTo>
                <a:lnTo>
                  <a:pt x="7762" y="5302"/>
                </a:lnTo>
                <a:lnTo>
                  <a:pt x="7809" y="5220"/>
                </a:lnTo>
                <a:lnTo>
                  <a:pt x="7853" y="5134"/>
                </a:lnTo>
                <a:lnTo>
                  <a:pt x="7893" y="5046"/>
                </a:lnTo>
                <a:lnTo>
                  <a:pt x="7929" y="4956"/>
                </a:lnTo>
                <a:lnTo>
                  <a:pt x="7960" y="4863"/>
                </a:lnTo>
                <a:lnTo>
                  <a:pt x="7987" y="4769"/>
                </a:lnTo>
                <a:lnTo>
                  <a:pt x="8009" y="4674"/>
                </a:lnTo>
                <a:lnTo>
                  <a:pt x="8026" y="4575"/>
                </a:lnTo>
                <a:lnTo>
                  <a:pt x="8039" y="4477"/>
                </a:lnTo>
                <a:lnTo>
                  <a:pt x="8047" y="4375"/>
                </a:lnTo>
                <a:lnTo>
                  <a:pt x="8049" y="4273"/>
                </a:lnTo>
                <a:lnTo>
                  <a:pt x="8047" y="4170"/>
                </a:lnTo>
                <a:lnTo>
                  <a:pt x="8039" y="4070"/>
                </a:lnTo>
                <a:lnTo>
                  <a:pt x="8026" y="3970"/>
                </a:lnTo>
                <a:lnTo>
                  <a:pt x="8009" y="3873"/>
                </a:lnTo>
                <a:lnTo>
                  <a:pt x="7987" y="3776"/>
                </a:lnTo>
                <a:lnTo>
                  <a:pt x="7960" y="3682"/>
                </a:lnTo>
                <a:lnTo>
                  <a:pt x="7929" y="3590"/>
                </a:lnTo>
                <a:lnTo>
                  <a:pt x="7893" y="3500"/>
                </a:lnTo>
                <a:lnTo>
                  <a:pt x="7853" y="3412"/>
                </a:lnTo>
                <a:lnTo>
                  <a:pt x="7809" y="3326"/>
                </a:lnTo>
                <a:lnTo>
                  <a:pt x="7762" y="3243"/>
                </a:lnTo>
                <a:lnTo>
                  <a:pt x="7710" y="3162"/>
                </a:lnTo>
                <a:lnTo>
                  <a:pt x="7655" y="3085"/>
                </a:lnTo>
                <a:lnTo>
                  <a:pt x="7595" y="3009"/>
                </a:lnTo>
                <a:lnTo>
                  <a:pt x="7533" y="2937"/>
                </a:lnTo>
                <a:lnTo>
                  <a:pt x="7467" y="2869"/>
                </a:lnTo>
                <a:lnTo>
                  <a:pt x="7398" y="2803"/>
                </a:lnTo>
                <a:lnTo>
                  <a:pt x="7327" y="2740"/>
                </a:lnTo>
                <a:lnTo>
                  <a:pt x="7251" y="2681"/>
                </a:lnTo>
                <a:lnTo>
                  <a:pt x="7173" y="2626"/>
                </a:lnTo>
                <a:lnTo>
                  <a:pt x="7093" y="2574"/>
                </a:lnTo>
                <a:lnTo>
                  <a:pt x="7009" y="2526"/>
                </a:lnTo>
                <a:lnTo>
                  <a:pt x="6924" y="2482"/>
                </a:lnTo>
                <a:lnTo>
                  <a:pt x="6836" y="2443"/>
                </a:lnTo>
                <a:lnTo>
                  <a:pt x="6746" y="2408"/>
                </a:lnTo>
                <a:lnTo>
                  <a:pt x="6653" y="2376"/>
                </a:lnTo>
                <a:lnTo>
                  <a:pt x="6559" y="2349"/>
                </a:lnTo>
                <a:lnTo>
                  <a:pt x="6462" y="2327"/>
                </a:lnTo>
                <a:lnTo>
                  <a:pt x="6365" y="2309"/>
                </a:lnTo>
                <a:lnTo>
                  <a:pt x="6265" y="2296"/>
                </a:lnTo>
                <a:lnTo>
                  <a:pt x="6164" y="2289"/>
                </a:lnTo>
                <a:lnTo>
                  <a:pt x="6062" y="2287"/>
                </a:lnTo>
                <a:lnTo>
                  <a:pt x="5249" y="2287"/>
                </a:lnTo>
                <a:lnTo>
                  <a:pt x="5231" y="2166"/>
                </a:lnTo>
                <a:lnTo>
                  <a:pt x="5208" y="2048"/>
                </a:lnTo>
                <a:lnTo>
                  <a:pt x="5179" y="1932"/>
                </a:lnTo>
                <a:lnTo>
                  <a:pt x="5145" y="1818"/>
                </a:lnTo>
                <a:lnTo>
                  <a:pt x="5106" y="1706"/>
                </a:lnTo>
                <a:lnTo>
                  <a:pt x="5062" y="1596"/>
                </a:lnTo>
                <a:lnTo>
                  <a:pt x="5014" y="1489"/>
                </a:lnTo>
                <a:lnTo>
                  <a:pt x="4962" y="1386"/>
                </a:lnTo>
                <a:lnTo>
                  <a:pt x="4904" y="1284"/>
                </a:lnTo>
                <a:lnTo>
                  <a:pt x="4842" y="1184"/>
                </a:lnTo>
                <a:lnTo>
                  <a:pt x="4776" y="1089"/>
                </a:lnTo>
                <a:lnTo>
                  <a:pt x="4707" y="997"/>
                </a:lnTo>
                <a:lnTo>
                  <a:pt x="4632" y="907"/>
                </a:lnTo>
                <a:lnTo>
                  <a:pt x="4555" y="821"/>
                </a:lnTo>
                <a:lnTo>
                  <a:pt x="4473" y="739"/>
                </a:lnTo>
                <a:lnTo>
                  <a:pt x="4388" y="659"/>
                </a:lnTo>
                <a:lnTo>
                  <a:pt x="4300" y="585"/>
                </a:lnTo>
                <a:lnTo>
                  <a:pt x="4208" y="514"/>
                </a:lnTo>
                <a:lnTo>
                  <a:pt x="4113" y="447"/>
                </a:lnTo>
                <a:lnTo>
                  <a:pt x="4015" y="384"/>
                </a:lnTo>
                <a:lnTo>
                  <a:pt x="3914" y="325"/>
                </a:lnTo>
                <a:lnTo>
                  <a:pt x="3810" y="270"/>
                </a:lnTo>
                <a:lnTo>
                  <a:pt x="3704" y="221"/>
                </a:lnTo>
                <a:lnTo>
                  <a:pt x="3595" y="176"/>
                </a:lnTo>
                <a:lnTo>
                  <a:pt x="3484" y="136"/>
                </a:lnTo>
                <a:lnTo>
                  <a:pt x="3371" y="101"/>
                </a:lnTo>
                <a:lnTo>
                  <a:pt x="3254" y="70"/>
                </a:lnTo>
                <a:lnTo>
                  <a:pt x="3137" y="45"/>
                </a:lnTo>
                <a:lnTo>
                  <a:pt x="3017" y="26"/>
                </a:lnTo>
                <a:lnTo>
                  <a:pt x="2896" y="12"/>
                </a:lnTo>
                <a:lnTo>
                  <a:pt x="2773" y="3"/>
                </a:lnTo>
                <a:lnTo>
                  <a:pt x="2648" y="0"/>
                </a:lnTo>
                <a:close/>
              </a:path>
            </a:pathLst>
          </a:custGeom>
          <a:solidFill>
            <a:srgbClr val="7E81C7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D4111-AAB9-B2D3-09D0-9461D702AB87}"/>
              </a:ext>
            </a:extLst>
          </p:cNvPr>
          <p:cNvSpPr txBox="1"/>
          <p:nvPr/>
        </p:nvSpPr>
        <p:spPr>
          <a:xfrm>
            <a:off x="6857017" y="5365827"/>
            <a:ext cx="1788818" cy="338514"/>
          </a:xfrm>
          <a:prstGeom prst="rect">
            <a:avLst/>
          </a:prstGeom>
          <a:solidFill>
            <a:srgbClr val="7E81C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60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Интервьюер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528BC6-9691-0ADE-2E83-5EC2784A0043}"/>
              </a:ext>
            </a:extLst>
          </p:cNvPr>
          <p:cNvSpPr txBox="1"/>
          <p:nvPr/>
        </p:nvSpPr>
        <p:spPr>
          <a:xfrm>
            <a:off x="9257591" y="5352087"/>
            <a:ext cx="1795762" cy="338514"/>
          </a:xfrm>
          <a:prstGeom prst="rect">
            <a:avLst/>
          </a:prstGeom>
          <a:solidFill>
            <a:srgbClr val="7E81C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6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Респондент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D30687-171D-F047-C1EE-902650C6A806}"/>
              </a:ext>
            </a:extLst>
          </p:cNvPr>
          <p:cNvSpPr txBox="1"/>
          <p:nvPr/>
        </p:nvSpPr>
        <p:spPr>
          <a:xfrm>
            <a:off x="6006522" y="664736"/>
            <a:ext cx="300516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60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Расскажите, пожалуйста, когда вы чувствовали,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что изучать турецкий язык вам скучно и неинтересно?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3DFFEA-8E0E-6842-D6B7-D7DF5FE5ABD5}"/>
              </a:ext>
            </a:extLst>
          </p:cNvPr>
          <p:cNvSpPr txBox="1"/>
          <p:nvPr/>
        </p:nvSpPr>
        <p:spPr>
          <a:xfrm>
            <a:off x="9163215" y="47287"/>
            <a:ext cx="322134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6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прошло около года после того, как я начал изучать турецкий. Но из-за однотипной методики стала пропадать мотивация.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500717" y="240038"/>
            <a:ext cx="11034791" cy="991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7701" indent="0">
              <a:buClr>
                <a:schemeClr val="accent1"/>
              </a:buClr>
              <a:buSzPts val="3200"/>
              <a:buNone/>
              <a:defRPr sz="3200" b="1">
                <a:solidFill>
                  <a:srgbClr val="7E81C7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ПРЕДЛАГАЕМОЕ РЕШЕНИЕ </a:t>
            </a:r>
            <a:br>
              <a:rPr lang="ru-RU" dirty="0"/>
            </a:br>
            <a:r>
              <a:rPr lang="ru-RU" dirty="0"/>
              <a:t>И ОСНОВНОЙ ФУНКЦИОНАЛ</a:t>
            </a:r>
            <a:endParaRPr dirty="0"/>
          </a:p>
        </p:txBody>
      </p:sp>
      <p:sp>
        <p:nvSpPr>
          <p:cNvPr id="151" name="Google Shape;151;p5"/>
          <p:cNvSpPr txBox="1"/>
          <p:nvPr/>
        </p:nvSpPr>
        <p:spPr>
          <a:xfrm>
            <a:off x="397496" y="1499016"/>
            <a:ext cx="5208825" cy="335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60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pPr>
              <a:spcBef>
                <a:spcPts val="600"/>
              </a:spcBef>
            </a:pPr>
            <a:r>
              <a:rPr lang="ru-RU" dirty="0"/>
              <a:t>С помощью нашей игры люди смогут увидеть, что изучать турецкий язык можно увлекательно и на постоянной основе.</a:t>
            </a:r>
          </a:p>
          <a:p>
            <a:pPr>
              <a:spcBef>
                <a:spcPts val="600"/>
              </a:spcBef>
            </a:pPr>
            <a:r>
              <a:rPr lang="ru-RU" dirty="0"/>
              <a:t>Различные уровни в сопровождении нашего игрового персонажа - </a:t>
            </a:r>
            <a:r>
              <a:rPr lang="ru-RU" dirty="0">
                <a:highlight>
                  <a:srgbClr val="EDBDFF"/>
                </a:highlight>
              </a:rPr>
              <a:t>котика «</a:t>
            </a:r>
            <a:r>
              <a:rPr lang="ru-RU" dirty="0" err="1">
                <a:highlight>
                  <a:srgbClr val="EDBDFF"/>
                </a:highlight>
              </a:rPr>
              <a:t>Симита</a:t>
            </a:r>
            <a:r>
              <a:rPr lang="ru-RU" dirty="0">
                <a:highlight>
                  <a:srgbClr val="EDBDFF"/>
                </a:highlight>
              </a:rPr>
              <a:t>», </a:t>
            </a:r>
            <a:r>
              <a:rPr lang="ru-RU" dirty="0"/>
              <a:t>именно он станет проводником в мир Турции. </a:t>
            </a:r>
          </a:p>
          <a:p>
            <a:pPr>
              <a:spcBef>
                <a:spcPts val="600"/>
              </a:spcBef>
            </a:pPr>
            <a:r>
              <a:rPr lang="ru-RU" dirty="0">
                <a:solidFill>
                  <a:schemeClr val="bg1"/>
                </a:solidFill>
                <a:highlight>
                  <a:srgbClr val="9295E2"/>
                </a:highlight>
              </a:rPr>
              <a:t>«</a:t>
            </a:r>
            <a:r>
              <a:rPr lang="ru-RU" dirty="0" err="1">
                <a:solidFill>
                  <a:schemeClr val="bg1"/>
                </a:solidFill>
                <a:highlight>
                  <a:srgbClr val="9295E2"/>
                </a:highlight>
              </a:rPr>
              <a:t>Симит</a:t>
            </a:r>
            <a:r>
              <a:rPr lang="ru-RU" dirty="0">
                <a:solidFill>
                  <a:schemeClr val="bg1"/>
                </a:solidFill>
                <a:highlight>
                  <a:srgbClr val="9295E2"/>
                </a:highlight>
              </a:rPr>
              <a:t>» - это друг и поддержка, </a:t>
            </a:r>
            <a:br>
              <a:rPr lang="ru-RU" dirty="0">
                <a:solidFill>
                  <a:schemeClr val="bg1"/>
                </a:solidFill>
                <a:highlight>
                  <a:srgbClr val="9295E2"/>
                </a:highlight>
              </a:rPr>
            </a:br>
            <a:r>
              <a:rPr lang="ru-RU" dirty="0">
                <a:solidFill>
                  <a:schemeClr val="bg1"/>
                </a:solidFill>
                <a:highlight>
                  <a:srgbClr val="9295E2"/>
                </a:highlight>
              </a:rPr>
              <a:t>когда желание учить пропадает. </a:t>
            </a:r>
          </a:p>
          <a:p>
            <a:pPr>
              <a:spcBef>
                <a:spcPts val="600"/>
              </a:spcBef>
            </a:pPr>
            <a:r>
              <a:rPr lang="ru-RU" dirty="0"/>
              <a:t>Таким образом, наша игра «</a:t>
            </a:r>
            <a:r>
              <a:rPr lang="en-US" dirty="0" err="1"/>
              <a:t>Türk</a:t>
            </a:r>
            <a:r>
              <a:rPr lang="ru-RU" dirty="0"/>
              <a:t> </a:t>
            </a:r>
            <a:r>
              <a:rPr lang="ru-RU" dirty="0" err="1"/>
              <a:t>dili</a:t>
            </a:r>
            <a:r>
              <a:rPr lang="ru-RU" dirty="0"/>
              <a:t>» даёт шанс вновь обрести желание к изучению языка, а также развивает дисциплину.</a:t>
            </a: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F67BB7-0772-451F-8CB7-216BF5E95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97" y="1499016"/>
            <a:ext cx="5961801" cy="41556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14C189-335F-4289-930D-67CC5A229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405" y="2617887"/>
            <a:ext cx="4715190" cy="4719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136D0B-4A65-474E-A3F9-91F22D019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377" y="1712865"/>
            <a:ext cx="7706576" cy="5163718"/>
          </a:xfrm>
          <a:prstGeom prst="rect">
            <a:avLst/>
          </a:prstGeom>
        </p:spPr>
      </p:pic>
      <p:sp>
        <p:nvSpPr>
          <p:cNvPr id="156" name="Google Shape;156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7701" indent="0">
              <a:buClr>
                <a:schemeClr val="accent1"/>
              </a:buClr>
              <a:buSzPts val="3200"/>
              <a:buNone/>
              <a:defRPr sz="3200" b="1">
                <a:solidFill>
                  <a:srgbClr val="7E81C7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ЦЕННОСТНОЕ ПРЕДЛОЖЕНИЕ</a:t>
            </a:r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ACD16E-774F-47CD-A8E7-84AC59945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620" y="588865"/>
            <a:ext cx="3706176" cy="22674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5ECCF8D7-5462-3D9F-3387-7F7D9A097F0D}"/>
              </a:ext>
            </a:extLst>
          </p:cNvPr>
          <p:cNvSpPr>
            <a:spLocks/>
          </p:cNvSpPr>
          <p:nvPr/>
        </p:nvSpPr>
        <p:spPr bwMode="auto">
          <a:xfrm flipH="1" flipV="1">
            <a:off x="7072077" y="3840911"/>
            <a:ext cx="2585727" cy="2550393"/>
          </a:xfrm>
          <a:custGeom>
            <a:avLst/>
            <a:gdLst>
              <a:gd name="T0" fmla="*/ 2121 w 8049"/>
              <a:gd name="T1" fmla="*/ 53 h 7943"/>
              <a:gd name="T2" fmla="*/ 1512 w 8049"/>
              <a:gd name="T3" fmla="*/ 259 h 7943"/>
              <a:gd name="T4" fmla="*/ 981 w 8049"/>
              <a:gd name="T5" fmla="*/ 598 h 7943"/>
              <a:gd name="T6" fmla="*/ 547 w 8049"/>
              <a:gd name="T7" fmla="*/ 1052 h 7943"/>
              <a:gd name="T8" fmla="*/ 233 w 8049"/>
              <a:gd name="T9" fmla="*/ 1600 h 7943"/>
              <a:gd name="T10" fmla="*/ 57 w 8049"/>
              <a:gd name="T11" fmla="*/ 2221 h 7943"/>
              <a:gd name="T12" fmla="*/ 29 w 8049"/>
              <a:gd name="T13" fmla="*/ 2748 h 7943"/>
              <a:gd name="T14" fmla="*/ 64 w 8049"/>
              <a:gd name="T15" fmla="*/ 3062 h 7943"/>
              <a:gd name="T16" fmla="*/ 133 w 8049"/>
              <a:gd name="T17" fmla="*/ 3362 h 7943"/>
              <a:gd name="T18" fmla="*/ 237 w 8049"/>
              <a:gd name="T19" fmla="*/ 3650 h 7943"/>
              <a:gd name="T20" fmla="*/ 371 w 8049"/>
              <a:gd name="T21" fmla="*/ 3920 h 7943"/>
              <a:gd name="T22" fmla="*/ 535 w 8049"/>
              <a:gd name="T23" fmla="*/ 4170 h 7943"/>
              <a:gd name="T24" fmla="*/ 726 w 8049"/>
              <a:gd name="T25" fmla="*/ 4401 h 7943"/>
              <a:gd name="T26" fmla="*/ 539 w 8049"/>
              <a:gd name="T27" fmla="*/ 4467 h 7943"/>
              <a:gd name="T28" fmla="*/ 373 w 8049"/>
              <a:gd name="T29" fmla="*/ 4568 h 7943"/>
              <a:gd name="T30" fmla="*/ 232 w 8049"/>
              <a:gd name="T31" fmla="*/ 4700 h 7943"/>
              <a:gd name="T32" fmla="*/ 120 w 8049"/>
              <a:gd name="T33" fmla="*/ 4859 h 7943"/>
              <a:gd name="T34" fmla="*/ 42 w 8049"/>
              <a:gd name="T35" fmla="*/ 5039 h 7943"/>
              <a:gd name="T36" fmla="*/ 3 w 8049"/>
              <a:gd name="T37" fmla="*/ 5236 h 7943"/>
              <a:gd name="T38" fmla="*/ 10 w 8049"/>
              <a:gd name="T39" fmla="*/ 5462 h 7943"/>
              <a:gd name="T40" fmla="*/ 73 w 8049"/>
              <a:gd name="T41" fmla="*/ 5684 h 7943"/>
              <a:gd name="T42" fmla="*/ 186 w 8049"/>
              <a:gd name="T43" fmla="*/ 5881 h 7943"/>
              <a:gd name="T44" fmla="*/ 340 w 8049"/>
              <a:gd name="T45" fmla="*/ 6043 h 7943"/>
              <a:gd name="T46" fmla="*/ 529 w 8049"/>
              <a:gd name="T47" fmla="*/ 6166 h 7943"/>
              <a:gd name="T48" fmla="*/ 746 w 8049"/>
              <a:gd name="T49" fmla="*/ 6242 h 7943"/>
              <a:gd name="T50" fmla="*/ 1674 w 8049"/>
              <a:gd name="T51" fmla="*/ 6263 h 7943"/>
              <a:gd name="T52" fmla="*/ 1609 w 8049"/>
              <a:gd name="T53" fmla="*/ 6539 h 7943"/>
              <a:gd name="T54" fmla="*/ 1607 w 8049"/>
              <a:gd name="T55" fmla="*/ 6817 h 7943"/>
              <a:gd name="T56" fmla="*/ 1662 w 8049"/>
              <a:gd name="T57" fmla="*/ 7086 h 7943"/>
              <a:gd name="T58" fmla="*/ 1773 w 8049"/>
              <a:gd name="T59" fmla="*/ 7338 h 7943"/>
              <a:gd name="T60" fmla="*/ 1937 w 8049"/>
              <a:gd name="T61" fmla="*/ 7562 h 7943"/>
              <a:gd name="T62" fmla="*/ 2150 w 8049"/>
              <a:gd name="T63" fmla="*/ 7750 h 7943"/>
              <a:gd name="T64" fmla="*/ 2364 w 8049"/>
              <a:gd name="T65" fmla="*/ 7871 h 7943"/>
              <a:gd name="T66" fmla="*/ 2565 w 8049"/>
              <a:gd name="T67" fmla="*/ 7943 h 7943"/>
              <a:gd name="T68" fmla="*/ 2493 w 8049"/>
              <a:gd name="T69" fmla="*/ 7783 h 7943"/>
              <a:gd name="T70" fmla="*/ 2447 w 8049"/>
              <a:gd name="T71" fmla="*/ 7610 h 7943"/>
              <a:gd name="T72" fmla="*/ 2427 w 8049"/>
              <a:gd name="T73" fmla="*/ 7429 h 7943"/>
              <a:gd name="T74" fmla="*/ 2444 w 8049"/>
              <a:gd name="T75" fmla="*/ 7191 h 7943"/>
              <a:gd name="T76" fmla="*/ 2511 w 8049"/>
              <a:gd name="T77" fmla="*/ 6955 h 7943"/>
              <a:gd name="T78" fmla="*/ 2625 w 8049"/>
              <a:gd name="T79" fmla="*/ 6743 h 7943"/>
              <a:gd name="T80" fmla="*/ 2780 w 8049"/>
              <a:gd name="T81" fmla="*/ 6558 h 7943"/>
              <a:gd name="T82" fmla="*/ 2971 w 8049"/>
              <a:gd name="T83" fmla="*/ 6408 h 7943"/>
              <a:gd name="T84" fmla="*/ 3191 w 8049"/>
              <a:gd name="T85" fmla="*/ 6301 h 7943"/>
              <a:gd name="T86" fmla="*/ 6164 w 8049"/>
              <a:gd name="T87" fmla="*/ 6256 h 7943"/>
              <a:gd name="T88" fmla="*/ 6653 w 8049"/>
              <a:gd name="T89" fmla="*/ 6170 h 7943"/>
              <a:gd name="T90" fmla="*/ 7093 w 8049"/>
              <a:gd name="T91" fmla="*/ 5972 h 7943"/>
              <a:gd name="T92" fmla="*/ 7467 w 8049"/>
              <a:gd name="T93" fmla="*/ 5678 h 7943"/>
              <a:gd name="T94" fmla="*/ 7762 w 8049"/>
              <a:gd name="T95" fmla="*/ 5302 h 7943"/>
              <a:gd name="T96" fmla="*/ 7960 w 8049"/>
              <a:gd name="T97" fmla="*/ 4863 h 7943"/>
              <a:gd name="T98" fmla="*/ 8047 w 8049"/>
              <a:gd name="T99" fmla="*/ 4375 h 7943"/>
              <a:gd name="T100" fmla="*/ 8009 w 8049"/>
              <a:gd name="T101" fmla="*/ 3873 h 7943"/>
              <a:gd name="T102" fmla="*/ 7853 w 8049"/>
              <a:gd name="T103" fmla="*/ 3412 h 7943"/>
              <a:gd name="T104" fmla="*/ 7595 w 8049"/>
              <a:gd name="T105" fmla="*/ 3009 h 7943"/>
              <a:gd name="T106" fmla="*/ 7251 w 8049"/>
              <a:gd name="T107" fmla="*/ 2681 h 7943"/>
              <a:gd name="T108" fmla="*/ 6836 w 8049"/>
              <a:gd name="T109" fmla="*/ 2443 h 7943"/>
              <a:gd name="T110" fmla="*/ 6365 w 8049"/>
              <a:gd name="T111" fmla="*/ 2309 h 7943"/>
              <a:gd name="T112" fmla="*/ 5231 w 8049"/>
              <a:gd name="T113" fmla="*/ 2166 h 7943"/>
              <a:gd name="T114" fmla="*/ 5062 w 8049"/>
              <a:gd name="T115" fmla="*/ 1596 h 7943"/>
              <a:gd name="T116" fmla="*/ 4776 w 8049"/>
              <a:gd name="T117" fmla="*/ 1089 h 7943"/>
              <a:gd name="T118" fmla="*/ 4388 w 8049"/>
              <a:gd name="T119" fmla="*/ 659 h 7943"/>
              <a:gd name="T120" fmla="*/ 3914 w 8049"/>
              <a:gd name="T121" fmla="*/ 325 h 7943"/>
              <a:gd name="T122" fmla="*/ 3371 w 8049"/>
              <a:gd name="T123" fmla="*/ 101 h 7943"/>
              <a:gd name="T124" fmla="*/ 2773 w 8049"/>
              <a:gd name="T125" fmla="*/ 3 h 7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049" h="7943">
                <a:moveTo>
                  <a:pt x="2648" y="0"/>
                </a:moveTo>
                <a:lnTo>
                  <a:pt x="2514" y="3"/>
                </a:lnTo>
                <a:lnTo>
                  <a:pt x="2381" y="14"/>
                </a:lnTo>
                <a:lnTo>
                  <a:pt x="2250" y="30"/>
                </a:lnTo>
                <a:lnTo>
                  <a:pt x="2121" y="53"/>
                </a:lnTo>
                <a:lnTo>
                  <a:pt x="1994" y="83"/>
                </a:lnTo>
                <a:lnTo>
                  <a:pt x="1869" y="117"/>
                </a:lnTo>
                <a:lnTo>
                  <a:pt x="1747" y="159"/>
                </a:lnTo>
                <a:lnTo>
                  <a:pt x="1628" y="205"/>
                </a:lnTo>
                <a:lnTo>
                  <a:pt x="1512" y="259"/>
                </a:lnTo>
                <a:lnTo>
                  <a:pt x="1399" y="317"/>
                </a:lnTo>
                <a:lnTo>
                  <a:pt x="1289" y="379"/>
                </a:lnTo>
                <a:lnTo>
                  <a:pt x="1183" y="448"/>
                </a:lnTo>
                <a:lnTo>
                  <a:pt x="1080" y="521"/>
                </a:lnTo>
                <a:lnTo>
                  <a:pt x="981" y="598"/>
                </a:lnTo>
                <a:lnTo>
                  <a:pt x="885" y="680"/>
                </a:lnTo>
                <a:lnTo>
                  <a:pt x="795" y="767"/>
                </a:lnTo>
                <a:lnTo>
                  <a:pt x="708" y="858"/>
                </a:lnTo>
                <a:lnTo>
                  <a:pt x="625" y="954"/>
                </a:lnTo>
                <a:lnTo>
                  <a:pt x="547" y="1052"/>
                </a:lnTo>
                <a:lnTo>
                  <a:pt x="474" y="1155"/>
                </a:lnTo>
                <a:lnTo>
                  <a:pt x="406" y="1262"/>
                </a:lnTo>
                <a:lnTo>
                  <a:pt x="343" y="1371"/>
                </a:lnTo>
                <a:lnTo>
                  <a:pt x="285" y="1484"/>
                </a:lnTo>
                <a:lnTo>
                  <a:pt x="233" y="1600"/>
                </a:lnTo>
                <a:lnTo>
                  <a:pt x="186" y="1719"/>
                </a:lnTo>
                <a:lnTo>
                  <a:pt x="145" y="1842"/>
                </a:lnTo>
                <a:lnTo>
                  <a:pt x="109" y="1965"/>
                </a:lnTo>
                <a:lnTo>
                  <a:pt x="80" y="2092"/>
                </a:lnTo>
                <a:lnTo>
                  <a:pt x="57" y="2221"/>
                </a:lnTo>
                <a:lnTo>
                  <a:pt x="40" y="2352"/>
                </a:lnTo>
                <a:lnTo>
                  <a:pt x="30" y="2485"/>
                </a:lnTo>
                <a:lnTo>
                  <a:pt x="26" y="2620"/>
                </a:lnTo>
                <a:lnTo>
                  <a:pt x="27" y="2684"/>
                </a:lnTo>
                <a:lnTo>
                  <a:pt x="29" y="2748"/>
                </a:lnTo>
                <a:lnTo>
                  <a:pt x="34" y="2812"/>
                </a:lnTo>
                <a:lnTo>
                  <a:pt x="39" y="2875"/>
                </a:lnTo>
                <a:lnTo>
                  <a:pt x="46" y="2938"/>
                </a:lnTo>
                <a:lnTo>
                  <a:pt x="53" y="3000"/>
                </a:lnTo>
                <a:lnTo>
                  <a:pt x="64" y="3062"/>
                </a:lnTo>
                <a:lnTo>
                  <a:pt x="74" y="3123"/>
                </a:lnTo>
                <a:lnTo>
                  <a:pt x="87" y="3184"/>
                </a:lnTo>
                <a:lnTo>
                  <a:pt x="102" y="3244"/>
                </a:lnTo>
                <a:lnTo>
                  <a:pt x="116" y="3304"/>
                </a:lnTo>
                <a:lnTo>
                  <a:pt x="133" y="3362"/>
                </a:lnTo>
                <a:lnTo>
                  <a:pt x="151" y="3421"/>
                </a:lnTo>
                <a:lnTo>
                  <a:pt x="171" y="3480"/>
                </a:lnTo>
                <a:lnTo>
                  <a:pt x="192" y="3536"/>
                </a:lnTo>
                <a:lnTo>
                  <a:pt x="213" y="3593"/>
                </a:lnTo>
                <a:lnTo>
                  <a:pt x="237" y="3650"/>
                </a:lnTo>
                <a:lnTo>
                  <a:pt x="261" y="3705"/>
                </a:lnTo>
                <a:lnTo>
                  <a:pt x="287" y="3760"/>
                </a:lnTo>
                <a:lnTo>
                  <a:pt x="314" y="3814"/>
                </a:lnTo>
                <a:lnTo>
                  <a:pt x="342" y="3867"/>
                </a:lnTo>
                <a:lnTo>
                  <a:pt x="371" y="3920"/>
                </a:lnTo>
                <a:lnTo>
                  <a:pt x="402" y="3971"/>
                </a:lnTo>
                <a:lnTo>
                  <a:pt x="433" y="4023"/>
                </a:lnTo>
                <a:lnTo>
                  <a:pt x="466" y="4073"/>
                </a:lnTo>
                <a:lnTo>
                  <a:pt x="500" y="4122"/>
                </a:lnTo>
                <a:lnTo>
                  <a:pt x="535" y="4170"/>
                </a:lnTo>
                <a:lnTo>
                  <a:pt x="571" y="4219"/>
                </a:lnTo>
                <a:lnTo>
                  <a:pt x="608" y="4266"/>
                </a:lnTo>
                <a:lnTo>
                  <a:pt x="646" y="4312"/>
                </a:lnTo>
                <a:lnTo>
                  <a:pt x="685" y="4357"/>
                </a:lnTo>
                <a:lnTo>
                  <a:pt x="726" y="4401"/>
                </a:lnTo>
                <a:lnTo>
                  <a:pt x="687" y="4412"/>
                </a:lnTo>
                <a:lnTo>
                  <a:pt x="649" y="4423"/>
                </a:lnTo>
                <a:lnTo>
                  <a:pt x="611" y="4436"/>
                </a:lnTo>
                <a:lnTo>
                  <a:pt x="575" y="4450"/>
                </a:lnTo>
                <a:lnTo>
                  <a:pt x="539" y="4467"/>
                </a:lnTo>
                <a:lnTo>
                  <a:pt x="504" y="4484"/>
                </a:lnTo>
                <a:lnTo>
                  <a:pt x="470" y="4503"/>
                </a:lnTo>
                <a:lnTo>
                  <a:pt x="436" y="4524"/>
                </a:lnTo>
                <a:lnTo>
                  <a:pt x="405" y="4545"/>
                </a:lnTo>
                <a:lnTo>
                  <a:pt x="373" y="4568"/>
                </a:lnTo>
                <a:lnTo>
                  <a:pt x="343" y="4592"/>
                </a:lnTo>
                <a:lnTo>
                  <a:pt x="314" y="4617"/>
                </a:lnTo>
                <a:lnTo>
                  <a:pt x="285" y="4644"/>
                </a:lnTo>
                <a:lnTo>
                  <a:pt x="258" y="4671"/>
                </a:lnTo>
                <a:lnTo>
                  <a:pt x="232" y="4700"/>
                </a:lnTo>
                <a:lnTo>
                  <a:pt x="207" y="4730"/>
                </a:lnTo>
                <a:lnTo>
                  <a:pt x="184" y="4761"/>
                </a:lnTo>
                <a:lnTo>
                  <a:pt x="160" y="4792"/>
                </a:lnTo>
                <a:lnTo>
                  <a:pt x="139" y="4826"/>
                </a:lnTo>
                <a:lnTo>
                  <a:pt x="120" y="4859"/>
                </a:lnTo>
                <a:lnTo>
                  <a:pt x="102" y="4894"/>
                </a:lnTo>
                <a:lnTo>
                  <a:pt x="85" y="4928"/>
                </a:lnTo>
                <a:lnTo>
                  <a:pt x="69" y="4965"/>
                </a:lnTo>
                <a:lnTo>
                  <a:pt x="55" y="5002"/>
                </a:lnTo>
                <a:lnTo>
                  <a:pt x="42" y="5039"/>
                </a:lnTo>
                <a:lnTo>
                  <a:pt x="31" y="5077"/>
                </a:lnTo>
                <a:lnTo>
                  <a:pt x="22" y="5116"/>
                </a:lnTo>
                <a:lnTo>
                  <a:pt x="14" y="5156"/>
                </a:lnTo>
                <a:lnTo>
                  <a:pt x="8" y="5196"/>
                </a:lnTo>
                <a:lnTo>
                  <a:pt x="3" y="5236"/>
                </a:lnTo>
                <a:lnTo>
                  <a:pt x="1" y="5277"/>
                </a:lnTo>
                <a:lnTo>
                  <a:pt x="0" y="5319"/>
                </a:lnTo>
                <a:lnTo>
                  <a:pt x="1" y="5367"/>
                </a:lnTo>
                <a:lnTo>
                  <a:pt x="5" y="5415"/>
                </a:lnTo>
                <a:lnTo>
                  <a:pt x="10" y="5462"/>
                </a:lnTo>
                <a:lnTo>
                  <a:pt x="19" y="5508"/>
                </a:lnTo>
                <a:lnTo>
                  <a:pt x="29" y="5553"/>
                </a:lnTo>
                <a:lnTo>
                  <a:pt x="42" y="5598"/>
                </a:lnTo>
                <a:lnTo>
                  <a:pt x="57" y="5642"/>
                </a:lnTo>
                <a:lnTo>
                  <a:pt x="73" y="5684"/>
                </a:lnTo>
                <a:lnTo>
                  <a:pt x="92" y="5726"/>
                </a:lnTo>
                <a:lnTo>
                  <a:pt x="112" y="5767"/>
                </a:lnTo>
                <a:lnTo>
                  <a:pt x="135" y="5806"/>
                </a:lnTo>
                <a:lnTo>
                  <a:pt x="159" y="5843"/>
                </a:lnTo>
                <a:lnTo>
                  <a:pt x="186" y="5881"/>
                </a:lnTo>
                <a:lnTo>
                  <a:pt x="213" y="5917"/>
                </a:lnTo>
                <a:lnTo>
                  <a:pt x="242" y="5950"/>
                </a:lnTo>
                <a:lnTo>
                  <a:pt x="274" y="5983"/>
                </a:lnTo>
                <a:lnTo>
                  <a:pt x="306" y="6014"/>
                </a:lnTo>
                <a:lnTo>
                  <a:pt x="340" y="6043"/>
                </a:lnTo>
                <a:lnTo>
                  <a:pt x="375" y="6072"/>
                </a:lnTo>
                <a:lnTo>
                  <a:pt x="412" y="6098"/>
                </a:lnTo>
                <a:lnTo>
                  <a:pt x="450" y="6123"/>
                </a:lnTo>
                <a:lnTo>
                  <a:pt x="489" y="6145"/>
                </a:lnTo>
                <a:lnTo>
                  <a:pt x="529" y="6166"/>
                </a:lnTo>
                <a:lnTo>
                  <a:pt x="571" y="6186"/>
                </a:lnTo>
                <a:lnTo>
                  <a:pt x="612" y="6203"/>
                </a:lnTo>
                <a:lnTo>
                  <a:pt x="657" y="6217"/>
                </a:lnTo>
                <a:lnTo>
                  <a:pt x="701" y="6231"/>
                </a:lnTo>
                <a:lnTo>
                  <a:pt x="746" y="6242"/>
                </a:lnTo>
                <a:lnTo>
                  <a:pt x="792" y="6250"/>
                </a:lnTo>
                <a:lnTo>
                  <a:pt x="839" y="6256"/>
                </a:lnTo>
                <a:lnTo>
                  <a:pt x="886" y="6260"/>
                </a:lnTo>
                <a:lnTo>
                  <a:pt x="934" y="6263"/>
                </a:lnTo>
                <a:lnTo>
                  <a:pt x="1674" y="6263"/>
                </a:lnTo>
                <a:lnTo>
                  <a:pt x="1656" y="6317"/>
                </a:lnTo>
                <a:lnTo>
                  <a:pt x="1640" y="6373"/>
                </a:lnTo>
                <a:lnTo>
                  <a:pt x="1628" y="6428"/>
                </a:lnTo>
                <a:lnTo>
                  <a:pt x="1617" y="6484"/>
                </a:lnTo>
                <a:lnTo>
                  <a:pt x="1609" y="6539"/>
                </a:lnTo>
                <a:lnTo>
                  <a:pt x="1604" y="6595"/>
                </a:lnTo>
                <a:lnTo>
                  <a:pt x="1601" y="6651"/>
                </a:lnTo>
                <a:lnTo>
                  <a:pt x="1600" y="6707"/>
                </a:lnTo>
                <a:lnTo>
                  <a:pt x="1602" y="6762"/>
                </a:lnTo>
                <a:lnTo>
                  <a:pt x="1607" y="6817"/>
                </a:lnTo>
                <a:lnTo>
                  <a:pt x="1613" y="6873"/>
                </a:lnTo>
                <a:lnTo>
                  <a:pt x="1622" y="6927"/>
                </a:lnTo>
                <a:lnTo>
                  <a:pt x="1633" y="6980"/>
                </a:lnTo>
                <a:lnTo>
                  <a:pt x="1647" y="7034"/>
                </a:lnTo>
                <a:lnTo>
                  <a:pt x="1662" y="7086"/>
                </a:lnTo>
                <a:lnTo>
                  <a:pt x="1680" y="7139"/>
                </a:lnTo>
                <a:lnTo>
                  <a:pt x="1701" y="7190"/>
                </a:lnTo>
                <a:lnTo>
                  <a:pt x="1723" y="7240"/>
                </a:lnTo>
                <a:lnTo>
                  <a:pt x="1747" y="7290"/>
                </a:lnTo>
                <a:lnTo>
                  <a:pt x="1773" y="7338"/>
                </a:lnTo>
                <a:lnTo>
                  <a:pt x="1803" y="7385"/>
                </a:lnTo>
                <a:lnTo>
                  <a:pt x="1833" y="7431"/>
                </a:lnTo>
                <a:lnTo>
                  <a:pt x="1866" y="7476"/>
                </a:lnTo>
                <a:lnTo>
                  <a:pt x="1900" y="7520"/>
                </a:lnTo>
                <a:lnTo>
                  <a:pt x="1937" y="7562"/>
                </a:lnTo>
                <a:lnTo>
                  <a:pt x="1976" y="7603"/>
                </a:lnTo>
                <a:lnTo>
                  <a:pt x="2017" y="7642"/>
                </a:lnTo>
                <a:lnTo>
                  <a:pt x="2060" y="7680"/>
                </a:lnTo>
                <a:lnTo>
                  <a:pt x="2104" y="7715"/>
                </a:lnTo>
                <a:lnTo>
                  <a:pt x="2150" y="7750"/>
                </a:lnTo>
                <a:lnTo>
                  <a:pt x="2198" y="7782"/>
                </a:lnTo>
                <a:lnTo>
                  <a:pt x="2247" y="7812"/>
                </a:lnTo>
                <a:lnTo>
                  <a:pt x="2286" y="7834"/>
                </a:lnTo>
                <a:lnTo>
                  <a:pt x="2325" y="7854"/>
                </a:lnTo>
                <a:lnTo>
                  <a:pt x="2364" y="7871"/>
                </a:lnTo>
                <a:lnTo>
                  <a:pt x="2404" y="7889"/>
                </a:lnTo>
                <a:lnTo>
                  <a:pt x="2444" y="7905"/>
                </a:lnTo>
                <a:lnTo>
                  <a:pt x="2483" y="7919"/>
                </a:lnTo>
                <a:lnTo>
                  <a:pt x="2524" y="7931"/>
                </a:lnTo>
                <a:lnTo>
                  <a:pt x="2565" y="7943"/>
                </a:lnTo>
                <a:lnTo>
                  <a:pt x="2548" y="7912"/>
                </a:lnTo>
                <a:lnTo>
                  <a:pt x="2534" y="7881"/>
                </a:lnTo>
                <a:lnTo>
                  <a:pt x="2519" y="7848"/>
                </a:lnTo>
                <a:lnTo>
                  <a:pt x="2505" y="7816"/>
                </a:lnTo>
                <a:lnTo>
                  <a:pt x="2493" y="7783"/>
                </a:lnTo>
                <a:lnTo>
                  <a:pt x="2482" y="7750"/>
                </a:lnTo>
                <a:lnTo>
                  <a:pt x="2472" y="7715"/>
                </a:lnTo>
                <a:lnTo>
                  <a:pt x="2462" y="7681"/>
                </a:lnTo>
                <a:lnTo>
                  <a:pt x="2454" y="7646"/>
                </a:lnTo>
                <a:lnTo>
                  <a:pt x="2447" y="7610"/>
                </a:lnTo>
                <a:lnTo>
                  <a:pt x="2440" y="7575"/>
                </a:lnTo>
                <a:lnTo>
                  <a:pt x="2435" y="7539"/>
                </a:lnTo>
                <a:lnTo>
                  <a:pt x="2431" y="7504"/>
                </a:lnTo>
                <a:lnTo>
                  <a:pt x="2428" y="7467"/>
                </a:lnTo>
                <a:lnTo>
                  <a:pt x="2427" y="7429"/>
                </a:lnTo>
                <a:lnTo>
                  <a:pt x="2426" y="7392"/>
                </a:lnTo>
                <a:lnTo>
                  <a:pt x="2427" y="7341"/>
                </a:lnTo>
                <a:lnTo>
                  <a:pt x="2430" y="7291"/>
                </a:lnTo>
                <a:lnTo>
                  <a:pt x="2435" y="7240"/>
                </a:lnTo>
                <a:lnTo>
                  <a:pt x="2444" y="7191"/>
                </a:lnTo>
                <a:lnTo>
                  <a:pt x="2453" y="7143"/>
                </a:lnTo>
                <a:lnTo>
                  <a:pt x="2465" y="7095"/>
                </a:lnTo>
                <a:lnTo>
                  <a:pt x="2478" y="7048"/>
                </a:lnTo>
                <a:lnTo>
                  <a:pt x="2494" y="7001"/>
                </a:lnTo>
                <a:lnTo>
                  <a:pt x="2511" y="6955"/>
                </a:lnTo>
                <a:lnTo>
                  <a:pt x="2531" y="6911"/>
                </a:lnTo>
                <a:lnTo>
                  <a:pt x="2552" y="6867"/>
                </a:lnTo>
                <a:lnTo>
                  <a:pt x="2575" y="6824"/>
                </a:lnTo>
                <a:lnTo>
                  <a:pt x="2599" y="6782"/>
                </a:lnTo>
                <a:lnTo>
                  <a:pt x="2625" y="6743"/>
                </a:lnTo>
                <a:lnTo>
                  <a:pt x="2653" y="6703"/>
                </a:lnTo>
                <a:lnTo>
                  <a:pt x="2683" y="6665"/>
                </a:lnTo>
                <a:lnTo>
                  <a:pt x="2713" y="6627"/>
                </a:lnTo>
                <a:lnTo>
                  <a:pt x="2746" y="6592"/>
                </a:lnTo>
                <a:lnTo>
                  <a:pt x="2780" y="6558"/>
                </a:lnTo>
                <a:lnTo>
                  <a:pt x="2816" y="6525"/>
                </a:lnTo>
                <a:lnTo>
                  <a:pt x="2853" y="6493"/>
                </a:lnTo>
                <a:lnTo>
                  <a:pt x="2890" y="6464"/>
                </a:lnTo>
                <a:lnTo>
                  <a:pt x="2930" y="6435"/>
                </a:lnTo>
                <a:lnTo>
                  <a:pt x="2971" y="6408"/>
                </a:lnTo>
                <a:lnTo>
                  <a:pt x="3013" y="6383"/>
                </a:lnTo>
                <a:lnTo>
                  <a:pt x="3056" y="6360"/>
                </a:lnTo>
                <a:lnTo>
                  <a:pt x="3100" y="6339"/>
                </a:lnTo>
                <a:lnTo>
                  <a:pt x="3145" y="6319"/>
                </a:lnTo>
                <a:lnTo>
                  <a:pt x="3191" y="6301"/>
                </a:lnTo>
                <a:lnTo>
                  <a:pt x="3240" y="6286"/>
                </a:lnTo>
                <a:lnTo>
                  <a:pt x="3288" y="6271"/>
                </a:lnTo>
                <a:lnTo>
                  <a:pt x="3337" y="6259"/>
                </a:lnTo>
                <a:lnTo>
                  <a:pt x="6062" y="6259"/>
                </a:lnTo>
                <a:lnTo>
                  <a:pt x="6164" y="6256"/>
                </a:lnTo>
                <a:lnTo>
                  <a:pt x="6265" y="6249"/>
                </a:lnTo>
                <a:lnTo>
                  <a:pt x="6365" y="6236"/>
                </a:lnTo>
                <a:lnTo>
                  <a:pt x="6462" y="6219"/>
                </a:lnTo>
                <a:lnTo>
                  <a:pt x="6559" y="6197"/>
                </a:lnTo>
                <a:lnTo>
                  <a:pt x="6653" y="6170"/>
                </a:lnTo>
                <a:lnTo>
                  <a:pt x="6746" y="6139"/>
                </a:lnTo>
                <a:lnTo>
                  <a:pt x="6836" y="6103"/>
                </a:lnTo>
                <a:lnTo>
                  <a:pt x="6924" y="6063"/>
                </a:lnTo>
                <a:lnTo>
                  <a:pt x="7009" y="6019"/>
                </a:lnTo>
                <a:lnTo>
                  <a:pt x="7093" y="5972"/>
                </a:lnTo>
                <a:lnTo>
                  <a:pt x="7173" y="5920"/>
                </a:lnTo>
                <a:lnTo>
                  <a:pt x="7251" y="5864"/>
                </a:lnTo>
                <a:lnTo>
                  <a:pt x="7327" y="5806"/>
                </a:lnTo>
                <a:lnTo>
                  <a:pt x="7398" y="5744"/>
                </a:lnTo>
                <a:lnTo>
                  <a:pt x="7467" y="5678"/>
                </a:lnTo>
                <a:lnTo>
                  <a:pt x="7533" y="5609"/>
                </a:lnTo>
                <a:lnTo>
                  <a:pt x="7595" y="5536"/>
                </a:lnTo>
                <a:lnTo>
                  <a:pt x="7655" y="5462"/>
                </a:lnTo>
                <a:lnTo>
                  <a:pt x="7710" y="5383"/>
                </a:lnTo>
                <a:lnTo>
                  <a:pt x="7762" y="5302"/>
                </a:lnTo>
                <a:lnTo>
                  <a:pt x="7809" y="5220"/>
                </a:lnTo>
                <a:lnTo>
                  <a:pt x="7853" y="5134"/>
                </a:lnTo>
                <a:lnTo>
                  <a:pt x="7893" y="5046"/>
                </a:lnTo>
                <a:lnTo>
                  <a:pt x="7929" y="4956"/>
                </a:lnTo>
                <a:lnTo>
                  <a:pt x="7960" y="4863"/>
                </a:lnTo>
                <a:lnTo>
                  <a:pt x="7987" y="4769"/>
                </a:lnTo>
                <a:lnTo>
                  <a:pt x="8009" y="4674"/>
                </a:lnTo>
                <a:lnTo>
                  <a:pt x="8026" y="4575"/>
                </a:lnTo>
                <a:lnTo>
                  <a:pt x="8039" y="4477"/>
                </a:lnTo>
                <a:lnTo>
                  <a:pt x="8047" y="4375"/>
                </a:lnTo>
                <a:lnTo>
                  <a:pt x="8049" y="4273"/>
                </a:lnTo>
                <a:lnTo>
                  <a:pt x="8047" y="4170"/>
                </a:lnTo>
                <a:lnTo>
                  <a:pt x="8039" y="4070"/>
                </a:lnTo>
                <a:lnTo>
                  <a:pt x="8026" y="3970"/>
                </a:lnTo>
                <a:lnTo>
                  <a:pt x="8009" y="3873"/>
                </a:lnTo>
                <a:lnTo>
                  <a:pt x="7987" y="3776"/>
                </a:lnTo>
                <a:lnTo>
                  <a:pt x="7960" y="3682"/>
                </a:lnTo>
                <a:lnTo>
                  <a:pt x="7929" y="3590"/>
                </a:lnTo>
                <a:lnTo>
                  <a:pt x="7893" y="3500"/>
                </a:lnTo>
                <a:lnTo>
                  <a:pt x="7853" y="3412"/>
                </a:lnTo>
                <a:lnTo>
                  <a:pt x="7809" y="3326"/>
                </a:lnTo>
                <a:lnTo>
                  <a:pt x="7762" y="3243"/>
                </a:lnTo>
                <a:lnTo>
                  <a:pt x="7710" y="3162"/>
                </a:lnTo>
                <a:lnTo>
                  <a:pt x="7655" y="3085"/>
                </a:lnTo>
                <a:lnTo>
                  <a:pt x="7595" y="3009"/>
                </a:lnTo>
                <a:lnTo>
                  <a:pt x="7533" y="2937"/>
                </a:lnTo>
                <a:lnTo>
                  <a:pt x="7467" y="2869"/>
                </a:lnTo>
                <a:lnTo>
                  <a:pt x="7398" y="2803"/>
                </a:lnTo>
                <a:lnTo>
                  <a:pt x="7327" y="2740"/>
                </a:lnTo>
                <a:lnTo>
                  <a:pt x="7251" y="2681"/>
                </a:lnTo>
                <a:lnTo>
                  <a:pt x="7173" y="2626"/>
                </a:lnTo>
                <a:lnTo>
                  <a:pt x="7093" y="2574"/>
                </a:lnTo>
                <a:lnTo>
                  <a:pt x="7009" y="2526"/>
                </a:lnTo>
                <a:lnTo>
                  <a:pt x="6924" y="2482"/>
                </a:lnTo>
                <a:lnTo>
                  <a:pt x="6836" y="2443"/>
                </a:lnTo>
                <a:lnTo>
                  <a:pt x="6746" y="2408"/>
                </a:lnTo>
                <a:lnTo>
                  <a:pt x="6653" y="2376"/>
                </a:lnTo>
                <a:lnTo>
                  <a:pt x="6559" y="2349"/>
                </a:lnTo>
                <a:lnTo>
                  <a:pt x="6462" y="2327"/>
                </a:lnTo>
                <a:lnTo>
                  <a:pt x="6365" y="2309"/>
                </a:lnTo>
                <a:lnTo>
                  <a:pt x="6265" y="2296"/>
                </a:lnTo>
                <a:lnTo>
                  <a:pt x="6164" y="2289"/>
                </a:lnTo>
                <a:lnTo>
                  <a:pt x="6062" y="2287"/>
                </a:lnTo>
                <a:lnTo>
                  <a:pt x="5249" y="2287"/>
                </a:lnTo>
                <a:lnTo>
                  <a:pt x="5231" y="2166"/>
                </a:lnTo>
                <a:lnTo>
                  <a:pt x="5208" y="2048"/>
                </a:lnTo>
                <a:lnTo>
                  <a:pt x="5179" y="1932"/>
                </a:lnTo>
                <a:lnTo>
                  <a:pt x="5145" y="1818"/>
                </a:lnTo>
                <a:lnTo>
                  <a:pt x="5106" y="1706"/>
                </a:lnTo>
                <a:lnTo>
                  <a:pt x="5062" y="1596"/>
                </a:lnTo>
                <a:lnTo>
                  <a:pt x="5014" y="1489"/>
                </a:lnTo>
                <a:lnTo>
                  <a:pt x="4962" y="1386"/>
                </a:lnTo>
                <a:lnTo>
                  <a:pt x="4904" y="1284"/>
                </a:lnTo>
                <a:lnTo>
                  <a:pt x="4842" y="1184"/>
                </a:lnTo>
                <a:lnTo>
                  <a:pt x="4776" y="1089"/>
                </a:lnTo>
                <a:lnTo>
                  <a:pt x="4707" y="997"/>
                </a:lnTo>
                <a:lnTo>
                  <a:pt x="4632" y="907"/>
                </a:lnTo>
                <a:lnTo>
                  <a:pt x="4555" y="821"/>
                </a:lnTo>
                <a:lnTo>
                  <a:pt x="4473" y="739"/>
                </a:lnTo>
                <a:lnTo>
                  <a:pt x="4388" y="659"/>
                </a:lnTo>
                <a:lnTo>
                  <a:pt x="4300" y="585"/>
                </a:lnTo>
                <a:lnTo>
                  <a:pt x="4208" y="514"/>
                </a:lnTo>
                <a:lnTo>
                  <a:pt x="4113" y="447"/>
                </a:lnTo>
                <a:lnTo>
                  <a:pt x="4015" y="384"/>
                </a:lnTo>
                <a:lnTo>
                  <a:pt x="3914" y="325"/>
                </a:lnTo>
                <a:lnTo>
                  <a:pt x="3810" y="270"/>
                </a:lnTo>
                <a:lnTo>
                  <a:pt x="3704" y="221"/>
                </a:lnTo>
                <a:lnTo>
                  <a:pt x="3595" y="176"/>
                </a:lnTo>
                <a:lnTo>
                  <a:pt x="3484" y="136"/>
                </a:lnTo>
                <a:lnTo>
                  <a:pt x="3371" y="101"/>
                </a:lnTo>
                <a:lnTo>
                  <a:pt x="3254" y="70"/>
                </a:lnTo>
                <a:lnTo>
                  <a:pt x="3137" y="45"/>
                </a:lnTo>
                <a:lnTo>
                  <a:pt x="3017" y="26"/>
                </a:lnTo>
                <a:lnTo>
                  <a:pt x="2896" y="12"/>
                </a:lnTo>
                <a:lnTo>
                  <a:pt x="2773" y="3"/>
                </a:lnTo>
                <a:lnTo>
                  <a:pt x="264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A4303-5F0E-4CFB-8DD5-900CF948A025}"/>
              </a:ext>
            </a:extLst>
          </p:cNvPr>
          <p:cNvSpPr txBox="1"/>
          <p:nvPr/>
        </p:nvSpPr>
        <p:spPr>
          <a:xfrm>
            <a:off x="7102030" y="4731386"/>
            <a:ext cx="2950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çok</a:t>
            </a:r>
            <a:r>
              <a:rPr lang="en-US" sz="4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güzel</a:t>
            </a:r>
            <a:r>
              <a:rPr lang="ru-RU" sz="4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F900D-AF65-4A2D-6F5D-1416CFBB6808}"/>
              </a:ext>
            </a:extLst>
          </p:cNvPr>
          <p:cNvSpPr txBox="1"/>
          <p:nvPr/>
        </p:nvSpPr>
        <p:spPr>
          <a:xfrm>
            <a:off x="360040" y="966828"/>
            <a:ext cx="6115986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spcBef>
                <a:spcPts val="600"/>
              </a:spcBef>
              <a:defRPr sz="160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r>
              <a:rPr lang="en-GB" sz="1800" dirty="0">
                <a:highlight>
                  <a:srgbClr val="EDBDFF"/>
                </a:highlight>
              </a:rPr>
              <a:t>"</a:t>
            </a:r>
            <a:r>
              <a:rPr lang="en-GB" sz="1800" dirty="0" err="1">
                <a:highlight>
                  <a:srgbClr val="EDBDFF"/>
                </a:highlight>
              </a:rPr>
              <a:t>Türk</a:t>
            </a:r>
            <a:r>
              <a:rPr lang="en-GB" sz="1800" dirty="0">
                <a:highlight>
                  <a:srgbClr val="EDBDFF"/>
                </a:highlight>
              </a:rPr>
              <a:t> </a:t>
            </a:r>
            <a:r>
              <a:rPr lang="en-GB" sz="1800" dirty="0" err="1">
                <a:highlight>
                  <a:srgbClr val="EDBDFF"/>
                </a:highlight>
              </a:rPr>
              <a:t>dili</a:t>
            </a:r>
            <a:r>
              <a:rPr lang="en-GB" sz="1800" dirty="0">
                <a:highlight>
                  <a:srgbClr val="EDBDFF"/>
                </a:highlight>
              </a:rPr>
              <a:t> </a:t>
            </a:r>
            <a:r>
              <a:rPr lang="ru-RU" sz="1800" dirty="0">
                <a:highlight>
                  <a:srgbClr val="EDBDFF"/>
                </a:highlight>
              </a:rPr>
              <a:t>поможет вам наслаждаться турецкими котиками в реальности." </a:t>
            </a:r>
          </a:p>
          <a:p>
            <a:r>
              <a:rPr lang="ru-RU" sz="1800" dirty="0"/>
              <a:t>Изучение </a:t>
            </a:r>
            <a:r>
              <a:rPr lang="ru-RU" sz="1800" dirty="0" err="1"/>
              <a:t>турцекого</a:t>
            </a:r>
            <a:r>
              <a:rPr lang="ru-RU" sz="1800" dirty="0"/>
              <a:t> языка в формате </a:t>
            </a:r>
            <a:r>
              <a:rPr lang="en-GB" sz="1800" dirty="0"/>
              <a:t>edutainment </a:t>
            </a:r>
            <a:r>
              <a:rPr lang="ru-RU" sz="1800" dirty="0"/>
              <a:t>позволяет пользователю быстро </a:t>
            </a:r>
            <a:br>
              <a:rPr lang="ru-RU" sz="1800" dirty="0"/>
            </a:br>
            <a:r>
              <a:rPr lang="ru-RU" sz="1800" dirty="0"/>
              <a:t>и с увлечением погрузиться в культуру Турции и освоить </a:t>
            </a:r>
            <a:r>
              <a:rPr lang="ru-RU" sz="1800" dirty="0" err="1"/>
              <a:t>яязык</a:t>
            </a:r>
            <a:r>
              <a:rPr lang="ru-RU" sz="1800" dirty="0"/>
              <a:t> до уровня владения бытовым языком. После прохождения всех уровней пользователь будет способен смотреть в оригинале сериалы и читать книги.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держка 11">
            <a:extLst>
              <a:ext uri="{FF2B5EF4-FFF2-40B4-BE49-F238E27FC236}">
                <a16:creationId xmlns:a16="http://schemas.microsoft.com/office/drawing/2014/main" id="{613E15FA-F72F-C8E2-0DC7-B28ED5750B5B}"/>
              </a:ext>
            </a:extLst>
          </p:cNvPr>
          <p:cNvSpPr/>
          <p:nvPr/>
        </p:nvSpPr>
        <p:spPr>
          <a:xfrm>
            <a:off x="0" y="826531"/>
            <a:ext cx="6073654" cy="5883425"/>
          </a:xfrm>
          <a:prstGeom prst="flowChartDe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Google Shape;162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7701" indent="0">
              <a:buClr>
                <a:schemeClr val="accent1"/>
              </a:buClr>
              <a:buSzPts val="3200"/>
              <a:buNone/>
              <a:defRPr sz="3200" b="1">
                <a:solidFill>
                  <a:srgbClr val="7E81C7"/>
                </a:solidFill>
                <a:latin typeface="Montserrat Medium" pitchFamily="2" charset="0"/>
              </a:defRPr>
            </a:lvl1pPr>
          </a:lstStyle>
          <a:p>
            <a:r>
              <a:rPr lang="ru-RU" dirty="0"/>
              <a:t>НАШ ПРОТОТИП</a:t>
            </a:r>
            <a:endParaRPr dirty="0"/>
          </a:p>
        </p:txBody>
      </p:sp>
      <p:sp>
        <p:nvSpPr>
          <p:cNvPr id="163" name="Google Shape;163;p7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4835CB-984F-4D83-8014-E5BAAE8E5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163" y="193528"/>
            <a:ext cx="4642295" cy="66399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8E5A38-BDC3-407F-840B-E846C6D3B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2750" y="2411099"/>
            <a:ext cx="3013199" cy="28276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CAF997-66DE-4A10-8159-9F093DDB2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98" y="1247370"/>
            <a:ext cx="2490065" cy="23526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F54492-CFEE-49C8-9BEB-B7EDE630D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827" y="2392242"/>
            <a:ext cx="2418065" cy="23526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66B49D-1DA1-42F3-91DF-D833C8E681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3" r="-1"/>
          <a:stretch/>
        </p:blipFill>
        <p:spPr>
          <a:xfrm>
            <a:off x="462997" y="3678793"/>
            <a:ext cx="2490065" cy="23526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9E6B0FD-3271-DBCE-0EEF-49CD2AF10C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726419" y="887530"/>
            <a:ext cx="6884694" cy="5056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/>
          </a:p>
        </p:txBody>
      </p:sp>
      <p:grpSp>
        <p:nvGrpSpPr>
          <p:cNvPr id="169" name="Google Shape;169;p8"/>
          <p:cNvGrpSpPr/>
          <p:nvPr/>
        </p:nvGrpSpPr>
        <p:grpSpPr>
          <a:xfrm>
            <a:off x="360039" y="872188"/>
            <a:ext cx="10992545" cy="5653156"/>
            <a:chOff x="2050015" y="1920875"/>
            <a:chExt cx="16156469" cy="8382000"/>
          </a:xfrm>
        </p:grpSpPr>
        <p:grpSp>
          <p:nvGrpSpPr>
            <p:cNvPr id="170" name="Google Shape;170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71" name="Google Shape;171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8"/>
              <p:cNvSpPr/>
              <p:nvPr/>
            </p:nvSpPr>
            <p:spPr>
              <a:xfrm>
                <a:off x="13937216" y="1844675"/>
                <a:ext cx="33528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0" name="Google Shape;180;p8"/>
            <p:cNvSpPr txBox="1"/>
            <p:nvPr/>
          </p:nvSpPr>
          <p:spPr>
            <a:xfrm>
              <a:off x="2050015" y="2073276"/>
              <a:ext cx="2894565" cy="17796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Проблема и существующие альтернативы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4945614" y="2041304"/>
              <a:ext cx="3807930" cy="958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Решение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4951171" y="5421593"/>
              <a:ext cx="3729280" cy="958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Ключевые метрики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8755617" y="2044773"/>
              <a:ext cx="2892492" cy="1368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Уникальная ценность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8"/>
            <p:cNvSpPr txBox="1"/>
            <p:nvPr/>
          </p:nvSpPr>
          <p:spPr>
            <a:xfrm>
              <a:off x="11728449" y="2073276"/>
              <a:ext cx="3013464" cy="13267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Скрытое преимущество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11652249" y="5341419"/>
              <a:ext cx="3089664" cy="1326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Каналы распространения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14852650" y="1997075"/>
              <a:ext cx="2590800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1. Сегмент потребителей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2050016" y="8397875"/>
              <a:ext cx="8077199" cy="958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7. Структура расходов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……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8"/>
            <p:cNvSpPr txBox="1"/>
            <p:nvPr/>
          </p:nvSpPr>
          <p:spPr>
            <a:xfrm>
              <a:off x="10129285" y="8380641"/>
              <a:ext cx="4418566" cy="928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ru-RU" sz="1800" b="1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. Потоки доходов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…..</a:t>
              </a:r>
              <a:endPara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ФИНАНСОВЫЕ ПОКАЗАТЕЛИ ПРОЕКТА</a:t>
            </a:r>
            <a:endParaRPr/>
          </a:p>
        </p:txBody>
      </p:sp>
      <p:sp>
        <p:nvSpPr>
          <p:cNvPr id="194" name="Google Shape;194;p9"/>
          <p:cNvSpPr txBox="1"/>
          <p:nvPr/>
        </p:nvSpPr>
        <p:spPr>
          <a:xfrm>
            <a:off x="360040" y="1052736"/>
            <a:ext cx="1099254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себестоимость разработки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вашего продукта?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</a:t>
            </a: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точка окупаемости 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вашего продукта?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Какова </a:t>
            </a: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потенциальная прибыль </a:t>
            </a: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12 мес.?</a:t>
            </a:r>
            <a:endParaRPr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6636ED4E-42E7-B842-BFBF-2478918123F6}"/>
              </a:ext>
            </a:extLst>
          </p:cNvPr>
          <p:cNvSpPr/>
          <p:nvPr/>
        </p:nvSpPr>
        <p:spPr>
          <a:xfrm>
            <a:off x="1439056" y="2668249"/>
            <a:ext cx="2083633" cy="20836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Montserrat SemiBold" pitchFamily="2" charset="0"/>
              </a:rPr>
              <a:t>3</a:t>
            </a:r>
            <a:br>
              <a:rPr lang="ru-RU" sz="4400" b="1" dirty="0">
                <a:latin typeface="Montserrat SemiBold" pitchFamily="2" charset="0"/>
              </a:rPr>
            </a:br>
            <a:r>
              <a:rPr lang="ru-RU" sz="1800" b="1" dirty="0">
                <a:latin typeface="Montserrat SemiBold" pitchFamily="2" charset="0"/>
              </a:rPr>
              <a:t>месяц</a:t>
            </a:r>
            <a:endParaRPr lang="ru-RU" b="1" dirty="0">
              <a:latin typeface="Montserrat SemiBold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054692-AD0E-297A-BC43-B53F11A2560D}"/>
              </a:ext>
            </a:extLst>
          </p:cNvPr>
          <p:cNvSpPr txBox="1"/>
          <p:nvPr/>
        </p:nvSpPr>
        <p:spPr>
          <a:xfrm>
            <a:off x="1150261" y="4866546"/>
            <a:ext cx="2874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Точка безубыточности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AD66C235-C533-EAD1-D56F-6B1543F8B9DE}"/>
              </a:ext>
            </a:extLst>
          </p:cNvPr>
          <p:cNvSpPr/>
          <p:nvPr/>
        </p:nvSpPr>
        <p:spPr>
          <a:xfrm>
            <a:off x="4243608" y="1851876"/>
            <a:ext cx="3025514" cy="3025514"/>
          </a:xfrm>
          <a:prstGeom prst="ellipse">
            <a:avLst/>
          </a:prstGeom>
          <a:solidFill>
            <a:srgbClr val="ED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accent1"/>
                </a:solidFill>
                <a:latin typeface="Montserrat SemiBold" pitchFamily="2" charset="0"/>
              </a:rPr>
              <a:t>1111111</a:t>
            </a:r>
            <a:br>
              <a:rPr lang="ru-RU" sz="4400" b="1" dirty="0">
                <a:solidFill>
                  <a:schemeClr val="accent1"/>
                </a:solidFill>
                <a:latin typeface="Montserrat SemiBold" pitchFamily="2" charset="0"/>
              </a:rPr>
            </a:br>
            <a:r>
              <a:rPr lang="ru-RU" sz="1800" b="1" dirty="0">
                <a:solidFill>
                  <a:schemeClr val="accent1"/>
                </a:solidFill>
                <a:latin typeface="Montserrat SemiBold" pitchFamily="2" charset="0"/>
              </a:rPr>
              <a:t>рублей</a:t>
            </a:r>
            <a:endParaRPr lang="ru-RU" b="1" dirty="0">
              <a:solidFill>
                <a:schemeClr val="accent1"/>
              </a:solidFill>
              <a:latin typeface="Montserrat SemiBold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DBC9D7-F5D7-4BF2-7163-0F87C40F3D09}"/>
              </a:ext>
            </a:extLst>
          </p:cNvPr>
          <p:cNvSpPr txBox="1"/>
          <p:nvPr/>
        </p:nvSpPr>
        <p:spPr>
          <a:xfrm>
            <a:off x="4419059" y="4866546"/>
            <a:ext cx="333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/>
            </a:lvl1pPr>
          </a:lstStyle>
          <a:p>
            <a:r>
              <a:rPr lang="ru-RU" dirty="0">
                <a:latin typeface="Montserrat Medium" pitchFamily="2" charset="0"/>
              </a:rPr>
              <a:t>Прибыль за 12 месяцев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НАША КОМАНДА</a:t>
            </a:r>
            <a:endParaRPr/>
          </a:p>
        </p:txBody>
      </p:sp>
      <p:sp>
        <p:nvSpPr>
          <p:cNvPr id="200" name="Google Shape;200;p10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Представьте команду вашего проекта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1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Укажите контакты как с вами можно связаться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475</Words>
  <Application>Microsoft Macintosh PowerPoint</Application>
  <PresentationFormat>Широкоэкранный</PresentationFormat>
  <Paragraphs>68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Monotype Corsiva</vt:lpstr>
      <vt:lpstr>Montserrat</vt:lpstr>
      <vt:lpstr>Montserrat Medium</vt:lpstr>
      <vt:lpstr>Montserrat SemiBold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Наталья Медведева</cp:lastModifiedBy>
  <cp:revision>12</cp:revision>
  <dcterms:created xsi:type="dcterms:W3CDTF">2023-10-22T07:00:01Z</dcterms:created>
  <dcterms:modified xsi:type="dcterms:W3CDTF">2023-11-21T15:48:43Z</dcterms:modified>
</cp:coreProperties>
</file>