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gogzXYzJwcBOEwSPM+r1woXkOX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A8A622B-B8D5-41B2-BE20-6C79BCDDCB8B}">
  <a:tblStyle styleId="{8A8A622B-B8D5-41B2-BE20-6C79BCDDCB8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5" Type="http://schemas.openxmlformats.org/officeDocument/2006/relationships/image" Target="../media/image18.jp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3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google.com/fit" TargetMode="External"/><Relationship Id="rId4" Type="http://schemas.openxmlformats.org/officeDocument/2006/relationships/hyperlink" Target="https://health.apple.com" TargetMode="External"/><Relationship Id="rId9" Type="http://schemas.openxmlformats.org/officeDocument/2006/relationships/image" Target="../media/image20.png"/><Relationship Id="rId5" Type="http://schemas.openxmlformats.org/officeDocument/2006/relationships/hyperlink" Target="https://www.myfitnesspal.com" TargetMode="External"/><Relationship Id="rId6" Type="http://schemas.openxmlformats.org/officeDocument/2006/relationships/hyperlink" Target="https://www.samsung.com/global/galaxy/apps/health" TargetMode="External"/><Relationship Id="rId7" Type="http://schemas.openxmlformats.org/officeDocument/2006/relationships/image" Target="../media/image16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HealthMate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Мурушкина Анастасия Юрьевна 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8316" y="162247"/>
            <a:ext cx="2402524" cy="32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7979" y="87343"/>
            <a:ext cx="2085975" cy="9239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-129400" y="1670125"/>
            <a:ext cx="60279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конец 2023 года в магазине Google Play насчитывалось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более 54 тысяч мобильных приложений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категории «Здоровье и медицина»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медицинских приложений для здоровья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2021 году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составлял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$11 млрд.,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а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 2030 году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он предположительно достигнет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$50 млрд. </a:t>
            </a:r>
            <a:endParaRPr b="1"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Растет доля потребителей, готовых устанавливать медицинские приложения на телефон с платными функциями. Согласно опросам, в 2022 году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47%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опрошенных использовали подобные приложения, а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25%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— приобретали их или активно использовали платные функции.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2" name="Google Shape;122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3" name="Google Shape;12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8" name="Google Shape;128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2" name="Google Shape;13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0400" y="984600"/>
            <a:ext cx="2164050" cy="144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6125" y="2571751"/>
            <a:ext cx="2584878" cy="1938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9" name="Google Shape;139;p3"/>
          <p:cNvSpPr txBox="1"/>
          <p:nvPr>
            <p:ph idx="1" type="body"/>
          </p:nvPr>
        </p:nvSpPr>
        <p:spPr>
          <a:xfrm>
            <a:off x="530725" y="2627475"/>
            <a:ext cx="52485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300">
                <a:solidFill>
                  <a:srgbClr val="132C40"/>
                </a:solidFill>
              </a:rPr>
              <a:t>Люди, заинтересованные </a:t>
            </a:r>
            <a:r>
              <a:rPr b="1" lang="ru" sz="1300">
                <a:solidFill>
                  <a:srgbClr val="132C40"/>
                </a:solidFill>
              </a:rPr>
              <a:t>в улучшении своего здоровья и качества жизни</a:t>
            </a:r>
            <a:r>
              <a:rPr lang="ru" sz="1300">
                <a:solidFill>
                  <a:srgbClr val="132C40"/>
                </a:solidFill>
              </a:rPr>
              <a:t>. </a:t>
            </a:r>
            <a:endParaRPr sz="1300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300">
                <a:solidFill>
                  <a:srgbClr val="132C40"/>
                </a:solidFill>
              </a:rPr>
              <a:t>Люди с </a:t>
            </a:r>
            <a:r>
              <a:rPr b="1" lang="ru" sz="1300">
                <a:solidFill>
                  <a:srgbClr val="132C40"/>
                </a:solidFill>
              </a:rPr>
              <a:t>хроническими заболеваниями</a:t>
            </a:r>
            <a:r>
              <a:rPr lang="ru" sz="1300">
                <a:solidFill>
                  <a:srgbClr val="132C40"/>
                </a:solidFill>
              </a:rPr>
              <a:t>.</a:t>
            </a:r>
            <a:endParaRPr sz="1300"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300">
                <a:solidFill>
                  <a:srgbClr val="132C40"/>
                </a:solidFill>
              </a:rPr>
              <a:t>Профессиональные </a:t>
            </a:r>
            <a:r>
              <a:rPr b="1" lang="ru" sz="1300">
                <a:solidFill>
                  <a:srgbClr val="132C40"/>
                </a:solidFill>
              </a:rPr>
              <a:t>спортсмены</a:t>
            </a:r>
            <a:r>
              <a:rPr lang="ru" sz="1300">
                <a:solidFill>
                  <a:srgbClr val="132C40"/>
                </a:solidFill>
              </a:rPr>
              <a:t> и люди ведущие </a:t>
            </a:r>
            <a:r>
              <a:rPr b="1" lang="ru" sz="1300">
                <a:solidFill>
                  <a:srgbClr val="132C40"/>
                </a:solidFill>
              </a:rPr>
              <a:t>активный образ жизни</a:t>
            </a:r>
            <a:r>
              <a:rPr lang="ru" sz="1300">
                <a:solidFill>
                  <a:srgbClr val="132C40"/>
                </a:solidFill>
              </a:rPr>
              <a:t>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9700" y="3230425"/>
            <a:ext cx="1907999" cy="190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4375" y="12"/>
            <a:ext cx="2066374" cy="16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6">
            <a:alphaModFix/>
          </a:blip>
          <a:srcRect b="-1313" l="-2018" r="-2018" t="-1303"/>
          <a:stretch/>
        </p:blipFill>
        <p:spPr>
          <a:xfrm>
            <a:off x="6425275" y="1543625"/>
            <a:ext cx="1724566" cy="1686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149894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456825" y="1922775"/>
            <a:ext cx="53592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Потребность в </a:t>
            </a:r>
            <a:r>
              <a:rPr b="1" lang="ru">
                <a:solidFill>
                  <a:srgbClr val="132C40"/>
                </a:solidFill>
              </a:rPr>
              <a:t>быстром</a:t>
            </a:r>
            <a:r>
              <a:rPr lang="ru">
                <a:solidFill>
                  <a:srgbClr val="132C40"/>
                </a:solidFill>
              </a:rPr>
              <a:t> доступе к </a:t>
            </a:r>
            <a:r>
              <a:rPr b="1" lang="ru">
                <a:solidFill>
                  <a:srgbClr val="132C40"/>
                </a:solidFill>
              </a:rPr>
              <a:t>информации о состоянии здоровья</a:t>
            </a:r>
            <a:r>
              <a:rPr lang="ru">
                <a:solidFill>
                  <a:srgbClr val="132C40"/>
                </a:solidFill>
              </a:rPr>
              <a:t>.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Необходимость в </a:t>
            </a:r>
            <a:r>
              <a:rPr b="1" lang="ru">
                <a:solidFill>
                  <a:srgbClr val="132C40"/>
                </a:solidFill>
              </a:rPr>
              <a:t>контроле и отслеживании</a:t>
            </a:r>
            <a:r>
              <a:rPr lang="ru">
                <a:solidFill>
                  <a:srgbClr val="132C40"/>
                </a:solidFill>
              </a:rPr>
              <a:t> различных показателей здоровья.</a:t>
            </a:r>
            <a:endParaRPr>
              <a:solidFill>
                <a:srgbClr val="132C40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Желание </a:t>
            </a:r>
            <a:r>
              <a:rPr b="1" lang="ru">
                <a:solidFill>
                  <a:srgbClr val="132C40"/>
                </a:solidFill>
              </a:rPr>
              <a:t>контролировать свои медицинские данные</a:t>
            </a:r>
            <a:r>
              <a:rPr lang="ru">
                <a:solidFill>
                  <a:srgbClr val="132C40"/>
                </a:solidFill>
              </a:rPr>
              <a:t> и иметь возможность </a:t>
            </a:r>
            <a:r>
              <a:rPr b="1" lang="ru">
                <a:solidFill>
                  <a:srgbClr val="132C40"/>
                </a:solidFill>
              </a:rPr>
              <a:t>делиться ими</a:t>
            </a:r>
            <a:r>
              <a:rPr lang="ru">
                <a:solidFill>
                  <a:srgbClr val="132C40"/>
                </a:solidFill>
              </a:rPr>
              <a:t>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4650" y="582326"/>
            <a:ext cx="2152125" cy="151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2125" y="2244275"/>
            <a:ext cx="2519601" cy="201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/>
          <p:nvPr>
            <p:ph idx="1" type="body"/>
          </p:nvPr>
        </p:nvSpPr>
        <p:spPr>
          <a:xfrm>
            <a:off x="456818" y="2626031"/>
            <a:ext cx="79932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132C40"/>
                </a:solidFill>
              </a:rPr>
              <a:t>HealthMate</a:t>
            </a:r>
            <a:r>
              <a:rPr lang="ru">
                <a:solidFill>
                  <a:srgbClr val="132C40"/>
                </a:solidFill>
              </a:rPr>
              <a:t> — персонализированное приложение для мониторинга здоровья, которое использует искусственный интеллект для анализа данных о здоровье пользователя и предоставления рекомендаций по улучшению образа жизни.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527725" y="1486325"/>
            <a:ext cx="83157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HealthMate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людям,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заинтересованным </a:t>
            </a:r>
            <a:r>
              <a:rPr b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улучшении своего здоровья и качества жизни,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людям с </a:t>
            </a:r>
            <a:r>
              <a:rPr b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хроническими заболеваниями, 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 также </a:t>
            </a:r>
            <a:r>
              <a:rPr b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спортсменам</a:t>
            </a: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людям ведущим </a:t>
            </a:r>
            <a:r>
              <a:rPr b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активный образ жизни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нехватки времени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 регулярное посещение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специалистов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знаний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для самостоятельного контроля параметров здоровья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быстрого доступа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к информации о состоянии здоровья и мерах по его улучшению, необходимости в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контроле и отслеживании различных показателей здоровья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желания </a:t>
            </a:r>
            <a:r>
              <a:rPr b="1"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иметь возможность делиться своими медицинскими данными с врачами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искусственного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интеллекта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возможность не только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контролировать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но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и улучшать свое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здоровье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456818" y="7367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"/>
          <p:cNvSpPr txBox="1"/>
          <p:nvPr>
            <p:ph type="title"/>
          </p:nvPr>
        </p:nvSpPr>
        <p:spPr>
          <a:xfrm>
            <a:off x="456817" y="724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 txBox="1"/>
          <p:nvPr>
            <p:ph idx="1" type="body"/>
          </p:nvPr>
        </p:nvSpPr>
        <p:spPr>
          <a:xfrm>
            <a:off x="457202" y="1633356"/>
            <a:ext cx="79932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(B2C)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Рынок медицинских приложений для здоровья в 2021 году составлял $11 млрд., а к 2030 году он предположительно достигнет $50 млрд. 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русскоговорящая аудитория стран СНГ и зарубежом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К 2035 году российская доля рынка «Хелснет» будет составлять не менее 3% от мирового объема*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Потенциальный рынок </a:t>
            </a:r>
            <a:r>
              <a:rPr lang="ru"/>
              <a:t>$1,5 млрд.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доля 0,5%, что составит $7,5 млн.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* По данным https://nti2035.ru/markets/healthnet</a:t>
            </a:r>
            <a:endParaRPr sz="1000"/>
          </a:p>
        </p:txBody>
      </p:sp>
      <p:sp>
        <p:nvSpPr>
          <p:cNvPr id="198" name="Google Shape;198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456826" y="508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456819" y="1438113"/>
            <a:ext cx="6936600" cy="28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Google Fit – </a:t>
            </a: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https://www.google.com/fit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Apple Health – </a:t>
            </a: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https://health.apple.com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MyFitnessPal – </a:t>
            </a: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https://www.myfitnesspal.com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Samsung Health – </a:t>
            </a:r>
            <a:r>
              <a:rPr lang="ru" sz="12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https://www.samsung.com/global/galaxy/apps/health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Raleway"/>
              <a:buChar char="+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Синхронизация с фитнес-трекерами и умными часами;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Raleway"/>
              <a:buChar char="+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Акцент на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спортсменах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людях ведущих активный образ жизни.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Нет искусственного интеллекта;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2F2D"/>
              </a:buClr>
              <a:buSzPts val="1200"/>
              <a:buFont typeface="Raleway"/>
              <a:buChar char="-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Нет рекомендаций для людей с хроническими заболеваниями;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8"/>
          <p:cNvSpPr txBox="1"/>
          <p:nvPr>
            <p:ph type="title"/>
          </p:nvPr>
        </p:nvSpPr>
        <p:spPr>
          <a:xfrm>
            <a:off x="456825" y="473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5" name="Google Shape;215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71475" y="156925"/>
            <a:ext cx="2158825" cy="12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8">
            <a:alphaModFix/>
          </a:blip>
          <a:srcRect b="6503" l="2937" r="4401" t="10858"/>
          <a:stretch/>
        </p:blipFill>
        <p:spPr>
          <a:xfrm>
            <a:off x="5971850" y="271500"/>
            <a:ext cx="2557125" cy="6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 rotWithShape="1">
          <a:blip r:embed="rId9">
            <a:alphaModFix/>
          </a:blip>
          <a:srcRect b="23435" l="30772" r="30679" t="23435"/>
          <a:stretch/>
        </p:blipFill>
        <p:spPr>
          <a:xfrm>
            <a:off x="6279850" y="1126675"/>
            <a:ext cx="2158825" cy="14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51075" y="2650675"/>
            <a:ext cx="2598675" cy="1299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"/>
          <p:cNvSpPr txBox="1"/>
          <p:nvPr/>
        </p:nvSpPr>
        <p:spPr>
          <a:xfrm>
            <a:off x="488950" y="1964550"/>
            <a:ext cx="745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Freemium бесплатная версия с ограничениями и полноценная платная версия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456818" y="889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 txBox="1"/>
          <p:nvPr>
            <p:ph type="title"/>
          </p:nvPr>
        </p:nvSpPr>
        <p:spPr>
          <a:xfrm>
            <a:off x="456817" y="876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8" name="Google Shape;228;p9"/>
          <p:cNvSpPr txBox="1"/>
          <p:nvPr>
            <p:ph idx="1" type="body"/>
          </p:nvPr>
        </p:nvSpPr>
        <p:spPr>
          <a:xfrm>
            <a:off x="456818" y="2541131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 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299 рублей/месяц</a:t>
            </a:r>
            <a:endParaRPr/>
          </a:p>
          <a:p>
            <a:pPr indent="-2540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Дополнительный функционал в платной версии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показе рекламы бесплатным пользователям</a:t>
            </a:r>
            <a:endParaRPr/>
          </a:p>
        </p:txBody>
      </p:sp>
      <p:sp>
        <p:nvSpPr>
          <p:cNvPr id="229" name="Google Shape;229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8" name="Google Shape;238;p10"/>
          <p:cNvSpPr txBox="1"/>
          <p:nvPr>
            <p:ph idx="1" type="body"/>
          </p:nvPr>
        </p:nvSpPr>
        <p:spPr>
          <a:xfrm>
            <a:off x="456818" y="2340281"/>
            <a:ext cx="7993200" cy="116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проанализировали ситуацию на рынке;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Оценили свою конкурентоспособность;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Составили бизнес-модель.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9" name="Google Shape;239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8" name="Google Shape;248;p11"/>
          <p:cNvGraphicFramePr/>
          <p:nvPr/>
        </p:nvGraphicFramePr>
        <p:xfrm>
          <a:off x="1019260" y="118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{8A8A622B-B8D5-41B2-BE20-6C79BCDDCB8B}</a:tableStyleId>
              </a:tblPr>
              <a:tblGrid>
                <a:gridCol w="3417825"/>
                <a:gridCol w="3417825"/>
              </a:tblGrid>
              <a:tr h="588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78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Лысенко Виктор Алексеевич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8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Лысенко Виктор Алексеевич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8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Мурушкина Анастасия Юрьевна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9" name="Google Shape;249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12"/>
          <p:cNvSpPr txBox="1"/>
          <p:nvPr>
            <p:ph idx="1" type="body"/>
          </p:nvPr>
        </p:nvSpPr>
        <p:spPr>
          <a:xfrm>
            <a:off x="456825" y="1433725"/>
            <a:ext cx="7973700" cy="13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Разработка конечной концепции;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Разработка приложения HealthMate;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eriod"/>
            </a:pPr>
            <a:r>
              <a:rPr lang="ru" sz="1600">
                <a:solidFill>
                  <a:srgbClr val="132C40"/>
                </a:solidFill>
              </a:rPr>
              <a:t>Внедрение конечного продукта на рынок.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{8A8A622B-B8D5-41B2-BE20-6C79BCDDCB8B}</a:tableStyleId>
              </a:tblPr>
              <a:tblGrid>
                <a:gridCol w="4127575"/>
                <a:gridCol w="1618975"/>
                <a:gridCol w="17854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Более точный расчет объема рынка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5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Лысенко В.А.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Составление маркетинговой стратегии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8 дней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Лысенко В.А.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Построение финансовой модели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7 дня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Мурушкина А.Ю.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>
                <a:solidFill>
                  <a:srgbClr val="132C40"/>
                </a:solidFill>
              </a:rPr>
              <a:t>Лысенко В.А.</a:t>
            </a:r>
            <a:r>
              <a:rPr lang="ru">
                <a:solidFill>
                  <a:srgbClr val="132C40"/>
                </a:solidFill>
              </a:rPr>
              <a:t> - лидер группы, технолог, разработчик, студент 1-го курса по направлению “Менеджмент”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@HiJay17 (тг)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6" name="Google Shape;276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">
                <a:solidFill>
                  <a:srgbClr val="132C40"/>
                </a:solidFill>
              </a:rPr>
              <a:t>Мурушкина А.Ю.</a:t>
            </a:r>
            <a:r>
              <a:rPr lang="ru">
                <a:solidFill>
                  <a:srgbClr val="132C40"/>
                </a:solidFill>
              </a:rPr>
              <a:t> - маркетолог, студентка 1-го курса по направлению “Мировая экономика”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@n_murushkina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13"/>
          <p:cNvSpPr txBox="1"/>
          <p:nvPr>
            <p:ph type="title"/>
          </p:nvPr>
        </p:nvSpPr>
        <p:spPr>
          <a:xfrm>
            <a:off x="457192" y="14267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HealthMate</a:t>
            </a:r>
            <a:endParaRPr sz="3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Дарья Петрова</dc:creator>
</cp:coreProperties>
</file>