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7" r:id="rId5"/>
    <p:sldId id="270" r:id="rId6"/>
    <p:sldId id="276" r:id="rId7"/>
    <p:sldId id="279" r:id="rId8"/>
    <p:sldId id="283" r:id="rId9"/>
    <p:sldId id="287" r:id="rId10"/>
    <p:sldId id="288" r:id="rId11"/>
    <p:sldId id="308" r:id="rId12"/>
    <p:sldId id="294" r:id="rId13"/>
    <p:sldId id="297" r:id="rId14"/>
    <p:sldId id="301" r:id="rId15"/>
    <p:sldId id="302" r:id="rId16"/>
    <p:sldId id="305" r:id="rId17"/>
    <p:sldId id="307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29293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1593806" y="1459174"/>
            <a:ext cx="90043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6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Сервис рейтинга преподавателей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6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Учебный критик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400364" y="2639199"/>
            <a:ext cx="7738016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Приложение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, в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котором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lang="ru-RU"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студенты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смогут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оставлять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свое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мнение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преподавателях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нашего</a:t>
            </a:r>
            <a:r>
              <a:rPr sz="1200" b="0" i="0" u="none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университета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-164474" y="4687993"/>
            <a:ext cx="3811366" cy="149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Попов Евгений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WEB-дизайнер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опыт работы в Figma, Tilda</a:t>
            </a: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навыки: языки программирования C#, Python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960435" y="2110320"/>
            <a:ext cx="21339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Валерий </a:t>
            </a:r>
            <a:r>
              <a:rPr lang="ru-RU" b="1" dirty="0" err="1">
                <a:latin typeface="Arial"/>
                <a:cs typeface="Arial"/>
              </a:rPr>
              <a:t>Благин</a:t>
            </a:r>
            <a:endParaRPr lang="ru-RU" b="1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WEB-программист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опыт: отсутствует</a:t>
            </a:r>
          </a:p>
          <a:p>
            <a:pPr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навыки: язык Python</a:t>
            </a:r>
          </a:p>
          <a:p>
            <a:pPr algn="ctr">
              <a:defRPr/>
            </a:pP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503652" y="5218443"/>
            <a:ext cx="3291027" cy="1158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Подолянко Кирилл</a:t>
            </a:r>
            <a:endParaRPr/>
          </a:p>
          <a:p>
            <a:pPr algn="ctr">
              <a:defRPr/>
            </a:pPr>
            <a:r>
              <a:rPr sz="13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Менеджер</a:t>
            </a:r>
          </a:p>
          <a:p>
            <a:pPr algn="ctr">
              <a:defRPr/>
            </a:pPr>
            <a:r>
              <a:rPr sz="13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 изучению общественного мнения</a:t>
            </a:r>
          </a:p>
          <a:p>
            <a:pPr>
              <a:defRPr/>
            </a:pPr>
            <a:r>
              <a:rPr sz="13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Опыт работы в Figma</a:t>
            </a:r>
            <a:endParaRPr sz="130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1300">
                <a:latin typeface="Arial"/>
                <a:cs typeface="Arial"/>
              </a:rPr>
              <a:t>Навыки: язык программирования Python</a:t>
            </a:r>
            <a:endParaRPr lang="ru-RU" sz="14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499147" y="2096577"/>
            <a:ext cx="2996244" cy="125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Тимур Ахметов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WEB-программист</a:t>
            </a:r>
            <a:endParaRPr dirty="0"/>
          </a:p>
          <a:p>
            <a:pPr algn="l">
              <a:defRPr/>
            </a:pPr>
            <a:r>
              <a:rPr lang="ru-RU" sz="1400" dirty="0">
                <a:latin typeface="Arial"/>
                <a:cs typeface="Arial"/>
              </a:rPr>
              <a:t>опыт: отсутствует</a:t>
            </a:r>
            <a:endParaRPr sz="1400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навыки: языки программирования</a:t>
            </a:r>
          </a:p>
          <a:p>
            <a:pPr algn="l">
              <a:defRPr/>
            </a:pPr>
            <a:r>
              <a:rPr lang="ru-RU" sz="1400" dirty="0">
                <a:latin typeface="Arial"/>
                <a:cs typeface="Arial"/>
              </a:rPr>
              <a:t>(С++, С#, Python)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121506" y="5218443"/>
            <a:ext cx="1867210" cy="1006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Попов Никита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WEB-программист</a:t>
            </a:r>
            <a:endParaRPr sz="1400"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опыт: отсутствует</a:t>
            </a:r>
            <a:endParaRPr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навыки: Python, C++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696904" y="2110320"/>
            <a:ext cx="1937874" cy="1036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Юлдашев </a:t>
            </a:r>
            <a:r>
              <a:rPr lang="ru-RU" sz="1800" b="1" i="0" u="none" strike="noStrike" cap="none" spc="0" dirty="0" err="1">
                <a:solidFill>
                  <a:schemeClr val="tx1"/>
                </a:solidFill>
                <a:latin typeface="Calibri"/>
                <a:ea typeface="Arial"/>
                <a:cs typeface="Arial"/>
              </a:rPr>
              <a:t>Элдор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WEB-программист</a:t>
            </a:r>
            <a:endParaRPr dirty="0"/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опыт: отсутствует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навыки: язык Python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868167745" name="Рисунок 86816774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95001" y="691250"/>
            <a:ext cx="1402019" cy="1402019"/>
          </a:xfrm>
          <a:prstGeom prst="rect">
            <a:avLst/>
          </a:prstGeom>
        </p:spPr>
      </p:pic>
      <p:pic>
        <p:nvPicPr>
          <p:cNvPr id="1840750767" name="Рисунок 184075076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15332" y="691251"/>
            <a:ext cx="1390649" cy="1405326"/>
          </a:xfrm>
          <a:prstGeom prst="rect">
            <a:avLst/>
          </a:prstGeom>
        </p:spPr>
      </p:pic>
      <p:pic>
        <p:nvPicPr>
          <p:cNvPr id="149587102" name="Рисунок 14958710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27874" y="1635759"/>
            <a:ext cx="2895598" cy="2895598"/>
          </a:xfrm>
          <a:prstGeom prst="rect">
            <a:avLst/>
          </a:prstGeom>
        </p:spPr>
      </p:pic>
      <p:pic>
        <p:nvPicPr>
          <p:cNvPr id="1137953207" name="Рисунок 113795320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967429" y="694558"/>
            <a:ext cx="1396826" cy="1402018"/>
          </a:xfrm>
          <a:prstGeom prst="rect">
            <a:avLst/>
          </a:prstGeom>
        </p:spPr>
      </p:pic>
      <p:pic>
        <p:nvPicPr>
          <p:cNvPr id="280444729" name="Рисунок 28044472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455028" y="3779058"/>
            <a:ext cx="1388276" cy="1388276"/>
          </a:xfrm>
          <a:prstGeom prst="rect">
            <a:avLst/>
          </a:prstGeom>
        </p:spPr>
      </p:pic>
      <p:pic>
        <p:nvPicPr>
          <p:cNvPr id="881981898" name="Рисунок 88198189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347975" y="3740803"/>
            <a:ext cx="1414275" cy="1414275"/>
          </a:xfrm>
          <a:prstGeom prst="rect">
            <a:avLst/>
          </a:prstGeom>
        </p:spPr>
      </p:pic>
      <p:sp>
        <p:nvSpPr>
          <p:cNvPr id="833202689" name="TextBox 17"/>
          <p:cNvSpPr txBox="1"/>
          <p:nvPr/>
        </p:nvSpPr>
        <p:spPr bwMode="auto">
          <a:xfrm>
            <a:off x="9340410" y="5218443"/>
            <a:ext cx="2416226" cy="1006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Каримов Абдуолим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WEB-программист</a:t>
            </a:r>
            <a:endParaRPr sz="1400"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       опыт: отсутствует</a:t>
            </a: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       навыки: Python</a:t>
            </a:r>
          </a:p>
        </p:txBody>
      </p:sp>
      <p:pic>
        <p:nvPicPr>
          <p:cNvPr id="1359258339" name="Рисунок 1359258338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822317" y="3753059"/>
            <a:ext cx="1402018" cy="14020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99129" y="1137920"/>
            <a:ext cx="5996871" cy="4968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Проблема:</a:t>
            </a:r>
            <a:r>
              <a:rPr lang="ru-RU" sz="2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Студенты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особенно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ранних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стадиях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обучения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сталкиваются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трудностями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определении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качества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Они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часто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испытывают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затруднения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выборе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подходящего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так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как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существующие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сервисы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ресурсы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предоставляют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достаточного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функционала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для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этой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цели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 В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результате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студентам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может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быть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сложно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оценить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насколько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сможет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эффективно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интересно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провести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занятия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или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поддержать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процессе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обучения</a:t>
            </a:r>
            <a:endParaRPr lang="ru-RU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В настоящее время эту проблему решают следующими способами: </a:t>
            </a:r>
            <a:r>
              <a:rPr lang="ru-RU" sz="1600" dirty="0">
                <a:latin typeface="Arial"/>
                <a:cs typeface="Arial"/>
              </a:rPr>
              <a:t>-Спрашивают у знакомых и в общих университетских чатах</a:t>
            </a:r>
            <a:endParaRPr b="1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Они неэффективны, потому что:</a:t>
            </a:r>
            <a:r>
              <a:rPr lang="ru-RU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-занимают крайне много времени</a:t>
            </a: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-не всегда есть информация про конкретного преподавателя</a:t>
            </a:r>
            <a:endParaRPr sz="1600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pic>
        <p:nvPicPr>
          <p:cNvPr id="1026" name="Picture 2" descr="Students Writing Tasks On Whiteboard In Class Stock Photo - Download Image  Now - Teenager, Learning, Student - iStock">
            <a:extLst>
              <a:ext uri="{FF2B5EF4-FFF2-40B4-BE49-F238E27FC236}">
                <a16:creationId xmlns:a16="http://schemas.microsoft.com/office/drawing/2014/main" id="{CC7D8853-20A0-4B16-8AF1-24CB496FB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571" y="1485900"/>
            <a:ext cx="58293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009300" y="797560"/>
            <a:ext cx="5622470" cy="640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характеристики: 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Юноши и девушки в возрасте от 17 до 25 лет, учащиеся в университетах с возможностью выбора преподавателей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 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Студенты испытывают трудности при выборе преподавателя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общие чаты в социальных сетях, сарафанное радио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 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поиск нужной информации в чатах занимает очень много времени, вопросы студентов могут потеряться в других сообщениях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b="1" strike="noStrike" cap="none" spc="0" dirty="0">
                <a:latin typeface="Arial"/>
                <a:cs typeface="Arial"/>
              </a:rPr>
              <a:t>: </a:t>
            </a:r>
            <a:r>
              <a:rPr lang="ru-RU" b="0" strike="noStrike" cap="none" spc="0" dirty="0">
                <a:latin typeface="Arial"/>
                <a:cs typeface="Arial"/>
              </a:rPr>
              <a:t>отзывчивость и доступность сервиса. </a:t>
            </a:r>
            <a:endParaRPr b="0" strike="noStrike" cap="none" spc="0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880E78-60F4-45F4-9D36-39066C8AD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69" y="1585801"/>
            <a:ext cx="2695362" cy="36863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488739" y="1014711"/>
            <a:ext cx="537191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Разработать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сервис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который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будет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предлагать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студентам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надежные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точные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сведения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преподавателях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Такой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сервис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должен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включать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себя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платформу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для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обратной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связи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от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студентов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качестве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преподавания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оценки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рекомендации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от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других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студентов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а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также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подробную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информацию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профессиональном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опыте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квалификации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Сервис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включает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себя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сайт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но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при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дальнейшем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успехе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может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перетечь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в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чат-бота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или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мобильного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приложения</a:t>
            </a:r>
            <a:endParaRPr sz="2400" dirty="0">
              <a:solidFill>
                <a:schemeClr val="tx1"/>
              </a:solidFill>
            </a:endParaRPr>
          </a:p>
          <a:p>
            <a:pPr>
              <a:defRPr/>
            </a:pPr>
            <a:endParaRPr sz="24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8F3561-149A-44AA-8CAC-28E838D64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585342" y="1994958"/>
            <a:ext cx="5371919" cy="27379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3" y="1178558"/>
            <a:ext cx="4713048" cy="2402102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365934" y="6277110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9" y="1178559"/>
            <a:ext cx="5729267" cy="5029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мы предлагаем создать сайт, позволяющий студентам разных университетов оценивать своих преподавателей.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-Оценка преподавателей по разным параметрам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-Сортировка преподавателей по рейтингу в рамках одного университета/ предмета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-Возможность оставить подробный отзыв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Посетить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сайт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авторизироваться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через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корпоративную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почту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найти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оценить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преподавателя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оставить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отзыв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ожидать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проверку</a:t>
            </a:r>
            <a:r>
              <a:rPr sz="18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модерации</a:t>
            </a:r>
            <a:endParaRPr sz="20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73338310" name="Рисунок 167333830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3480" y="1114425"/>
            <a:ext cx="4838881" cy="2466235"/>
          </a:xfrm>
          <a:prstGeom prst="rect">
            <a:avLst/>
          </a:prstGeom>
        </p:spPr>
      </p:pic>
      <p:pic>
        <p:nvPicPr>
          <p:cNvPr id="2146372757" name="Рисунок 214637275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4090" y="3670656"/>
            <a:ext cx="4917660" cy="26064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5" y="920509"/>
            <a:ext cx="567094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-Веб-сайт в интернете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-Чат-бот в мессенджере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Telegram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</a:p>
          <a:p>
            <a:pPr>
              <a:defRPr/>
            </a:pPr>
            <a:r>
              <a:rPr sz="1800" u="sng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Фронтенд</a:t>
            </a:r>
            <a:r>
              <a:rPr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HTML, CSS, JavaScript</a:t>
            </a:r>
            <a:endParaRPr lang="ru-RU" sz="1800" b="0" i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600" dirty="0"/>
          </a:p>
          <a:p>
            <a:pPr>
              <a:defRPr/>
            </a:pPr>
            <a:r>
              <a:rPr sz="1800" i="0" u="sng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Бекенд</a:t>
            </a:r>
            <a:r>
              <a:rPr sz="1800" i="0" u="sng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Python, Ruby, PHP, Node.js и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фреймворки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Django, Ruby on Rails</a:t>
            </a:r>
            <a:endParaRPr sz="2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i="0" u="sng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База</a:t>
            </a:r>
            <a:r>
              <a:rPr sz="1800" i="0" u="sng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i="0" u="sng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данных</a:t>
            </a:r>
            <a:r>
              <a:rPr sz="1800" i="0" u="sng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MySQL</a:t>
            </a:r>
            <a:endParaRPr lang="ru-RU" sz="1800" b="0" i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100" b="0" i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i="0" u="sng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Чат-бот</a:t>
            </a:r>
            <a:r>
              <a:rPr sz="1800" i="0" u="sng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Dialogflow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Microsoft Bot Framework,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BotPress</a:t>
            </a:r>
            <a:br>
              <a:rPr sz="11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sz="11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464343"/>
            <a:ext cx="12191999" cy="693578"/>
            <a:chOff x="0" y="0"/>
            <a:chExt cx="12191999" cy="69357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26371" y="226218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259250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083315"/>
              </p:ext>
            </p:extLst>
          </p:nvPr>
        </p:nvGraphicFramePr>
        <p:xfrm>
          <a:off x="515936" y="335279"/>
          <a:ext cx="11089951" cy="5864749"/>
        </p:xfrm>
        <a:graphic>
          <a:graphicData uri="http://schemas.openxmlformats.org/drawingml/2006/table">
            <a:tbl>
              <a:tblPr firstRow="1" bandRow="1"/>
              <a:tblGrid>
                <a:gridCol w="1633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sz="1600"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Учебный критик</a:t>
                      </a:r>
                      <a:endParaRPr sz="1600"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Rate My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Professors</a:t>
                      </a:r>
                      <a:endParaRPr sz="1600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Студзона</a:t>
                      </a:r>
                      <a:endParaRPr sz="1200" b="1" dirty="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Docsity</a:t>
                      </a:r>
                      <a:endParaRPr sz="1200" b="1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0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Niche</a:t>
                      </a:r>
                      <a:endParaRPr sz="1200" b="1" dirty="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Rate My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Teachers</a:t>
                      </a:r>
                      <a:endParaRPr sz="1600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Работа с аудиторией</a:t>
                      </a:r>
                      <a:endParaRPr sz="1000"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отзывчивой техподдержки, форма для связи с командой проекта, наличие модераторов</a:t>
                      </a:r>
                      <a:endParaRPr sz="10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 отсутствует, есть соц.сети.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форума, отстутствие модерации и технической поддержки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Есть техподдержка, контакты для связи. Слабая модерация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техподдержки, группы на Facebook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Есть поддержка, подробная форма для связи с администрацией сайта.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Удобство в использовании</a:t>
                      </a:r>
                      <a:endParaRPr sz="1000"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Современный UI, работа с UX-дизайном. Наличие меню для быстрого нахождения нужной информации</a:t>
                      </a:r>
                      <a:endParaRPr sz="10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Интерфейс понятный и интуитивный, нет лишней информации.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Перегруженный интерфейс, с множеством невыразительных ссылок. Сильный визуальный шум. Непонятная визуально система оценивания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Непонятный интерфейс, лишняя информация, сложные функции. Неоптимизированный поиск, </a:t>
                      </a:r>
                      <a:r>
                        <a:rPr lang="ru-RU" sz="10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неоднородность качества материалов,</a:t>
                      </a:r>
                      <a:r>
                        <a:rPr lang="ru-RU" sz="10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0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ограниченная конфиденциальность и безопасность</a:t>
                      </a:r>
                      <a:endParaRPr sz="10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Понятный, незагромождённый интерфейс, на странице легко ориентироваться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Интерфейс понятный и интуитивный, нет лишней информации.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31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  <a:endParaRPr sz="10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 в России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 и абитуриенты (зарубежных стран).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 СНГ-пространства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 и абитуриенты со всего мира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Студенты, абитуриенты, ученики старших классов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Школьники и дошкольники </a:t>
                      </a: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(зарубежных стран).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Функционал</a:t>
                      </a:r>
                      <a:endParaRPr sz="10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Оценка преподавателя по параметрам; Возможность оставить текстовый отзыв; Сортировка преподавателей по рейтингу/предмету; Наличие тегов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посмотреть отзывы на учебное заведение и на преподавателей. Отзывы подробные, </a:t>
                      </a: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пятибалльная</a:t>
                      </a: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система оценки , а также теги.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оставлять оценки и отзывы преподавателям, читать анекдоты(?), читать пользовательские темы(зачастую не связанные с учёбой)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искать и загружать различные учебные материалы, оценивать преподавателей, курсы и другие учебные материалы, просмотра профилей преподавателей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оставлять отзывы на преподавателей, учебные заведения. Наличие сортировки по рейтингу в одном вузе, городе, округе.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Диаграммная система оценивания школ и учителей по конкретным критериям с возможностью выбора определенных вариантов ответов, текстовый отзыв написать нельзя.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Монетизация и бизнес-модель</a:t>
                      </a:r>
                      <a:endParaRPr sz="10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Возможное наличие поддержки от образовательных организаций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Монетизация отсутствует.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рекламных баннеров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Рекламные объявления на сайте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Размещение рекламы и рекламных материалов на сайте.</a:t>
                      </a:r>
                      <a:endParaRPr sz="10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Монетизация отсутствует.</a:t>
                      </a:r>
                      <a:endParaRPr sz="10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sz="10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0" y="1178559"/>
            <a:ext cx="5650063" cy="454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Если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студентам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университета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предоставить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доступ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к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информации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рейтинге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преподавателей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возможность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оценивать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делиться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мнением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преподавании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это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повысит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удовлетворенность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учебным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процессом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будет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способствовать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улучшению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качества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образования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университете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2600" b="0" dirty="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 </a:t>
            </a:r>
            <a:endParaRPr sz="1200" b="1" i="0" u="none" dirty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-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провести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опрос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студентов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из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различных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университетов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с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целью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оценки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уровня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удовлетворенности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учебным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процессом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выявления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мнения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преподавателях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актуальности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сервиса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оценки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2600" dirty="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-100 студентов</a:t>
            </a:r>
            <a:endParaRPr b="0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5999" y="1178559"/>
            <a:ext cx="5756220" cy="5130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2" y="1310638"/>
            <a:ext cx="5618387" cy="478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</a:t>
            </a:r>
            <a:r>
              <a:rPr sz="1600" b="0" i="0" u="none" spc="14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Насколько важно для вас знать мнение студентов о преподавателях университета?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</a:t>
            </a:r>
            <a:r>
              <a:rPr sz="1200" b="0" i="0" u="none" spc="14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spc="14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Какая информация о преподавателе была бы наиболее полезна для вас при использовании сервиса оценки преподавателей? (Выберите все, что подходит)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</a:t>
            </a:r>
            <a:r>
              <a:rPr sz="1600" b="0" i="0" u="none" spc="14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Как бы вы оценили полезность такого сервиса для улучшения качества образования в вашем университете?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sz="1600" b="0" i="0" u="none" spc="14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Какую информацию вы бы предпочли видеть в комментариях о преподавателях?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</a:t>
            </a:r>
            <a:r>
              <a:rPr sz="1600" b="0" i="0" u="none" spc="14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Как бы вы оценили полезность такого сервиса для улучшения качества образования в вашем университете?</a:t>
            </a:r>
            <a:endParaRPr lang="ru-RU"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28160179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156287197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40556548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20694011" name="TextBox 3"/>
            <p:cNvSpPr txBox="1"/>
            <p:nvPr/>
          </p:nvSpPr>
          <p:spPr bwMode="auto">
            <a:xfrm>
              <a:off x="542745" y="402363"/>
              <a:ext cx="296747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443219773" name="TextBox 20"/>
          <p:cNvSpPr txBox="1"/>
          <p:nvPr/>
        </p:nvSpPr>
        <p:spPr bwMode="auto">
          <a:xfrm>
            <a:off x="419313" y="894660"/>
            <a:ext cx="4363934" cy="207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r>
              <a:rPr lang="ru-RU" sz="22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Если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студентам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университета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предоставить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доступ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к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информации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рейтинге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преподавателей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возможность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оценивать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делиться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мнением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о</a:t>
            </a:r>
            <a:r>
              <a:rPr lang="ru-RU"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преподавании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это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повысит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удовлетворенность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учебным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процессом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будет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способствовать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улучшению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качества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образования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университете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2200" b="0" dirty="0">
              <a:solidFill>
                <a:schemeClr val="tx1"/>
              </a:solidFill>
            </a:endParaRPr>
          </a:p>
        </p:txBody>
      </p:sp>
      <p:sp>
        <p:nvSpPr>
          <p:cNvPr id="1759888279" name="TextBox 9"/>
          <p:cNvSpPr txBox="1"/>
          <p:nvPr/>
        </p:nvSpPr>
        <p:spPr bwMode="auto">
          <a:xfrm>
            <a:off x="6241392" y="1310637"/>
            <a:ext cx="5618746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188283183" name="Рисунок 118828318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649383" y="841457"/>
            <a:ext cx="6499909" cy="2841583"/>
          </a:xfrm>
          <a:prstGeom prst="rect">
            <a:avLst/>
          </a:prstGeom>
        </p:spPr>
      </p:pic>
      <p:pic>
        <p:nvPicPr>
          <p:cNvPr id="785675346" name="Рисунок 78567534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25583" y="3683041"/>
            <a:ext cx="6210754" cy="2989443"/>
          </a:xfrm>
          <a:prstGeom prst="rect">
            <a:avLst/>
          </a:prstGeom>
        </p:spPr>
      </p:pic>
      <p:sp>
        <p:nvSpPr>
          <p:cNvPr id="74564251" name="TextBox 74564250"/>
          <p:cNvSpPr txBox="1"/>
          <p:nvPr/>
        </p:nvSpPr>
        <p:spPr bwMode="auto">
          <a:xfrm>
            <a:off x="705824" y="3886200"/>
            <a:ext cx="183636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15E26-4516-4DE4-B892-34D91A825CAA}"/>
              </a:ext>
            </a:extLst>
          </p:cNvPr>
          <p:cNvSpPr txBox="1"/>
          <p:nvPr/>
        </p:nvSpPr>
        <p:spPr>
          <a:xfrm>
            <a:off x="419313" y="3103764"/>
            <a:ext cx="469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провели опрос, который подтвердил нашу гипотезу.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03974-4E46-45D7-BC5B-68C99A088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95" y="4005443"/>
            <a:ext cx="5556688" cy="24501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2E11A-E48E-4063-9873-9E9E164E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507055-C86B-4D28-8DBB-328621809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91" y="832484"/>
            <a:ext cx="6409242" cy="336485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DFA0DE-6B6E-497C-A97F-E3B4E9F10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1" y="3851386"/>
            <a:ext cx="6011308" cy="2930414"/>
          </a:xfrm>
          <a:prstGeom prst="rect">
            <a:avLst/>
          </a:prstGeom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76C6240A-3E61-470E-97C4-43C14D497C32}"/>
              </a:ext>
            </a:extLst>
          </p:cNvPr>
          <p:cNvSpPr/>
          <p:nvPr/>
        </p:nvSpPr>
        <p:spPr bwMode="auto">
          <a:xfrm>
            <a:off x="0" y="0"/>
            <a:ext cx="12191999" cy="590308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9" name="Прямоугольник 7">
            <a:extLst>
              <a:ext uri="{FF2B5EF4-FFF2-40B4-BE49-F238E27FC236}">
                <a16:creationId xmlns:a16="http://schemas.microsoft.com/office/drawing/2014/main" id="{EB276A53-9933-4186-A5DE-EBF98CEAF78C}"/>
              </a:ext>
            </a:extLst>
          </p:cNvPr>
          <p:cNvSpPr/>
          <p:nvPr/>
        </p:nvSpPr>
        <p:spPr bwMode="auto">
          <a:xfrm>
            <a:off x="419313" y="330199"/>
            <a:ext cx="3228124" cy="46735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73D5EFC0-CB6F-4504-B639-22282379FB72}"/>
              </a:ext>
            </a:extLst>
          </p:cNvPr>
          <p:cNvSpPr txBox="1"/>
          <p:nvPr/>
        </p:nvSpPr>
        <p:spPr bwMode="auto">
          <a:xfrm>
            <a:off x="542745" y="402363"/>
            <a:ext cx="2967478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ГИПОТЕЗЫ ПРОЕКТА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525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85979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Рынок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сервисов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рейтингов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преподавателей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период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 2022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года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и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нынешнее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время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не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претерпевает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изменений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вывод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сделан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основе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пользовательской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заинтересованности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статистики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поисковых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запросов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Яндекса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), в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связи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отсутствием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подобных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сервисов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российском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рынке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Отзывус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Студзона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на российском рынке и Rate My </a:t>
            </a:r>
            <a:r>
              <a:rPr lang="ru-RU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Professors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/</a:t>
            </a:r>
            <a:r>
              <a:rPr lang="ru-RU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Teachers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на иностранном рынке.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Несмотря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существующих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конкурентов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лице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Rate My Professors/Teachers,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Отзывус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Студзона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мы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стремимся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занять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80%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российского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рынка</a:t>
            </a:r>
            <a:r>
              <a:rPr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11374" y="1211191"/>
            <a:ext cx="11639420" cy="272178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endParaRPr lang="ru-RU" sz="1000" b="1" i="0" u="none" strike="noStrike" cap="none" spc="0" dirty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000" b="1" i="0" u="none" strike="noStrike" cap="none" spc="0" dirty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1) Рекламные баннеры, которые пользователь сможет увидеть при заходе на сайт или при посещении определенных страниц. 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2) Предоставление некоторых дополнительных возможностей или контента для пользователей, которые оформили подписку. Например, мы можем предоставить расширенную статистику, аналитику или более широкий доступ к оценкам и комментариям. 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Стоимость подписки: 250</a:t>
            </a:r>
            <a:r>
              <a:rPr sz="1600" b="0" i="0" u="none" spc="-162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₽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месяц</a:t>
            </a:r>
            <a:r>
              <a:rPr sz="1600" dirty="0"/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Сайт, через который пользователи взаимодействуют с сервисом</a:t>
            </a:r>
            <a:endParaRPr sz="1600" b="0" dirty="0"/>
          </a:p>
        </p:txBody>
      </p:sp>
      <p:sp>
        <p:nvSpPr>
          <p:cNvPr id="2" name="TextBox 1"/>
          <p:cNvSpPr txBox="1"/>
          <p:nvPr/>
        </p:nvSpPr>
        <p:spPr bwMode="auto">
          <a:xfrm>
            <a:off x="211374" y="4062976"/>
            <a:ext cx="7020155" cy="19815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r>
              <a:rPr lang="ru-RU" sz="10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000" b="1" i="0" u="none" strike="noStrike" cap="none" spc="0" dirty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оценки и отзывы, удобство и доступность, возможность обратной связи, индивидуальный подбор преподавателей.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Сайт, таргетированная реклама ВКонтакте, форумы.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373324" y="4062976"/>
            <a:ext cx="4484309" cy="19815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endParaRPr lang="ru-RU" sz="1000" b="1" i="0" u="none" strike="noStrike" cap="none" spc="0" dirty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000" b="1" i="0" u="none" strike="noStrike" cap="none" spc="0" dirty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Тюменский Государственный Университет, а также рекламодатели заинтересованные в предоставлении образовательных услуг (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GetCourse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JetBrains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 т.д.)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78789" y="6247521"/>
            <a:ext cx="615413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8 месяцев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9313" y="1029024"/>
          <a:ext cx="11404880" cy="5164602"/>
        </p:xfrm>
        <a:graphic>
          <a:graphicData uri="http://schemas.openxmlformats.org/drawingml/2006/table">
            <a:tbl>
              <a:tblPr/>
              <a:tblGrid>
                <a:gridCol w="269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11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2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1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концепции проекта.</a:t>
                      </a:r>
                      <a:endParaRPr sz="11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Попов Е.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>
                          <a:latin typeface="Arial"/>
                          <a:cs typeface="Arial"/>
                        </a:rPr>
                        <a:t>Разработка дизайн-концептов сайта.</a:t>
                      </a:r>
                      <a:endParaRPr sz="11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Попов Е.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Внедрение сверстанных макетов в административную панель сайта, программирование, настройка требуемого функционала.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02.05.23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15.09.23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Ахметов Т.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solidFill>
                          <a:schemeClr val="tx1"/>
                        </a:solidFill>
                        <a:highlight>
                          <a:srgbClr val="0000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Разработка и настройка сервера, создание базы данных для хранения необходимой информации.</a:t>
                      </a:r>
                      <a:endParaRPr sz="110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02.05.23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06.07.23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Попов Н.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>
                          <a:latin typeface="Arial"/>
                          <a:cs typeface="Arial"/>
                        </a:rPr>
                        <a:t>Исследование и анализ, изучение рынка, конкурентов, требование пользователей и другие факторы.</a:t>
                      </a:r>
                      <a:endParaRPr sz="11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04.05.23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01.06.23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Юлдашев Э.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Заполнение контентом сайта.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15.11.23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Ахметов Т.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связи.</a:t>
                      </a:r>
                      <a:endParaRPr sz="11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07.07.23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Подолянко К.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>
                          <a:latin typeface="Arial"/>
                          <a:cs typeface="Arial"/>
                        </a:rPr>
                        <a:t>Анализ промежуточных результатов проекта</a:t>
                      </a:r>
                      <a:endParaRPr sz="11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15.09.23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Каримов А.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Тестовый запуск ресурса в сети.</a:t>
                      </a:r>
                      <a:endParaRPr sz="11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01.07.23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31.07.23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Ахметов Т.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Запуск ресурса в сети.</a:t>
                      </a:r>
                      <a:endParaRPr sz="11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16.11.23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Ахметов Т.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связи.</a:t>
                      </a:r>
                      <a:endParaRPr sz="11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10.10.23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19.10.23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Подолянко К.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Публикация, продвижение, рассылка по сотрудникам.</a:t>
                      </a:r>
                      <a:endParaRPr sz="11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10.10.23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19.10.23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Подолянко К.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Формирование итогового отчета о реализации проекта.</a:t>
                      </a:r>
                      <a:endParaRPr sz="11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10.11.23</a:t>
                      </a:r>
                      <a:endParaRPr sz="11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Попов Е.</a:t>
                      </a:r>
                      <a:endParaRPr sz="11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5970494"/>
            <a:ext cx="7756598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проекта:990 000 рублей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1 млн рублей)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17 месяцев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419314" y="1069856"/>
          <a:ext cx="11335806" cy="4738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27500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62500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92500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-Команда разработки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-Дизайнер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-Менеджер по изучению общественного мнения. PR Менеджер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Хостинг сайта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-192000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-85000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-49500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-99500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+98 000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6218857" y="612893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8893" y="875662"/>
            <a:ext cx="4250990" cy="649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b="1" dirty="0"/>
          </a:p>
          <a:p>
            <a:pPr marL="261850" indent="-261850">
              <a:buAutoNum type="arabicPeriod"/>
              <a:defRPr/>
            </a:pPr>
            <a:endParaRPr sz="1600" b="0" i="0" u="none" dirty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261850" indent="-261850">
              <a:buAutoNum type="arabicPeriod"/>
              <a:defRPr/>
            </a:pPr>
            <a:r>
              <a:rPr lang="ru-RU" sz="1600" b="0" i="0" u="none" strike="noStrike" cap="none" spc="0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Количество зарегистрированных пользователей: Этот количественный показатель может отразить популярность и привлекательность нашего сервиса среди студентов и других участников образовательного процесса.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Хороший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результат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более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1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800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зарегистрировавшихся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пользователей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проявляющих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интерес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к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сайту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просматривающих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рейтинги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различных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преподавателей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</a:t>
            </a:r>
          </a:p>
          <a:p>
            <a:pPr marL="261850" indent="-261850">
              <a:buAutoNum type="arabicPeriod"/>
              <a:defRPr/>
            </a:pPr>
            <a:endParaRPr sz="1600" b="0" i="0" u="none" dirty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261850" indent="-261850">
              <a:buAutoNum type="arabicPeriod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Количество оценок преподавателей: Этот показатель покажет активность пользователей на нашем сайте и интерес к оценке преподавателей.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Хороший результат - </a:t>
            </a:r>
            <a:r>
              <a:rPr lang="ru-RU" sz="1600" b="1" i="0" u="none" strike="noStrike" cap="none" spc="0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500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активных пользователей, оставивших свои отзывы.</a:t>
            </a:r>
            <a:endParaRPr sz="1600" b="0" i="0" u="none" dirty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261850" indent="-261850">
              <a:buAutoNum type="arabicPeriod"/>
              <a:defRPr/>
            </a:pPr>
            <a:endParaRPr sz="1600" b="0" i="0" u="none" dirty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261850" indent="-261850">
              <a:buAutoNum type="arabicPeriod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Количество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пользователей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растёт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10%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каждый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месяц</a:t>
            </a:r>
            <a:endParaRPr lang="ru-RU" sz="1600" b="0" i="0" u="none" strike="noStrike" cap="none" spc="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6367364" name="TextBox 276367363"/>
          <p:cNvSpPr txBox="1"/>
          <p:nvPr/>
        </p:nvSpPr>
        <p:spPr bwMode="auto">
          <a:xfrm>
            <a:off x="5210645" y="875662"/>
            <a:ext cx="5851368" cy="227632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dirty="0"/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sz="16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Оценка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воздействия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нашего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проекта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университетское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обучение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такие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как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улучшение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качества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преподавания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изменение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методологии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обучения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или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повышение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интереса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студентов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к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учебным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предметам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6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-</a:t>
            </a:r>
            <a:r>
              <a:rPr lang="ru-RU" sz="1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Как пример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: Улучшение качества образования</a:t>
            </a:r>
            <a:endParaRPr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72745" y="1017089"/>
            <a:ext cx="5437592" cy="338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/ нецелесообразен для реализации по следующим причинам: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500" b="1"/>
          </a:p>
          <a:p>
            <a:pPr marL="250836" marR="0" lvl="0" indent="-25083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500" b="1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Социальная значимость:</a:t>
            </a:r>
            <a:r>
              <a:rPr sz="15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проект направлен на улучшение качества образования в университете путем предоставления студентам возможности оценивать преподавателей. Это способствует повышению прозрачности и ответственности в образовательной сфере.</a:t>
            </a:r>
            <a:endParaRPr sz="15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500"/>
          </a:p>
          <a:p>
            <a:pPr marL="250836" marR="0" lvl="0" indent="-25083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500" b="1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Возможность улучшения образовательного процесса:</a:t>
            </a:r>
            <a:r>
              <a:rPr sz="15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Путем сбора оценок и обратной связи от студентов создается инструмент для постоянного улучшения качества образования в университете.</a:t>
            </a:r>
            <a:endParaRPr sz="1500">
              <a:solidFill>
                <a:schemeClr val="tx1"/>
              </a:solidFill>
            </a:endParaRPr>
          </a:p>
        </p:txBody>
      </p:sp>
      <p:sp>
        <p:nvSpPr>
          <p:cNvPr id="2126697830" name="TextBox 2126697829"/>
          <p:cNvSpPr txBox="1"/>
          <p:nvPr/>
        </p:nvSpPr>
        <p:spPr bwMode="auto">
          <a:xfrm>
            <a:off x="6830399" y="731339"/>
            <a:ext cx="5063784" cy="57458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планируем…</a:t>
            </a:r>
            <a:endParaRPr lang="ru-RU" sz="1000" b="1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000" b="1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50836" indent="-250836" algn="l">
              <a:spcAft>
                <a:spcPts val="0"/>
              </a:spcAft>
              <a:buFont typeface="Arial"/>
              <a:buChar char="–"/>
              <a:defRPr/>
            </a:pPr>
            <a:r>
              <a:rPr lang="ru-RU" sz="15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Расширение функциональности:</a:t>
            </a: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Внедрение новых функций и возможностей на сайте, таких как рекомендации курсов, аналитика по преподавателям, и возможностей для преподавателей управлять своими профилями.</a:t>
            </a: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algn="l">
              <a:spcAft>
                <a:spcPts val="0"/>
              </a:spcAft>
              <a:defRPr/>
            </a:pPr>
            <a:endParaRPr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50836" indent="-250836" algn="l">
              <a:spcAft>
                <a:spcPts val="0"/>
              </a:spcAft>
              <a:buFont typeface="Arial"/>
              <a:buChar char="–"/>
              <a:defRPr/>
            </a:pPr>
            <a:r>
              <a:rPr lang="ru-RU" sz="15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Партнерство с университетами:</a:t>
            </a: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Сотрудничество с различными университетами и онлайн платформами для интеграции вашего сервиса в образовательные процессы.</a:t>
            </a: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algn="l">
              <a:spcAft>
                <a:spcPts val="0"/>
              </a:spcAft>
              <a:defRPr/>
            </a:pPr>
            <a:endParaRPr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50836" indent="-250836" algn="l">
              <a:spcAft>
                <a:spcPts val="0"/>
              </a:spcAft>
              <a:buFont typeface="Arial"/>
              <a:buChar char="–"/>
              <a:defRPr/>
            </a:pPr>
            <a:r>
              <a:rPr lang="ru-RU" sz="15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Инвестирование в маркетинг и продвижение:</a:t>
            </a: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Продвижение нашего сервиса для привлечения большего числа пользователей.</a:t>
            </a: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algn="l">
              <a:spcAft>
                <a:spcPts val="0"/>
              </a:spcAft>
              <a:defRPr/>
            </a:pPr>
            <a:endParaRPr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50836" indent="-250836" algn="l">
              <a:spcAft>
                <a:spcPts val="0"/>
              </a:spcAft>
              <a:buFont typeface="Arial"/>
              <a:buChar char="–"/>
              <a:defRPr/>
            </a:pPr>
            <a:r>
              <a:rPr lang="ru-RU" sz="15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Анализ данных:</a:t>
            </a: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Использование накопленных данных для создания отчетов и аналитики, которая может быть полезна как студентам, так и университетам.</a:t>
            </a: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algn="l">
              <a:spcAft>
                <a:spcPts val="0"/>
              </a:spcAft>
              <a:defRPr/>
            </a:pPr>
            <a:endParaRPr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50836" marR="0" lvl="0" indent="-25083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5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Развитие мобильных приложений:</a:t>
            </a: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Создание мобильных приложений для облегчения доступа к сервису и повышения удобства пользования.</a:t>
            </a:r>
            <a:endParaRPr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1967</Words>
  <Application>Microsoft Office PowerPoint</Application>
  <DocSecurity>0</DocSecurity>
  <PresentationFormat>Широкоэкранный</PresentationFormat>
  <Paragraphs>341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Liberation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Omega Omega</cp:lastModifiedBy>
  <cp:revision>64</cp:revision>
  <dcterms:created xsi:type="dcterms:W3CDTF">2023-09-23T09:41:00Z</dcterms:created>
  <dcterms:modified xsi:type="dcterms:W3CDTF">2023-10-23T14:55:02Z</dcterms:modified>
  <cp:category/>
  <dc:identifier/>
  <cp:contentStatus/>
  <dc:language/>
  <cp:version/>
</cp:coreProperties>
</file>