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notesMasterIdLst>
    <p:notesMasterId r:id="rId22"/>
  </p:notes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0" r:id="rId13"/>
    <p:sldId id="301" r:id="rId14"/>
    <p:sldId id="305" r:id="rId15"/>
    <p:sldId id="308" r:id="rId16"/>
    <p:sldId id="290" r:id="rId17"/>
    <p:sldId id="291" r:id="rId18"/>
    <p:sldId id="302" r:id="rId19"/>
    <p:sldId id="306" r:id="rId20"/>
    <p:sldId id="26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6092" autoAdjust="0"/>
    <p:restoredTop sz="88996" autoAdjust="0"/>
  </p:normalViewPr>
  <p:slideViewPr>
    <p:cSldViewPr>
      <p:cViewPr varScale="1">
        <p:scale>
          <a:sx n="96" d="100"/>
          <a:sy n="96" d="100"/>
        </p:scale>
        <p:origin x="91" y="245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4000" dirty="0"/>
            <a:t>Клиент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1800" dirty="0"/>
            <a:t>Проблема </a:t>
          </a:r>
          <a:r>
            <a:rPr lang="ru-RU" sz="1800" b="0" i="0" dirty="0"/>
            <a:t>отсутствия вариативности бюджетного отдыха на природе, а также отсутствия мест для отдыха, не загрязняющих природу.</a:t>
          </a:r>
          <a:endParaRPr lang="ru-RU" sz="1800" dirty="0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Туристическая фирма</a:t>
          </a: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Агентство </a:t>
          </a:r>
          <a:r>
            <a:rPr lang="en-US" dirty="0"/>
            <a:t>“</a:t>
          </a:r>
          <a:r>
            <a:rPr lang="ru-RU" dirty="0"/>
            <a:t>Игра</a:t>
          </a:r>
          <a:r>
            <a:rPr lang="en-US" dirty="0"/>
            <a:t>”</a:t>
          </a:r>
          <a:endParaRPr lang="ru-RU" dirty="0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Использование экологически чистых материалов</a:t>
          </a:r>
          <a:r>
            <a:rPr lang="en-US" dirty="0"/>
            <a:t>;</a:t>
          </a:r>
          <a:endParaRPr lang="ru-RU" dirty="0"/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E9C0C10C-D089-4C45-8689-1A221423929E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Партнёрская программа для местных производителей экологически чистых продуктов, поставляемых на мероприятия</a:t>
          </a:r>
          <a:r>
            <a:rPr lang="en-US" dirty="0"/>
            <a:t>;</a:t>
          </a:r>
          <a:endParaRPr lang="ru-RU" dirty="0"/>
        </a:p>
      </dgm:t>
    </dgm:pt>
    <dgm:pt modelId="{822B20DA-FB00-4A46-8CE0-F3C6EED0DDE1}" type="parTrans" cxnId="{C4C27379-214C-4DD4-B0D3-D0E654A38009}">
      <dgm:prSet/>
      <dgm:spPr/>
      <dgm:t>
        <a:bodyPr/>
        <a:lstStyle/>
        <a:p>
          <a:endParaRPr lang="ru-RU"/>
        </a:p>
      </dgm:t>
    </dgm:pt>
    <dgm:pt modelId="{A1EB79CB-B3A8-4F09-9DB4-1F4178D14251}" type="sibTrans" cxnId="{C4C27379-214C-4DD4-B0D3-D0E654A38009}">
      <dgm:prSet/>
      <dgm:spPr/>
      <dgm:t>
        <a:bodyPr/>
        <a:lstStyle/>
        <a:p>
          <a:endParaRPr lang="ru-RU"/>
        </a:p>
      </dgm:t>
    </dgm:pt>
    <dgm:pt modelId="{53935F93-0139-41CD-AF50-2C9C43E5CF40}">
      <dgm:prSet phldrT="[Текст]"/>
      <dgm:spPr>
        <a:solidFill>
          <a:srgbClr val="A4D4E2"/>
        </a:solidFill>
      </dgm:spPr>
      <dgm:t>
        <a:bodyPr/>
        <a:lstStyle/>
        <a:p>
          <a:r>
            <a:rPr lang="en-US" dirty="0"/>
            <a:t>Event-</a:t>
          </a:r>
          <a:r>
            <a:rPr lang="ru-RU" dirty="0"/>
            <a:t>компания </a:t>
          </a:r>
        </a:p>
      </dgm:t>
    </dgm:pt>
    <dgm:pt modelId="{D8ECF54E-A855-4DEF-AC14-FDE2D375F867}" type="parTrans" cxnId="{C60F14E0-AD6C-49BA-919B-AB409E8F39B0}">
      <dgm:prSet/>
      <dgm:spPr/>
      <dgm:t>
        <a:bodyPr/>
        <a:lstStyle/>
        <a:p>
          <a:endParaRPr lang="ru-RU"/>
        </a:p>
      </dgm:t>
    </dgm:pt>
    <dgm:pt modelId="{EDB028D0-A456-48DE-A17A-C7829685BEDE}" type="sibTrans" cxnId="{C60F14E0-AD6C-49BA-919B-AB409E8F39B0}">
      <dgm:prSet/>
      <dgm:spPr/>
      <dgm:t>
        <a:bodyPr/>
        <a:lstStyle/>
        <a:p>
          <a:endParaRPr lang="ru-RU"/>
        </a:p>
      </dgm:t>
    </dgm:pt>
    <dgm:pt modelId="{2D5DB898-7FFD-41B1-BD87-F6BB064F3D5E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Праздничное агентство</a:t>
          </a:r>
          <a:r>
            <a:rPr lang="en-US" dirty="0"/>
            <a:t> </a:t>
          </a:r>
          <a:endParaRPr lang="ru-RU" dirty="0"/>
        </a:p>
      </dgm:t>
    </dgm:pt>
    <dgm:pt modelId="{7C024B46-0CAE-450A-AA69-727F523D8549}" type="parTrans" cxnId="{AC535F5A-EDE3-479C-B3D4-E834B13CEC99}">
      <dgm:prSet/>
      <dgm:spPr/>
      <dgm:t>
        <a:bodyPr/>
        <a:lstStyle/>
        <a:p>
          <a:endParaRPr lang="ru-RU"/>
        </a:p>
      </dgm:t>
    </dgm:pt>
    <dgm:pt modelId="{04B49E14-2D0A-4826-8F29-69EE5DFCB64D}" type="sibTrans" cxnId="{AC535F5A-EDE3-479C-B3D4-E834B13CEC99}">
      <dgm:prSet/>
      <dgm:spPr/>
      <dgm:t>
        <a:bodyPr/>
        <a:lstStyle/>
        <a:p>
          <a:endParaRPr lang="ru-RU"/>
        </a:p>
      </dgm:t>
    </dgm:pt>
    <dgm:pt modelId="{0FF5BDA8-FE9C-406C-9822-671C96D5EF38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endParaRPr lang="ru-RU" dirty="0"/>
        </a:p>
      </dgm:t>
    </dgm:pt>
    <dgm:pt modelId="{50560185-E8A7-4701-A17D-FE4E0BED1B68}" type="parTrans" cxnId="{8FE38A55-CE6C-4C58-8A89-F632F6E6CFFB}">
      <dgm:prSet/>
      <dgm:spPr/>
      <dgm:t>
        <a:bodyPr/>
        <a:lstStyle/>
        <a:p>
          <a:endParaRPr lang="ru-RU"/>
        </a:p>
      </dgm:t>
    </dgm:pt>
    <dgm:pt modelId="{027AA4FE-D8EF-49BC-8DA3-915092A4A7AD}" type="sibTrans" cxnId="{8FE38A55-CE6C-4C58-8A89-F632F6E6CFFB}">
      <dgm:prSet/>
      <dgm:spPr/>
      <dgm:t>
        <a:bodyPr/>
        <a:lstStyle/>
        <a:p>
          <a:endParaRPr lang="ru-RU"/>
        </a:p>
      </dgm:t>
    </dgm:pt>
    <dgm:pt modelId="{4AED1521-841F-4215-AC66-8FD3FDA198B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Специальные</a:t>
          </a:r>
          <a:r>
            <a:rPr lang="en-US" dirty="0"/>
            <a:t> </a:t>
          </a:r>
          <a:r>
            <a:rPr lang="ru-RU" dirty="0"/>
            <a:t>организованные зоны отдыха и развлечений, как на суше, так и на воде</a:t>
          </a:r>
          <a:r>
            <a:rPr lang="en-US" dirty="0"/>
            <a:t>;</a:t>
          </a:r>
          <a:endParaRPr lang="ru-RU" dirty="0"/>
        </a:p>
      </dgm:t>
    </dgm:pt>
    <dgm:pt modelId="{6C46005B-363C-49AB-8426-A6D4C199FBA6}" type="parTrans" cxnId="{D47D117D-BEC8-4F98-9666-C4E3EC3882D4}">
      <dgm:prSet/>
      <dgm:spPr/>
      <dgm:t>
        <a:bodyPr/>
        <a:lstStyle/>
        <a:p>
          <a:endParaRPr lang="ru-RU"/>
        </a:p>
      </dgm:t>
    </dgm:pt>
    <dgm:pt modelId="{BA45EC00-E2E4-41A4-9CDC-941B1C7D04B7}" type="sibTrans" cxnId="{D47D117D-BEC8-4F98-9666-C4E3EC3882D4}">
      <dgm:prSet/>
      <dgm:spPr/>
      <dgm:t>
        <a:bodyPr/>
        <a:lstStyle/>
        <a:p>
          <a:endParaRPr lang="ru-RU"/>
        </a:p>
      </dgm:t>
    </dgm:pt>
    <dgm:pt modelId="{09F5CC15-2FC9-4C65-BDAB-FCBD86202D3F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Организация как праздничных мероприятий, так и тихих семейных вечеров</a:t>
          </a:r>
          <a:r>
            <a:rPr lang="en-US" dirty="0"/>
            <a:t>;</a:t>
          </a:r>
          <a:endParaRPr lang="ru-RU" dirty="0"/>
        </a:p>
      </dgm:t>
    </dgm:pt>
    <dgm:pt modelId="{7FDC46C7-5325-4C7F-975B-DA15CF1DAEA9}" type="parTrans" cxnId="{6FD2E7F6-CD65-4938-AC94-62B782CB59F9}">
      <dgm:prSet/>
      <dgm:spPr/>
      <dgm:t>
        <a:bodyPr/>
        <a:lstStyle/>
        <a:p>
          <a:endParaRPr lang="ru-RU"/>
        </a:p>
      </dgm:t>
    </dgm:pt>
    <dgm:pt modelId="{7D84EC44-F691-4D50-A49B-8DCA01E7678A}" type="sibTrans" cxnId="{6FD2E7F6-CD65-4938-AC94-62B782CB59F9}">
      <dgm:prSet/>
      <dgm:spPr/>
      <dgm:t>
        <a:bodyPr/>
        <a:lstStyle/>
        <a:p>
          <a:endParaRPr lang="ru-RU"/>
        </a:p>
      </dgm:t>
    </dgm:pt>
    <dgm:pt modelId="{90C1F6BA-47D7-4362-AD64-4F4493C42A34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Использование возобновляемых источников энергии</a:t>
          </a:r>
          <a:r>
            <a:rPr lang="en-US" dirty="0"/>
            <a:t>;</a:t>
          </a:r>
          <a:endParaRPr lang="ru-RU" dirty="0"/>
        </a:p>
      </dgm:t>
    </dgm:pt>
    <dgm:pt modelId="{F7A83AD4-9345-43E8-8C69-8EEAB6FD8D14}" type="parTrans" cxnId="{F3C2D15D-FFBA-4B3D-A217-93B5227F3B04}">
      <dgm:prSet/>
      <dgm:spPr/>
      <dgm:t>
        <a:bodyPr/>
        <a:lstStyle/>
        <a:p>
          <a:endParaRPr lang="ru-RU"/>
        </a:p>
      </dgm:t>
    </dgm:pt>
    <dgm:pt modelId="{377FF7A0-F217-451A-ACC5-74A4D9768DBC}" type="sibTrans" cxnId="{F3C2D15D-FFBA-4B3D-A217-93B5227F3B04}">
      <dgm:prSet/>
      <dgm:spPr/>
      <dgm:t>
        <a:bodyPr/>
        <a:lstStyle/>
        <a:p>
          <a:endParaRPr lang="ru-RU"/>
        </a:p>
      </dgm:t>
    </dgm:pt>
    <dgm:pt modelId="{861F4516-494C-4EE8-8ED9-918464410197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Бережное отношение к природе, защита и охрана окружающей среды</a:t>
          </a:r>
          <a:r>
            <a:rPr lang="en-US" dirty="0"/>
            <a:t>;</a:t>
          </a:r>
          <a:endParaRPr lang="ru-RU" dirty="0"/>
        </a:p>
      </dgm:t>
    </dgm:pt>
    <dgm:pt modelId="{C96FE5A8-8084-4DF6-8FC7-7C1C5ECC9810}" type="parTrans" cxnId="{FBFE8B05-871B-4C0C-B155-BC09883D67D4}">
      <dgm:prSet/>
      <dgm:spPr/>
      <dgm:t>
        <a:bodyPr/>
        <a:lstStyle/>
        <a:p>
          <a:endParaRPr lang="ru-RU"/>
        </a:p>
      </dgm:t>
    </dgm:pt>
    <dgm:pt modelId="{AB567377-A5CA-4C8D-B9B6-C2FF96534A0A}" type="sibTrans" cxnId="{FBFE8B05-871B-4C0C-B155-BC09883D67D4}">
      <dgm:prSet/>
      <dgm:spPr/>
      <dgm:t>
        <a:bodyPr/>
        <a:lstStyle/>
        <a:p>
          <a:endParaRPr lang="ru-RU"/>
        </a:p>
      </dgm:t>
    </dgm:pt>
    <dgm:pt modelId="{0C3F7EB7-5C91-478C-9021-B1D3D994178E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Возможность произведения оплаты через интернет</a:t>
          </a:r>
          <a:r>
            <a:rPr lang="en-US" dirty="0"/>
            <a:t>;</a:t>
          </a:r>
          <a:endParaRPr lang="ru-RU" dirty="0"/>
        </a:p>
      </dgm:t>
    </dgm:pt>
    <dgm:pt modelId="{699AB4E0-C444-49F4-88E2-FE355A9F36AE}" type="parTrans" cxnId="{7F79749C-20CF-4625-9FF4-DFE2E5FDF6B6}">
      <dgm:prSet/>
      <dgm:spPr/>
      <dgm:t>
        <a:bodyPr/>
        <a:lstStyle/>
        <a:p>
          <a:endParaRPr lang="ru-RU"/>
        </a:p>
      </dgm:t>
    </dgm:pt>
    <dgm:pt modelId="{15AE3EEA-86A1-4DAD-8A6B-4F585542DC66}" type="sibTrans" cxnId="{7F79749C-20CF-4625-9FF4-DFE2E5FDF6B6}">
      <dgm:prSet/>
      <dgm:spPr/>
      <dgm:t>
        <a:bodyPr/>
        <a:lstStyle/>
        <a:p>
          <a:endParaRPr lang="ru-RU"/>
        </a:p>
      </dgm:t>
    </dgm:pt>
    <dgm:pt modelId="{47F707DF-B113-4A21-898C-93D6A44584BF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Возможность получения льгот и привилегий за бережное отношение к природе (сдача одноразовой посуды после проведения мероприятий на переработку и др.).</a:t>
          </a:r>
        </a:p>
      </dgm:t>
    </dgm:pt>
    <dgm:pt modelId="{70918ADB-36AE-49E4-A551-7C7070B39A55}" type="parTrans" cxnId="{CB293A07-25BD-4A02-94CE-C0D11B0AD8F5}">
      <dgm:prSet/>
      <dgm:spPr/>
      <dgm:t>
        <a:bodyPr/>
        <a:lstStyle/>
        <a:p>
          <a:endParaRPr lang="ru-RU"/>
        </a:p>
      </dgm:t>
    </dgm:pt>
    <dgm:pt modelId="{CE1AE2F7-E8E0-4D88-9318-097E1BFDA06F}" type="sibTrans" cxnId="{CB293A07-25BD-4A02-94CE-C0D11B0AD8F5}">
      <dgm:prSet/>
      <dgm:spPr/>
      <dgm:t>
        <a:bodyPr/>
        <a:lstStyle/>
        <a:p>
          <a:endParaRPr lang="ru-RU"/>
        </a:p>
      </dgm:t>
    </dgm:pt>
    <dgm:pt modelId="{25D4C7BC-FB71-4EFD-A76B-0DEC2B2E312F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Удалённость от города</a:t>
          </a:r>
          <a:r>
            <a:rPr lang="en-US" dirty="0"/>
            <a:t>;</a:t>
          </a:r>
          <a:endParaRPr lang="ru-RU" dirty="0"/>
        </a:p>
      </dgm:t>
    </dgm:pt>
    <dgm:pt modelId="{C17B88E3-872A-4CC4-B797-F609269E1F04}" type="parTrans" cxnId="{7884926E-71EB-4565-845F-FDE1761F41F0}">
      <dgm:prSet/>
      <dgm:spPr/>
      <dgm:t>
        <a:bodyPr/>
        <a:lstStyle/>
        <a:p>
          <a:endParaRPr lang="ru-RU"/>
        </a:p>
      </dgm:t>
    </dgm:pt>
    <dgm:pt modelId="{8D5E8C98-9201-41B5-B854-2F307E1E2B20}" type="sibTrans" cxnId="{7884926E-71EB-4565-845F-FDE1761F41F0}">
      <dgm:prSet/>
      <dgm:spPr/>
      <dgm:t>
        <a:bodyPr/>
        <a:lstStyle/>
        <a:p>
          <a:endParaRPr lang="ru-RU"/>
        </a:p>
      </dgm:t>
    </dgm:pt>
    <dgm:pt modelId="{946D168A-4059-4BA7-A2C3-323431AB7469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dirty="0"/>
            <a:t>Event-</a:t>
          </a:r>
          <a:r>
            <a:rPr lang="ru-RU" dirty="0"/>
            <a:t>компания </a:t>
          </a:r>
          <a:r>
            <a:rPr lang="en-US" dirty="0"/>
            <a:t>“</a:t>
          </a:r>
          <a:r>
            <a:rPr lang="ru-RU" dirty="0"/>
            <a:t>8 человек</a:t>
          </a:r>
          <a:r>
            <a:rPr lang="en-US" dirty="0"/>
            <a:t>”</a:t>
          </a:r>
          <a:endParaRPr lang="ru-RU" dirty="0"/>
        </a:p>
      </dgm:t>
    </dgm:pt>
    <dgm:pt modelId="{EE394A74-7B7E-434F-A0D9-ADF8A50658CB}" type="parTrans" cxnId="{4E2CB7F7-B87A-43F5-A698-4EEB1CE168BC}">
      <dgm:prSet/>
      <dgm:spPr/>
      <dgm:t>
        <a:bodyPr/>
        <a:lstStyle/>
        <a:p>
          <a:endParaRPr lang="ru-RU"/>
        </a:p>
      </dgm:t>
    </dgm:pt>
    <dgm:pt modelId="{5419E7B0-1E78-424B-8467-C2BB9055DC1E}" type="sibTrans" cxnId="{4E2CB7F7-B87A-43F5-A698-4EEB1CE168BC}">
      <dgm:prSet/>
      <dgm:spPr/>
      <dgm:t>
        <a:bodyPr/>
        <a:lstStyle/>
        <a:p>
          <a:endParaRPr lang="ru-RU"/>
        </a:p>
      </dgm:t>
    </dgm:pt>
    <dgm:pt modelId="{0273939B-97F9-4C9B-9FCE-98AFF40770CF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err="1"/>
            <a:t>Квестория</a:t>
          </a:r>
          <a:endParaRPr lang="ru-RU" dirty="0"/>
        </a:p>
      </dgm:t>
    </dgm:pt>
    <dgm:pt modelId="{712BF7F6-A648-4B0C-B1E3-CB58A20E5956}" type="parTrans" cxnId="{92FC6A27-4EC8-4A8D-B49A-B1CC8467523A}">
      <dgm:prSet/>
      <dgm:spPr/>
      <dgm:t>
        <a:bodyPr/>
        <a:lstStyle/>
        <a:p>
          <a:endParaRPr lang="ru-RU"/>
        </a:p>
      </dgm:t>
    </dgm:pt>
    <dgm:pt modelId="{02264396-D0D4-4118-98C1-78E54B5B10AD}" type="sibTrans" cxnId="{92FC6A27-4EC8-4A8D-B49A-B1CC8467523A}">
      <dgm:prSet/>
      <dgm:spPr/>
      <dgm:t>
        <a:bodyPr/>
        <a:lstStyle/>
        <a:p>
          <a:endParaRPr lang="ru-RU"/>
        </a:p>
      </dgm:t>
    </dgm:pt>
    <dgm:pt modelId="{42ADBDF6-B789-424C-B9F7-07428F3A28D7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ООО ТО </a:t>
          </a:r>
          <a:r>
            <a:rPr lang="en-US" dirty="0"/>
            <a:t>“</a:t>
          </a:r>
          <a:r>
            <a:rPr lang="ru-RU" dirty="0"/>
            <a:t>Индустрия Развлечений</a:t>
          </a:r>
          <a:r>
            <a:rPr lang="en-US" dirty="0"/>
            <a:t>”</a:t>
          </a:r>
          <a:endParaRPr lang="ru-RU" dirty="0"/>
        </a:p>
      </dgm:t>
    </dgm:pt>
    <dgm:pt modelId="{FA234605-615C-43B8-8D41-B786FCBEDE11}" type="parTrans" cxnId="{27D5C3A9-F1FD-4EB8-BA86-838D14DECAC1}">
      <dgm:prSet/>
      <dgm:spPr/>
      <dgm:t>
        <a:bodyPr/>
        <a:lstStyle/>
        <a:p>
          <a:endParaRPr lang="ru-RU"/>
        </a:p>
      </dgm:t>
    </dgm:pt>
    <dgm:pt modelId="{B932A671-8A2D-4BDE-B31B-B00DEA09B440}" type="sibTrans" cxnId="{27D5C3A9-F1FD-4EB8-BA86-838D14DECAC1}">
      <dgm:prSet/>
      <dgm:spPr/>
      <dgm:t>
        <a:bodyPr/>
        <a:lstStyle/>
        <a:p>
          <a:endParaRPr lang="ru-RU"/>
        </a:p>
      </dgm:t>
    </dgm:pt>
    <dgm:pt modelId="{3A276DAC-C64E-4BF4-AB8C-324DD0E8510D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Праздничное агентство</a:t>
          </a:r>
          <a:r>
            <a:rPr lang="en-US" dirty="0"/>
            <a:t> “</a:t>
          </a:r>
          <a:r>
            <a:rPr lang="ru-RU" dirty="0"/>
            <a:t>Счастливый день</a:t>
          </a:r>
          <a:r>
            <a:rPr lang="en-US" dirty="0"/>
            <a:t>”</a:t>
          </a:r>
          <a:r>
            <a:rPr lang="ru-RU" dirty="0"/>
            <a:t> </a:t>
          </a:r>
        </a:p>
      </dgm:t>
    </dgm:pt>
    <dgm:pt modelId="{7762A13B-14CA-4335-8891-669186D81DE1}" type="parTrans" cxnId="{4F0D828E-8E71-4123-AB5B-A4236BB0030E}">
      <dgm:prSet/>
      <dgm:spPr/>
      <dgm:t>
        <a:bodyPr/>
        <a:lstStyle/>
        <a:p>
          <a:endParaRPr lang="ru-RU"/>
        </a:p>
      </dgm:t>
    </dgm:pt>
    <dgm:pt modelId="{7D89D3D6-1329-4530-B500-208F16167C59}" type="sibTrans" cxnId="{4F0D828E-8E71-4123-AB5B-A4236BB0030E}">
      <dgm:prSet/>
      <dgm:spPr/>
      <dgm:t>
        <a:bodyPr/>
        <a:lstStyle/>
        <a:p>
          <a:endParaRPr lang="ru-RU"/>
        </a:p>
      </dgm:t>
    </dgm:pt>
    <dgm:pt modelId="{C56C1973-4BC2-41AB-9DCE-CEE253A02082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Экологически чистая обстановка и уникальные пейзажи</a:t>
          </a:r>
          <a:r>
            <a:rPr lang="en-US" dirty="0"/>
            <a:t>;</a:t>
          </a:r>
          <a:endParaRPr lang="ru-RU" dirty="0"/>
        </a:p>
      </dgm:t>
    </dgm:pt>
    <dgm:pt modelId="{62BD4C11-6759-4478-AF71-DB2C64F5FA83}" type="parTrans" cxnId="{7622D05B-190C-4F0E-945C-975BFE0C8D9F}">
      <dgm:prSet/>
      <dgm:spPr/>
      <dgm:t>
        <a:bodyPr/>
        <a:lstStyle/>
        <a:p>
          <a:endParaRPr lang="ru-RU"/>
        </a:p>
      </dgm:t>
    </dgm:pt>
    <dgm:pt modelId="{C0D895C0-F086-40A5-84F7-DA8CFE6122C4}" type="sibTrans" cxnId="{7622D05B-190C-4F0E-945C-975BFE0C8D9F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FBFE8B05-871B-4C0C-B155-BC09883D67D4}" srcId="{C1DCF8D2-41C8-416E-B988-A9BFE3AC37E6}" destId="{861F4516-494C-4EE8-8ED9-918464410197}" srcOrd="2" destOrd="0" parTransId="{C96FE5A8-8084-4DF6-8FC7-7C1C5ECC9810}" sibTransId="{AB567377-A5CA-4C8D-B9B6-C2FF96534A0A}"/>
    <dgm:cxn modelId="{CB293A07-25BD-4A02-94CE-C0D11B0AD8F5}" srcId="{C1DCF8D2-41C8-416E-B988-A9BFE3AC37E6}" destId="{47F707DF-B113-4A21-898C-93D6A44584BF}" srcOrd="9" destOrd="0" parTransId="{70918ADB-36AE-49E4-A551-7C7070B39A55}" sibTransId="{CE1AE2F7-E8E0-4D88-9318-097E1BFDA06F}"/>
    <dgm:cxn modelId="{8F381808-1E95-44F8-8240-075BF5226C29}" type="presOf" srcId="{09F5CC15-2FC9-4C65-BDAB-FCBD86202D3F}" destId="{0C85A15E-56D2-44B3-8E52-7FFFB1AE2983}" srcOrd="0" destOrd="6" presId="urn:microsoft.com/office/officeart/2005/8/layout/hList1"/>
    <dgm:cxn modelId="{0FCCCE0E-8116-438B-A9C3-46DF6CDE9254}" type="presOf" srcId="{3A276DAC-C64E-4BF4-AB8C-324DD0E8510D}" destId="{400F4E5D-F016-41EA-97FB-BF5BA36522C2}" srcOrd="0" destOrd="4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BA76951F-20C6-463D-95B7-90BA8A63E7EA}" type="presOf" srcId="{946D168A-4059-4BA7-A2C3-323431AB7469}" destId="{400F4E5D-F016-41EA-97FB-BF5BA36522C2}" srcOrd="0" destOrd="1" presId="urn:microsoft.com/office/officeart/2005/8/layout/hList1"/>
    <dgm:cxn modelId="{92FC6A27-4EC8-4A8D-B49A-B1CC8467523A}" srcId="{FD45624C-83CF-47B9-8EDE-C4DE60E9F279}" destId="{0273939B-97F9-4C9B-9FCE-98AFF40770CF}" srcOrd="2" destOrd="0" parTransId="{712BF7F6-A648-4B0C-B1E3-CB58A20E5956}" sibTransId="{02264396-D0D4-4118-98C1-78E54B5B10AD}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4FA57E2A-3249-4866-A506-23FD8746C4CA}" type="presOf" srcId="{4AED1521-841F-4215-AC66-8FD3FDA198B3}" destId="{0C85A15E-56D2-44B3-8E52-7FFFB1AE2983}" srcOrd="0" destOrd="5" presId="urn:microsoft.com/office/officeart/2005/8/layout/hList1"/>
    <dgm:cxn modelId="{1E19EF33-6BCF-4B3E-8F97-589060390056}" type="presOf" srcId="{0FF5BDA8-FE9C-406C-9822-671C96D5EF38}" destId="{400F4E5D-F016-41EA-97FB-BF5BA36522C2}" srcOrd="0" destOrd="5" presId="urn:microsoft.com/office/officeart/2005/8/layout/hList1"/>
    <dgm:cxn modelId="{46C4353E-3DCB-4B44-A33E-0F0D698ED787}" type="presOf" srcId="{861F4516-494C-4EE8-8ED9-918464410197}" destId="{0C85A15E-56D2-44B3-8E52-7FFFB1AE2983}" srcOrd="0" destOrd="2" presId="urn:microsoft.com/office/officeart/2005/8/layout/hList1"/>
    <dgm:cxn modelId="{7622D05B-190C-4F0E-945C-975BFE0C8D9F}" srcId="{C1DCF8D2-41C8-416E-B988-A9BFE3AC37E6}" destId="{C56C1973-4BC2-41AB-9DCE-CEE253A02082}" srcOrd="3" destOrd="0" parTransId="{62BD4C11-6759-4478-AF71-DB2C64F5FA83}" sibTransId="{C0D895C0-F086-40A5-84F7-DA8CFE6122C4}"/>
    <dgm:cxn modelId="{F3C2D15D-FFBA-4B3D-A217-93B5227F3B04}" srcId="{C1DCF8D2-41C8-416E-B988-A9BFE3AC37E6}" destId="{90C1F6BA-47D7-4362-AD64-4F4493C42A34}" srcOrd="1" destOrd="0" parTransId="{F7A83AD4-9345-43E8-8C69-8EEAB6FD8D14}" sibTransId="{377FF7A0-F217-451A-ACC5-74A4D9768DBC}"/>
    <dgm:cxn modelId="{EF286141-5F51-4573-94BD-635F34740C76}" type="presOf" srcId="{2D5DB898-7FFD-41B1-BD87-F6BB064F3D5E}" destId="{B206DAC4-D1DF-4053-8506-5DE426BC8BEF}" srcOrd="0" destOrd="2" presId="urn:microsoft.com/office/officeart/2005/8/layout/hList1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2E131945-8BD7-4B5C-9385-9EB10E3B37F8}" type="presOf" srcId="{42ADBDF6-B789-424C-B9F7-07428F3A28D7}" destId="{400F4E5D-F016-41EA-97FB-BF5BA36522C2}" srcOrd="0" destOrd="3" presId="urn:microsoft.com/office/officeart/2005/8/layout/hList1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7884926E-71EB-4565-845F-FDE1761F41F0}" srcId="{C1DCF8D2-41C8-416E-B988-A9BFE3AC37E6}" destId="{25D4C7BC-FB71-4EFD-A76B-0DEC2B2E312F}" srcOrd="4" destOrd="0" parTransId="{C17B88E3-872A-4CC4-B797-F609269E1F04}" sibTransId="{8D5E8C98-9201-41B5-B854-2F307E1E2B20}"/>
    <dgm:cxn modelId="{804C2853-F73D-4102-A432-BAC2D9AD08DB}" type="presOf" srcId="{47F707DF-B113-4A21-898C-93D6A44584BF}" destId="{0C85A15E-56D2-44B3-8E52-7FFFB1AE2983}" srcOrd="0" destOrd="9" presId="urn:microsoft.com/office/officeart/2005/8/layout/hList1"/>
    <dgm:cxn modelId="{8FE38A55-CE6C-4C58-8A89-F632F6E6CFFB}" srcId="{FD45624C-83CF-47B9-8EDE-C4DE60E9F279}" destId="{0FF5BDA8-FE9C-406C-9822-671C96D5EF38}" srcOrd="5" destOrd="0" parTransId="{50560185-E8A7-4701-A17D-FE4E0BED1B68}" sibTransId="{027AA4FE-D8EF-49BC-8DA3-915092A4A7AD}"/>
    <dgm:cxn modelId="{3FD90C58-FE4F-4BD4-A675-A3BA1F0C9353}" type="presOf" srcId="{0C3F7EB7-5C91-478C-9021-B1D3D994178E}" destId="{0C85A15E-56D2-44B3-8E52-7FFFB1AE2983}" srcOrd="0" destOrd="8" presId="urn:microsoft.com/office/officeart/2005/8/layout/hList1"/>
    <dgm:cxn modelId="{C4C27379-214C-4DD4-B0D3-D0E654A38009}" srcId="{C1DCF8D2-41C8-416E-B988-A9BFE3AC37E6}" destId="{E9C0C10C-D089-4C45-8689-1A221423929E}" srcOrd="7" destOrd="0" parTransId="{822B20DA-FB00-4A46-8CE0-F3C6EED0DDE1}" sibTransId="{A1EB79CB-B3A8-4F09-9DB4-1F4178D14251}"/>
    <dgm:cxn modelId="{AC535F5A-EDE3-479C-B3D4-E834B13CEC99}" srcId="{861A968E-9660-4770-82EB-9C2FFC889440}" destId="{2D5DB898-7FFD-41B1-BD87-F6BB064F3D5E}" srcOrd="2" destOrd="0" parTransId="{7C024B46-0CAE-450A-AA69-727F523D8549}" sibTransId="{04B49E14-2D0A-4826-8F29-69EE5DFCB64D}"/>
    <dgm:cxn modelId="{D47D117D-BEC8-4F98-9666-C4E3EC3882D4}" srcId="{C1DCF8D2-41C8-416E-B988-A9BFE3AC37E6}" destId="{4AED1521-841F-4215-AC66-8FD3FDA198B3}" srcOrd="5" destOrd="0" parTransId="{6C46005B-363C-49AB-8426-A6D4C199FBA6}" sibTransId="{BA45EC00-E2E4-41A4-9CDC-941B1C7D04B7}"/>
    <dgm:cxn modelId="{9A617387-B7A8-48EE-8186-B0438EC4FA3A}" type="presOf" srcId="{25D4C7BC-FB71-4EFD-A76B-0DEC2B2E312F}" destId="{0C85A15E-56D2-44B3-8E52-7FFFB1AE2983}" srcOrd="0" destOrd="4" presId="urn:microsoft.com/office/officeart/2005/8/layout/hList1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4F0D828E-8E71-4123-AB5B-A4236BB0030E}" srcId="{FD45624C-83CF-47B9-8EDE-C4DE60E9F279}" destId="{3A276DAC-C64E-4BF4-AB8C-324DD0E8510D}" srcOrd="4" destOrd="0" parTransId="{7762A13B-14CA-4335-8891-669186D81DE1}" sibTransId="{7D89D3D6-1329-4530-B500-208F16167C59}"/>
    <dgm:cxn modelId="{7F79749C-20CF-4625-9FF4-DFE2E5FDF6B6}" srcId="{C1DCF8D2-41C8-416E-B988-A9BFE3AC37E6}" destId="{0C3F7EB7-5C91-478C-9021-B1D3D994178E}" srcOrd="8" destOrd="0" parTransId="{699AB4E0-C444-49F4-88E2-FE355A9F36AE}" sibTransId="{15AE3EEA-86A1-4DAD-8A6B-4F585542DC66}"/>
    <dgm:cxn modelId="{7372629D-AC65-4435-B1EB-70D172036CD6}" type="presOf" srcId="{53935F93-0139-41CD-AF50-2C9C43E5CF40}" destId="{B206DAC4-D1DF-4053-8506-5DE426BC8BEF}" srcOrd="0" destOrd="1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26BC42A8-F36A-4ACE-A3F3-50F62A114B28}" type="presOf" srcId="{90C1F6BA-47D7-4362-AD64-4F4493C42A34}" destId="{0C85A15E-56D2-44B3-8E52-7FFFB1AE2983}" srcOrd="0" destOrd="1" presId="urn:microsoft.com/office/officeart/2005/8/layout/hList1"/>
    <dgm:cxn modelId="{27D5C3A9-F1FD-4EB8-BA86-838D14DECAC1}" srcId="{FD45624C-83CF-47B9-8EDE-C4DE60E9F279}" destId="{42ADBDF6-B789-424C-B9F7-07428F3A28D7}" srcOrd="3" destOrd="0" parTransId="{FA234605-615C-43B8-8D41-B786FCBEDE11}" sibTransId="{B932A671-8A2D-4BDE-B31B-B00DEA09B440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E2D9BAD6-8274-46DA-8A41-7F47E1F8FDC1}" type="presOf" srcId="{C56C1973-4BC2-41AB-9DCE-CEE253A02082}" destId="{0C85A15E-56D2-44B3-8E52-7FFFB1AE2983}" srcOrd="0" destOrd="3" presId="urn:microsoft.com/office/officeart/2005/8/layout/hList1"/>
    <dgm:cxn modelId="{C60F14E0-AD6C-49BA-919B-AB409E8F39B0}" srcId="{861A968E-9660-4770-82EB-9C2FFC889440}" destId="{53935F93-0139-41CD-AF50-2C9C43E5CF40}" srcOrd="1" destOrd="0" parTransId="{D8ECF54E-A855-4DEF-AC14-FDE2D375F867}" sibTransId="{EDB028D0-A456-48DE-A17A-C7829685BEDE}"/>
    <dgm:cxn modelId="{9198D5F4-8EA4-413C-91C1-EDF2CC2DCFA4}" type="presOf" srcId="{0273939B-97F9-4C9B-9FCE-98AFF40770CF}" destId="{400F4E5D-F016-41EA-97FB-BF5BA36522C2}" srcOrd="0" destOrd="2" presId="urn:microsoft.com/office/officeart/2005/8/layout/hList1"/>
    <dgm:cxn modelId="{FD089DF5-FA60-417D-9198-514311347B43}" type="presOf" srcId="{E9C0C10C-D089-4C45-8689-1A221423929E}" destId="{0C85A15E-56D2-44B3-8E52-7FFFB1AE2983}" srcOrd="0" destOrd="7" presId="urn:microsoft.com/office/officeart/2005/8/layout/hList1"/>
    <dgm:cxn modelId="{6FD2E7F6-CD65-4938-AC94-62B782CB59F9}" srcId="{C1DCF8D2-41C8-416E-B988-A9BFE3AC37E6}" destId="{09F5CC15-2FC9-4C65-BDAB-FCBD86202D3F}" srcOrd="6" destOrd="0" parTransId="{7FDC46C7-5325-4C7F-975B-DA15CF1DAEA9}" sibTransId="{7D84EC44-F691-4D50-A49B-8DCA01E7678A}"/>
    <dgm:cxn modelId="{4E2CB7F7-B87A-43F5-A698-4EEB1CE168BC}" srcId="{FD45624C-83CF-47B9-8EDE-C4DE60E9F279}" destId="{946D168A-4059-4BA7-A2C3-323431AB7469}" srcOrd="1" destOrd="0" parTransId="{EE394A74-7B7E-434F-A0D9-ADF8A50658CB}" sibTransId="{5419E7B0-1E78-424B-8467-C2BB9055DC1E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4521" y="-2254143"/>
          <a:ext cx="1333695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Проблема </a:t>
          </a:r>
          <a:r>
            <a:rPr lang="ru-RU" sz="1800" b="0" i="0" kern="1200" dirty="0"/>
            <a:t>отсутствия вариативности бюджетного отдыха на природе, а также отсутствия мест для отдыха, не загрязняющих природу.</a:t>
          </a:r>
          <a:endParaRPr lang="ru-RU" sz="1800" kern="1200" dirty="0"/>
        </a:p>
      </dsp:txBody>
      <dsp:txXfrm rot="-5400000">
        <a:off x="3473666" y="231818"/>
        <a:ext cx="6110300" cy="1203483"/>
      </dsp:txXfrm>
    </dsp:sp>
    <dsp:sp modelId="{25CE82D9-9946-4501-ADAF-4D9AD60E2680}">
      <dsp:nvSpPr>
        <dsp:cNvPr id="0" name=""/>
        <dsp:cNvSpPr/>
      </dsp:nvSpPr>
      <dsp:spPr>
        <a:xfrm>
          <a:off x="0" y="0"/>
          <a:ext cx="3473665" cy="1667119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kern="1200" dirty="0"/>
            <a:t>Клиент</a:t>
          </a:r>
        </a:p>
      </dsp:txBody>
      <dsp:txXfrm>
        <a:off x="81382" y="81382"/>
        <a:ext cx="3310901" cy="15043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210539"/>
          <a:ext cx="3059169" cy="316800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Конкуренты Продукты/Услуги</a:t>
          </a:r>
        </a:p>
      </dsp:txBody>
      <dsp:txXfrm>
        <a:off x="3137" y="210539"/>
        <a:ext cx="3059169" cy="316800"/>
      </dsp:txXfrm>
    </dsp:sp>
    <dsp:sp modelId="{B206DAC4-D1DF-4053-8506-5DE426BC8BEF}">
      <dsp:nvSpPr>
        <dsp:cNvPr id="0" name=""/>
        <dsp:cNvSpPr/>
      </dsp:nvSpPr>
      <dsp:spPr>
        <a:xfrm>
          <a:off x="0" y="464949"/>
          <a:ext cx="3059169" cy="4022540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Туристическая фирма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Event-</a:t>
          </a:r>
          <a:r>
            <a:rPr lang="ru-RU" sz="1100" kern="1200" dirty="0"/>
            <a:t>компания 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Праздничное агентство</a:t>
          </a:r>
          <a:r>
            <a:rPr lang="en-US" sz="1100" kern="1200" dirty="0"/>
            <a:t> </a:t>
          </a:r>
          <a:endParaRPr lang="ru-RU" sz="1100" kern="1200" dirty="0"/>
        </a:p>
      </dsp:txBody>
      <dsp:txXfrm>
        <a:off x="0" y="464949"/>
        <a:ext cx="3059169" cy="4022540"/>
      </dsp:txXfrm>
    </dsp:sp>
    <dsp:sp modelId="{34E68AF3-FEED-4A3D-869A-6E2B7BBFBA4D}">
      <dsp:nvSpPr>
        <dsp:cNvPr id="0" name=""/>
        <dsp:cNvSpPr/>
      </dsp:nvSpPr>
      <dsp:spPr>
        <a:xfrm>
          <a:off x="3490590" y="210539"/>
          <a:ext cx="3059169" cy="316800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Фирмы конкуренты</a:t>
          </a:r>
        </a:p>
      </dsp:txBody>
      <dsp:txXfrm>
        <a:off x="3490590" y="210539"/>
        <a:ext cx="3059169" cy="316800"/>
      </dsp:txXfrm>
    </dsp:sp>
    <dsp:sp modelId="{400F4E5D-F016-41EA-97FB-BF5BA36522C2}">
      <dsp:nvSpPr>
        <dsp:cNvPr id="0" name=""/>
        <dsp:cNvSpPr/>
      </dsp:nvSpPr>
      <dsp:spPr>
        <a:xfrm>
          <a:off x="3490590" y="527339"/>
          <a:ext cx="3059169" cy="402254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Агентство </a:t>
          </a:r>
          <a:r>
            <a:rPr lang="en-US" sz="1100" kern="1200" dirty="0"/>
            <a:t>“</a:t>
          </a:r>
          <a:r>
            <a:rPr lang="ru-RU" sz="1100" kern="1200" dirty="0"/>
            <a:t>Игра</a:t>
          </a:r>
          <a:r>
            <a:rPr lang="en-US" sz="1100" kern="1200" dirty="0"/>
            <a:t>”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Event-</a:t>
          </a:r>
          <a:r>
            <a:rPr lang="ru-RU" sz="1100" kern="1200" dirty="0"/>
            <a:t>компания </a:t>
          </a:r>
          <a:r>
            <a:rPr lang="en-US" sz="1100" kern="1200" dirty="0"/>
            <a:t>“</a:t>
          </a:r>
          <a:r>
            <a:rPr lang="ru-RU" sz="1100" kern="1200" dirty="0"/>
            <a:t>8 человек</a:t>
          </a:r>
          <a:r>
            <a:rPr lang="en-US" sz="1100" kern="1200" dirty="0"/>
            <a:t>”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 err="1"/>
            <a:t>Квестория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ООО ТО </a:t>
          </a:r>
          <a:r>
            <a:rPr lang="en-US" sz="1100" kern="1200" dirty="0"/>
            <a:t>“</a:t>
          </a:r>
          <a:r>
            <a:rPr lang="ru-RU" sz="1100" kern="1200" dirty="0"/>
            <a:t>Индустрия Развлечений</a:t>
          </a:r>
          <a:r>
            <a:rPr lang="en-US" sz="1100" kern="1200" dirty="0"/>
            <a:t>”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Праздничное агентство</a:t>
          </a:r>
          <a:r>
            <a:rPr lang="en-US" sz="1100" kern="1200" dirty="0"/>
            <a:t> “</a:t>
          </a:r>
          <a:r>
            <a:rPr lang="ru-RU" sz="1100" kern="1200" dirty="0"/>
            <a:t>Счастливый день</a:t>
          </a:r>
          <a:r>
            <a:rPr lang="en-US" sz="1100" kern="1200" dirty="0"/>
            <a:t>”</a:t>
          </a:r>
          <a:r>
            <a:rPr lang="ru-RU" sz="1100" kern="1200" dirty="0"/>
            <a:t> 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100" kern="1200" dirty="0"/>
        </a:p>
      </dsp:txBody>
      <dsp:txXfrm>
        <a:off x="3490590" y="527339"/>
        <a:ext cx="3059169" cy="4022540"/>
      </dsp:txXfrm>
    </dsp:sp>
    <dsp:sp modelId="{869E6585-1C72-4E82-914E-39E2C4E28665}">
      <dsp:nvSpPr>
        <dsp:cNvPr id="0" name=""/>
        <dsp:cNvSpPr/>
      </dsp:nvSpPr>
      <dsp:spPr>
        <a:xfrm>
          <a:off x="6981180" y="207916"/>
          <a:ext cx="3059169" cy="316800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Наши преимущества</a:t>
          </a:r>
        </a:p>
      </dsp:txBody>
      <dsp:txXfrm>
        <a:off x="6981180" y="207916"/>
        <a:ext cx="3059169" cy="316800"/>
      </dsp:txXfrm>
    </dsp:sp>
    <dsp:sp modelId="{0C85A15E-56D2-44B3-8E52-7FFFB1AE2983}">
      <dsp:nvSpPr>
        <dsp:cNvPr id="0" name=""/>
        <dsp:cNvSpPr/>
      </dsp:nvSpPr>
      <dsp:spPr>
        <a:xfrm>
          <a:off x="6978043" y="527339"/>
          <a:ext cx="3059169" cy="402254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Использование экологически чистых материалов</a:t>
          </a:r>
          <a:r>
            <a:rPr lang="en-US" sz="1100" kern="1200" dirty="0"/>
            <a:t>;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Использование возобновляемых источников энергии</a:t>
          </a:r>
          <a:r>
            <a:rPr lang="en-US" sz="1100" kern="1200" dirty="0"/>
            <a:t>;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Бережное отношение к природе, защита и охрана окружающей среды</a:t>
          </a:r>
          <a:r>
            <a:rPr lang="en-US" sz="1100" kern="1200" dirty="0"/>
            <a:t>;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Экологически чистая обстановка и уникальные пейзажи</a:t>
          </a:r>
          <a:r>
            <a:rPr lang="en-US" sz="1100" kern="1200" dirty="0"/>
            <a:t>;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Удалённость от города</a:t>
          </a:r>
          <a:r>
            <a:rPr lang="en-US" sz="1100" kern="1200" dirty="0"/>
            <a:t>;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Специальные</a:t>
          </a:r>
          <a:r>
            <a:rPr lang="en-US" sz="1100" kern="1200" dirty="0"/>
            <a:t> </a:t>
          </a:r>
          <a:r>
            <a:rPr lang="ru-RU" sz="1100" kern="1200" dirty="0"/>
            <a:t>организованные зоны отдыха и развлечений, как на суше, так и на воде</a:t>
          </a:r>
          <a:r>
            <a:rPr lang="en-US" sz="1100" kern="1200" dirty="0"/>
            <a:t>;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Организация как праздничных мероприятий, так и тихих семейных вечеров</a:t>
          </a:r>
          <a:r>
            <a:rPr lang="en-US" sz="1100" kern="1200" dirty="0"/>
            <a:t>;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Партнёрская программа для местных производителей экологически чистых продуктов, поставляемых на мероприятия</a:t>
          </a:r>
          <a:r>
            <a:rPr lang="en-US" sz="1100" kern="1200" dirty="0"/>
            <a:t>;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Возможность произведения оплаты через интернет</a:t>
          </a:r>
          <a:r>
            <a:rPr lang="en-US" sz="1100" kern="1200" dirty="0"/>
            <a:t>;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Возможность получения льгот и привилегий за бережное отношение к природе (сдача одноразовой посуды после проведения мероприятий на переработку и др.).</a:t>
          </a:r>
        </a:p>
      </dsp:txBody>
      <dsp:txXfrm>
        <a:off x="6978043" y="527339"/>
        <a:ext cx="3059169" cy="40225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C6094-4184-494C-A804-59D28D199D2E}" type="datetimeFigureOut">
              <a:rPr lang="ru-RU" smtClean="0"/>
              <a:t>16.07.2023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01688"/>
            <a:ext cx="71278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C8A85D-C7F4-4FB2-896D-C838E453A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295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C8A85D-C7F4-4FB2-896D-C838E453AF21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904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sstasya18@icloud.com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hyperlink" Target="mailto:olesyakireeva.2004@gmail.com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179091"/>
            <a:ext cx="7704856" cy="34829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/>
            <a:r>
              <a:rPr lang="ru-RU" sz="4400" dirty="0"/>
              <a:t>Организация мероприятий</a:t>
            </a:r>
          </a:p>
          <a:p>
            <a:pPr algn="ctr"/>
            <a:endParaRPr lang="ru-RU" sz="4400" dirty="0"/>
          </a:p>
          <a:p>
            <a:pPr algn="ctr"/>
            <a:r>
              <a:rPr lang="en-US" sz="4400" dirty="0"/>
              <a:t>“</a:t>
            </a:r>
            <a:r>
              <a:rPr lang="ru-RU" sz="4400" dirty="0"/>
              <a:t>Эко-отдых</a:t>
            </a:r>
            <a:r>
              <a:rPr lang="en-US" sz="4400" dirty="0"/>
              <a:t>”</a:t>
            </a:r>
          </a:p>
          <a:p>
            <a:pPr algn="ctr">
              <a:lnSpc>
                <a:spcPct val="100000"/>
              </a:lnSpc>
            </a:pPr>
            <a:endParaRPr lang="ru-RU" sz="4400" dirty="0"/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87003"/>
            <a:ext cx="10088580" cy="864095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789068" y="3263921"/>
            <a:ext cx="2883092" cy="2091633"/>
          </a:xfrm>
          <a:prstGeom prst="rect">
            <a:avLst/>
          </a:prstGeom>
        </p:spPr>
        <p:txBody>
          <a:bodyPr>
            <a:noAutofit/>
          </a:bodyPr>
          <a:lstStyle/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100" b="1" dirty="0"/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100" b="1" dirty="0" err="1"/>
              <a:t>Парфенюк</a:t>
            </a:r>
            <a:r>
              <a:rPr lang="ru-RU" sz="1100" b="1" dirty="0"/>
              <a:t> Анастасия Александровна</a:t>
            </a: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100" b="1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100" dirty="0"/>
              <a:t>Полезные навыки: навыки общения, навыки управления бизнесом, знание сферы бизнеса.</a:t>
            </a:r>
          </a:p>
          <a:p>
            <a:endParaRPr lang="ru-RU" sz="1100" dirty="0"/>
          </a:p>
          <a:p>
            <a:r>
              <a:rPr lang="ru-RU" sz="1100" dirty="0"/>
              <a:t>Роль: Изучение рынка туристических услуг, разработка концепции</a:t>
            </a:r>
          </a:p>
          <a:p>
            <a:endParaRPr lang="ru-RU" sz="1100" dirty="0"/>
          </a:p>
          <a:p>
            <a:r>
              <a:rPr lang="ru-RU" sz="1100" dirty="0"/>
              <a:t>Лидер в команде</a:t>
            </a:r>
          </a:p>
          <a:p>
            <a:endParaRPr lang="ru-RU" sz="1100" dirty="0"/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100" b="1" dirty="0">
              <a:solidFill>
                <a:srgbClr val="1B1464"/>
              </a:solidFill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4454772" y="3263921"/>
            <a:ext cx="3312368" cy="1859735"/>
          </a:xfrm>
          <a:prstGeom prst="rect">
            <a:avLst/>
          </a:prstGeom>
        </p:spPr>
        <p:txBody>
          <a:bodyPr>
            <a:noAutofit/>
          </a:bodyPr>
          <a:lstStyle/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100" b="1" dirty="0"/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100" b="1" dirty="0"/>
              <a:t>Киреева Олеся Игоревна</a:t>
            </a: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100" b="1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100" dirty="0"/>
              <a:t>Полезные навыки: навыки критического мышления, навыки организационного развития, творческие навыки.</a:t>
            </a:r>
          </a:p>
          <a:p>
            <a:endParaRPr lang="ru-RU" sz="1100" dirty="0"/>
          </a:p>
          <a:p>
            <a:r>
              <a:rPr lang="ru-RU" sz="1100" dirty="0"/>
              <a:t>Роль: Решение организационных вопросов</a:t>
            </a:r>
          </a:p>
          <a:p>
            <a:endParaRPr lang="ru-RU" sz="1100" b="1" dirty="0">
              <a:solidFill>
                <a:srgbClr val="1B1464"/>
              </a:solidFill>
            </a:endParaRPr>
          </a:p>
          <a:p>
            <a:endParaRPr lang="ru-RU" sz="1100" b="1" dirty="0">
              <a:solidFill>
                <a:srgbClr val="1B1464"/>
              </a:solidFill>
            </a:endParaRPr>
          </a:p>
        </p:txBody>
      </p:sp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6998444" y="3254793"/>
            <a:ext cx="2883092" cy="677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056" y="1238568"/>
            <a:ext cx="1896056" cy="20162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238" y="1238569"/>
            <a:ext cx="1944216" cy="201622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5488" y="816007"/>
            <a:ext cx="9730897" cy="518901"/>
          </a:xfrm>
        </p:spPr>
        <p:txBody>
          <a:bodyPr/>
          <a:lstStyle/>
          <a:p>
            <a:endParaRPr sz="1400" dirty="0">
              <a:ea typeface="MS Gothic" pitchFamily="49" charset="-128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lvl="0"/>
            <a:r>
              <a:rPr lang="ru-RU" sz="1400" dirty="0"/>
              <a:t>Предоставление возможности провести время на природе в комфортных условиях. Использование только экологически чистых материалов и учёт особенностей местности при выборе мест проведения мероприятий.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314995"/>
            <a:ext cx="10080625" cy="792088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5995836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459011"/>
            <a:ext cx="10069463" cy="108012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r>
              <a:rPr lang="ru-RU" sz="1400" dirty="0"/>
              <a:t> </a:t>
            </a:r>
          </a:p>
          <a:p>
            <a:r>
              <a:rPr lang="ru-RU" sz="1400" dirty="0"/>
              <a:t>Проект предполагает  организацию отдыха в экологически чистой зоне. Планируется создание специальных зон отдыха и развлечений, как на суше, так и в воде, которые позволят нашим гостям расслабиться и забыть о повседневных заботах.</a:t>
            </a:r>
          </a:p>
          <a:p>
            <a:endParaRPr lang="ru-RU" sz="1400" dirty="0"/>
          </a:p>
          <a:p>
            <a:r>
              <a:rPr lang="ru-RU" sz="1400" dirty="0"/>
              <a:t>На текущий момент проанализирован рынок услуг организации отдыха на природу, разработана концепция организации отдыха, проведены расчеты (объём финансового обеспечения, необходимая сумма на первые месяцы и открытие), изучены риски, связанные с реализацией нашего проекта.</a:t>
            </a:r>
          </a:p>
          <a:p>
            <a:endParaRPr lang="ru-RU" sz="1400" kern="0" dirty="0">
              <a:solidFill>
                <a:srgbClr val="666666"/>
              </a:solidFill>
            </a:endParaRP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2593165"/>
              </p:ext>
            </p:extLst>
          </p:nvPr>
        </p:nvGraphicFramePr>
        <p:xfrm>
          <a:off x="503808" y="1251099"/>
          <a:ext cx="9217024" cy="3755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Инновация мирового</a:t>
                      </a:r>
                      <a:r>
                        <a:rPr lang="ru-RU" baseline="0" dirty="0"/>
                        <a:t> уровня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/>
                        <a:t>Импортозамещение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             не используются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835" y="4347443"/>
            <a:ext cx="330037" cy="242229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098" y="2179189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120" y="3876839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958780" y="3914864"/>
            <a:ext cx="814151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dk1"/>
                </a:solidFill>
              </a:rPr>
              <a:t>Люди любых возрастов (в частности от 18 до 60 лет), </a:t>
            </a:r>
            <a:r>
              <a:rPr lang="ru-RU" sz="1400" dirty="0"/>
              <a:t>которые ценят комфортный отдых на природе, экологически чистую обстановку и уникальные пейзажи. Клиентами могут стать как отдельные туристы, например, работающие люди, желающие отдохнуть или пенсионеры, так и группы людей (которые празднуют дни рождения, выпускные и </a:t>
            </a:r>
            <a:r>
              <a:rPr lang="ru-RU" sz="1400" dirty="0" err="1"/>
              <a:t>тд</a:t>
            </a:r>
            <a:r>
              <a:rPr lang="ru-RU" sz="1400" dirty="0"/>
              <a:t>.)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732" y="1323107"/>
            <a:ext cx="3532831" cy="23552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6937093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464001" y="891058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ru-RU" sz="11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PAM (</a:t>
            </a:r>
            <a:r>
              <a:rPr lang="ru-RU" sz="11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Potential</a:t>
            </a:r>
            <a:r>
              <a:rPr lang="ru-RU" sz="11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1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Available</a:t>
            </a:r>
            <a:r>
              <a:rPr lang="ru-RU" sz="11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1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1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ru-RU" sz="11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Потенциальный объем рынка </a:t>
            </a:r>
          </a:p>
          <a:p>
            <a:r>
              <a:rPr lang="ru-RU" sz="1100" dirty="0">
                <a:solidFill>
                  <a:srgbClr val="000000"/>
                </a:solidFill>
                <a:ea typeface="+mn-lt"/>
                <a:cs typeface="+mn-lt"/>
              </a:rPr>
              <a:t>В стране примерно 10800 праздничных </a:t>
            </a:r>
            <a:r>
              <a:rPr lang="ru-RU" sz="1100" dirty="0" err="1">
                <a:solidFill>
                  <a:srgbClr val="000000"/>
                </a:solidFill>
                <a:ea typeface="+mn-lt"/>
                <a:cs typeface="+mn-lt"/>
              </a:rPr>
              <a:t>агенств</a:t>
            </a:r>
            <a:r>
              <a:rPr lang="ru-RU" sz="1100" dirty="0">
                <a:solidFill>
                  <a:srgbClr val="000000"/>
                </a:solidFill>
                <a:ea typeface="+mn-lt"/>
                <a:cs typeface="+mn-lt"/>
              </a:rPr>
              <a:t>.  </a:t>
            </a:r>
            <a:r>
              <a:rPr lang="ru-RU" sz="1100" dirty="0">
                <a:ea typeface="+mn-lt"/>
                <a:cs typeface="+mn-lt"/>
              </a:rPr>
              <a:t>Согласно данным исследований количество праздничных </a:t>
            </a:r>
            <a:r>
              <a:rPr lang="ru-RU" sz="1100" dirty="0" err="1">
                <a:ea typeface="+mn-lt"/>
                <a:cs typeface="+mn-lt"/>
              </a:rPr>
              <a:t>агенств</a:t>
            </a:r>
            <a:r>
              <a:rPr lang="ru-RU" sz="1100" dirty="0">
                <a:ea typeface="+mn-lt"/>
                <a:cs typeface="+mn-lt"/>
              </a:rPr>
              <a:t> может увеличится на 10</a:t>
            </a:r>
            <a:r>
              <a:rPr lang="en-US" sz="1100" dirty="0">
                <a:ea typeface="+mn-lt"/>
                <a:cs typeface="+mn-lt"/>
              </a:rPr>
              <a:t>% </a:t>
            </a:r>
            <a:r>
              <a:rPr lang="ru-RU" sz="1100" dirty="0">
                <a:ea typeface="+mn-lt"/>
                <a:cs typeface="+mn-lt"/>
              </a:rPr>
              <a:t>к 2024 году. Средний чек на проведение праздника примерно 13500 рублей, РАМ равен 160380000 рублей в год.</a:t>
            </a:r>
            <a:endParaRPr lang="ru-RU" sz="1100" dirty="0">
              <a:solidFill>
                <a:srgbClr val="000000"/>
              </a:solidFill>
            </a:endParaRPr>
          </a:p>
          <a:p>
            <a:pPr algn="l"/>
            <a:endParaRPr lang="ru-RU" sz="11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1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TAM (</a:t>
            </a:r>
            <a:r>
              <a:rPr lang="ru-RU" sz="11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Total</a:t>
            </a:r>
            <a:r>
              <a:rPr lang="ru-RU" sz="11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1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Addressable</a:t>
            </a:r>
            <a:r>
              <a:rPr lang="ru-RU" sz="11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1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1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ru-RU" sz="11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Общий объем целевого рынка</a:t>
            </a:r>
          </a:p>
          <a:p>
            <a:pPr fontAlgn="base"/>
            <a:r>
              <a:rPr lang="ru-RU" sz="1100" dirty="0">
                <a:solidFill>
                  <a:srgbClr val="000000"/>
                </a:solidFill>
                <a:ea typeface="+mn-lt"/>
                <a:cs typeface="+mn-lt"/>
              </a:rPr>
              <a:t>В стране примерно 10800 праздничных </a:t>
            </a:r>
            <a:r>
              <a:rPr lang="ru-RU" sz="1100" dirty="0" err="1">
                <a:solidFill>
                  <a:srgbClr val="000000"/>
                </a:solidFill>
                <a:ea typeface="+mn-lt"/>
                <a:cs typeface="+mn-lt"/>
              </a:rPr>
              <a:t>агенств</a:t>
            </a:r>
            <a:r>
              <a:rPr lang="ru-RU" sz="1100" dirty="0">
                <a:solidFill>
                  <a:srgbClr val="000000"/>
                </a:solidFill>
                <a:ea typeface="+mn-lt"/>
                <a:cs typeface="+mn-lt"/>
              </a:rPr>
              <a:t>.</a:t>
            </a:r>
            <a:r>
              <a:rPr lang="ru-RU" sz="1100" dirty="0">
                <a:ea typeface="+mn-lt"/>
                <a:cs typeface="+mn-lt"/>
              </a:rPr>
              <a:t> Средний чек на проведение праздника примерно 13500 рублей, </a:t>
            </a:r>
            <a:r>
              <a:rPr lang="ru-RU" sz="1100" dirty="0"/>
              <a:t>это значит, что TAM составит 145800000 рублей. </a:t>
            </a:r>
          </a:p>
          <a:p>
            <a:pPr fontAlgn="base"/>
            <a:endParaRPr lang="ru-RU" sz="11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1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SAM (</a:t>
            </a:r>
            <a:r>
              <a:rPr lang="ru-RU" sz="11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Serviceable</a:t>
            </a:r>
            <a:r>
              <a:rPr lang="ru-RU" sz="11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1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Available</a:t>
            </a:r>
            <a:r>
              <a:rPr lang="ru-RU" sz="11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1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1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ru-RU" sz="11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Доступный объем рынка </a:t>
            </a:r>
          </a:p>
          <a:p>
            <a:r>
              <a:rPr lang="ru-RU" sz="1100" dirty="0">
                <a:solidFill>
                  <a:srgbClr val="000000"/>
                </a:solidFill>
                <a:ea typeface="+mn-lt"/>
                <a:cs typeface="+mn-lt"/>
              </a:rPr>
              <a:t>В стране примерно 10800 праздничных </a:t>
            </a:r>
            <a:r>
              <a:rPr lang="ru-RU" sz="1100" dirty="0" err="1">
                <a:solidFill>
                  <a:srgbClr val="000000"/>
                </a:solidFill>
                <a:ea typeface="+mn-lt"/>
                <a:cs typeface="+mn-lt"/>
              </a:rPr>
              <a:t>агенств</a:t>
            </a:r>
            <a:r>
              <a:rPr lang="ru-RU" sz="1100" dirty="0" err="1">
                <a:solidFill>
                  <a:srgbClr val="000000"/>
                </a:solidFill>
              </a:rPr>
              <a:t>,но</a:t>
            </a:r>
            <a:r>
              <a:rPr lang="ru-RU" sz="1100" dirty="0">
                <a:solidFill>
                  <a:srgbClr val="000000"/>
                </a:solidFill>
              </a:rPr>
              <a:t> только 40% от всего населения </a:t>
            </a:r>
            <a:r>
              <a:rPr lang="ru-RU" sz="1100" dirty="0" err="1">
                <a:solidFill>
                  <a:srgbClr val="000000"/>
                </a:solidFill>
              </a:rPr>
              <a:t>пользуюся</a:t>
            </a:r>
            <a:r>
              <a:rPr lang="ru-RU" sz="1100" dirty="0">
                <a:solidFill>
                  <a:srgbClr val="000000"/>
                </a:solidFill>
              </a:rPr>
              <a:t> их услугами. Остальные 60% предпочитают самостоятельно организовывать праздники. SАМ будет равен 58320000 рублей в год. </a:t>
            </a:r>
            <a:r>
              <a:rPr lang="ru-RU" sz="1100" dirty="0">
                <a:solidFill>
                  <a:srgbClr val="000000"/>
                </a:solidFill>
                <a:ea typeface="+mn-lt"/>
                <a:cs typeface="+mn-lt"/>
              </a:rPr>
              <a:t>С помощью данного показателя можно посмотреть максимальный объем рынка, который мы можем занять, вытеснив конкурентов. Люди будут приобретать услуги 4320  праздничных агентств.</a:t>
            </a:r>
            <a:endParaRPr lang="ru-RU" sz="1100" dirty="0"/>
          </a:p>
          <a:p>
            <a:pPr algn="l"/>
            <a:endParaRPr lang="ru-RU" sz="11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1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SOM (</a:t>
            </a:r>
            <a:r>
              <a:rPr lang="ru-RU" sz="11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Serviceable</a:t>
            </a:r>
            <a:r>
              <a:rPr lang="ru-RU" sz="11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&amp; </a:t>
            </a:r>
            <a:r>
              <a:rPr lang="ru-RU" sz="11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Obtainable</a:t>
            </a:r>
            <a:r>
              <a:rPr lang="ru-RU" sz="11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1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1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ru-RU" sz="11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Реально достижимый объем рынка </a:t>
            </a:r>
          </a:p>
          <a:p>
            <a:r>
              <a:rPr lang="ru-RU" sz="1100" dirty="0">
                <a:solidFill>
                  <a:srgbClr val="000000"/>
                </a:solidFill>
              </a:rPr>
              <a:t>К SАМ относятся услуги 4320 </a:t>
            </a:r>
            <a:r>
              <a:rPr lang="ru-RU" sz="1100" dirty="0">
                <a:solidFill>
                  <a:srgbClr val="000000"/>
                </a:solidFill>
                <a:ea typeface="+mn-lt"/>
                <a:cs typeface="+mn-lt"/>
              </a:rPr>
              <a:t>праздничных агентств</a:t>
            </a:r>
            <a:r>
              <a:rPr lang="ru-RU" sz="1100" dirty="0">
                <a:solidFill>
                  <a:srgbClr val="000000"/>
                </a:solidFill>
              </a:rPr>
              <a:t>, 60% людей не будут пользоваться услугами </a:t>
            </a:r>
            <a:r>
              <a:rPr lang="ru-RU" sz="1100" dirty="0">
                <a:solidFill>
                  <a:srgbClr val="000000"/>
                </a:solidFill>
                <a:ea typeface="+mn-lt"/>
                <a:cs typeface="+mn-lt"/>
              </a:rPr>
              <a:t>праздничных агентств</a:t>
            </a:r>
            <a:r>
              <a:rPr lang="ru-RU" sz="1100" dirty="0">
                <a:solidFill>
                  <a:srgbClr val="000000"/>
                </a:solidFill>
              </a:rPr>
              <a:t>. Если все таки удастся заинтересовать, то конверсия от 40% заинтересованных клиентов составит 10%. Следовательно, от 10% </a:t>
            </a:r>
            <a:r>
              <a:rPr lang="ru-RU" sz="1100" dirty="0">
                <a:solidFill>
                  <a:srgbClr val="000000"/>
                </a:solidFill>
                <a:ea typeface="+mn-lt"/>
                <a:cs typeface="+mn-lt"/>
              </a:rPr>
              <a:t>праздничные агентства</a:t>
            </a:r>
            <a:r>
              <a:rPr lang="ru-RU" sz="1100" dirty="0">
                <a:solidFill>
                  <a:srgbClr val="000000"/>
                </a:solidFill>
              </a:rPr>
              <a:t> получают 4320 клиентов. Значит SАМ равен</a:t>
            </a:r>
            <a:endParaRPr lang="ru-RU" sz="1100" b="0" i="1" dirty="0">
              <a:solidFill>
                <a:schemeClr val="bg1">
                  <a:lumMod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8589168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165834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i="1" dirty="0"/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Массовый рынок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Многопрофильные платформы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0995"/>
            <a:ext cx="19442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i="1" dirty="0"/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Новизна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Дизайн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Цена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Снижение рисков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Доступность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Удобство при использовании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065430" y="2692539"/>
            <a:ext cx="1871960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100" b="1" i="1" dirty="0"/>
          </a:p>
          <a:p>
            <a:r>
              <a:rPr lang="ru-RU" sz="1100" b="1" i="1" dirty="0"/>
              <a:t>Прямые </a:t>
            </a:r>
            <a:r>
              <a:rPr lang="ru-RU" sz="1100" i="1" dirty="0"/>
              <a:t>(продажи через интернет, социальные сети)</a:t>
            </a:r>
          </a:p>
          <a:p>
            <a:r>
              <a:rPr lang="ru-RU" sz="1100" b="1" i="1" dirty="0"/>
              <a:t>Непрямые </a:t>
            </a:r>
            <a:r>
              <a:rPr lang="ru-RU" sz="1100" i="1" dirty="0"/>
              <a:t>(туристические </a:t>
            </a:r>
            <a:r>
              <a:rPr lang="ru-RU" sz="1100" i="1" dirty="0" err="1"/>
              <a:t>агенства</a:t>
            </a:r>
            <a:r>
              <a:rPr lang="ru-RU" sz="1100" i="1" dirty="0"/>
              <a:t>, билетные кассы )</a:t>
            </a:r>
          </a:p>
          <a:p>
            <a:endParaRPr lang="ru-RU" sz="1100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endParaRPr lang="ru-RU" sz="1200" i="1" dirty="0"/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Персональная поддержка</a:t>
            </a:r>
          </a:p>
          <a:p>
            <a:endParaRPr lang="ru-RU" sz="1200" i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236961" y="4215662"/>
            <a:ext cx="4843664" cy="430887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endParaRPr lang="ru-RU" sz="1400" i="1" dirty="0"/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Продажа услуги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860" y="2694807"/>
            <a:ext cx="187196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200" i="1" dirty="0"/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Материальные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Персонал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Финансы</a:t>
            </a:r>
          </a:p>
          <a:p>
            <a:endParaRPr lang="ru-RU" sz="1200" i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200" i="1" dirty="0"/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Сфера услуг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49311" y="1526726"/>
            <a:ext cx="1871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i="1" dirty="0"/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Партнёры 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Посредники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Поставщики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89506" y="4269905"/>
            <a:ext cx="5040314" cy="1292662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1200" i="1" dirty="0"/>
              <a:t>Фиксированные (постоянные) издержки</a:t>
            </a:r>
            <a:r>
              <a:rPr lang="en-US" sz="1200" i="1" dirty="0"/>
              <a:t>:</a:t>
            </a:r>
            <a:r>
              <a:rPr lang="ru-RU" sz="1200" i="1" dirty="0"/>
              <a:t> заработная плата сотрудникам, фото и видеосъёмка, техническое обеспечение, пиротехника, продукты.</a:t>
            </a:r>
          </a:p>
          <a:p>
            <a:endParaRPr lang="ru-RU" sz="1200" i="1" dirty="0"/>
          </a:p>
          <a:p>
            <a:endParaRPr lang="ru-RU" sz="1200" i="1" dirty="0"/>
          </a:p>
          <a:p>
            <a:endParaRPr lang="ru-RU" sz="1200" i="1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sz="1200" i="1" dirty="0"/>
              <a:t> Переменные издержки</a:t>
            </a:r>
            <a:r>
              <a:rPr lang="en-US" sz="1200" i="1" dirty="0"/>
              <a:t>: </a:t>
            </a:r>
            <a:r>
              <a:rPr lang="ru-RU" sz="1200" i="1" dirty="0"/>
              <a:t>декорации</a:t>
            </a: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/>
          </p:nvPr>
        </p:nvSpPr>
        <p:spPr>
          <a:xfrm>
            <a:off x="287784" y="1971179"/>
            <a:ext cx="9071280" cy="2304256"/>
          </a:xfrm>
        </p:spPr>
        <p:txBody>
          <a:bodyPr/>
          <a:lstStyle/>
          <a:p>
            <a:pPr marL="342900" indent="-342900" algn="l">
              <a:buFont typeface="+mj-lt"/>
              <a:buAutoNum type="arabicPeriod"/>
            </a:pPr>
            <a:endParaRPr lang="ru-RU" dirty="0"/>
          </a:p>
          <a:p>
            <a:pPr marL="342900" indent="-342900" algn="l">
              <a:buFont typeface="+mj-lt"/>
              <a:buAutoNum type="arabicPeriod"/>
            </a:pPr>
            <a:endParaRPr lang="ru-RU" dirty="0"/>
          </a:p>
          <a:p>
            <a:pPr marL="342900" indent="-342900" algn="l">
              <a:buFont typeface="+mj-lt"/>
              <a:buAutoNum type="arabicPeriod"/>
            </a:pPr>
            <a:r>
              <a:rPr lang="ru-RU" dirty="0"/>
              <a:t>Начать проводить мероприятия на природе в весенне-летний период 2023 года</a:t>
            </a:r>
            <a:r>
              <a:rPr lang="en-US" dirty="0"/>
              <a:t>;</a:t>
            </a:r>
            <a:endParaRPr lang="ru-RU" dirty="0"/>
          </a:p>
          <a:p>
            <a:pPr marL="342900" indent="-342900" algn="l">
              <a:buFont typeface="+mj-lt"/>
              <a:buAutoNum type="arabicPeriod"/>
            </a:pPr>
            <a:endParaRPr lang="ru-RU" dirty="0"/>
          </a:p>
          <a:p>
            <a:pPr marL="342900" indent="-342900" algn="l">
              <a:buFont typeface="+mj-lt"/>
              <a:buAutoNum type="arabicPeriod"/>
            </a:pPr>
            <a:r>
              <a:rPr lang="ru-RU" dirty="0">
                <a:solidFill>
                  <a:schemeClr val="dk1"/>
                </a:solidFill>
              </a:rPr>
              <a:t>Охватить 20% данного сегмента потребительского рынка </a:t>
            </a:r>
            <a:r>
              <a:rPr lang="ru-RU" dirty="0"/>
              <a:t>к октябрю 2023 года</a:t>
            </a:r>
            <a:r>
              <a:rPr lang="en-US" dirty="0"/>
              <a:t>;</a:t>
            </a:r>
            <a:endParaRPr lang="ru-RU" dirty="0"/>
          </a:p>
          <a:p>
            <a:pPr marL="342900" indent="-342900" algn="l">
              <a:buFont typeface="+mj-lt"/>
              <a:buAutoNum type="arabicPeriod"/>
            </a:pPr>
            <a:endParaRPr lang="ru-RU" dirty="0"/>
          </a:p>
          <a:p>
            <a:pPr marL="342900" indent="-342900" algn="l">
              <a:buFont typeface="+mj-lt"/>
              <a:buAutoNum type="arabicPeriod"/>
            </a:pPr>
            <a:r>
              <a:rPr lang="ru-RU" dirty="0"/>
              <a:t>Обеспечение 10 % рентабельности к ноябрю 2023 года</a:t>
            </a:r>
            <a:r>
              <a:rPr lang="en-US" dirty="0"/>
              <a:t>;</a:t>
            </a:r>
            <a:endParaRPr lang="ru-RU" dirty="0"/>
          </a:p>
          <a:p>
            <a:pPr marL="342900" indent="-342900" algn="l">
              <a:buFont typeface="+mj-lt"/>
              <a:buAutoNum type="arabicPeriod"/>
            </a:pPr>
            <a:endParaRPr lang="ru-RU" dirty="0"/>
          </a:p>
          <a:p>
            <a:pPr algn="l"/>
            <a:endParaRPr lang="ru-RU" dirty="0"/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/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/>
          </p:nvPr>
        </p:nvSpPr>
        <p:spPr>
          <a:xfrm>
            <a:off x="287784" y="2789820"/>
            <a:ext cx="9071280" cy="1511759"/>
          </a:xfrm>
        </p:spPr>
        <p:txBody>
          <a:bodyPr/>
          <a:lstStyle/>
          <a:p>
            <a:pPr marL="342900" indent="-342900">
              <a:buAutoNum type="arabicParenR"/>
            </a:pPr>
            <a:r>
              <a:rPr lang="ru-RU" dirty="0"/>
              <a:t>Разработка концепции организации отдыха на природе</a:t>
            </a:r>
            <a:r>
              <a:rPr lang="en-US" dirty="0"/>
              <a:t>;</a:t>
            </a:r>
            <a:endParaRPr lang="ru-RU" dirty="0"/>
          </a:p>
          <a:p>
            <a:pPr marL="342900" indent="-342900">
              <a:buAutoNum type="arabicParenR"/>
            </a:pPr>
            <a:endParaRPr lang="ru-RU" dirty="0"/>
          </a:p>
          <a:p>
            <a:pPr marL="342900" indent="-342900">
              <a:buAutoNum type="arabicParenR"/>
            </a:pPr>
            <a:r>
              <a:rPr lang="ru-RU" dirty="0"/>
              <a:t>Разработка репертуара мероприятий</a:t>
            </a:r>
            <a:r>
              <a:rPr lang="en-US" dirty="0"/>
              <a:t>;</a:t>
            </a:r>
            <a:endParaRPr lang="ru-RU" dirty="0"/>
          </a:p>
          <a:p>
            <a:pPr marL="342900" indent="-342900">
              <a:buAutoNum type="arabicParenR"/>
            </a:pPr>
            <a:endParaRPr lang="ru-RU" dirty="0"/>
          </a:p>
          <a:p>
            <a:pPr marL="342900" indent="-342900">
              <a:buAutoNum type="arabicParenR"/>
            </a:pPr>
            <a:r>
              <a:rPr lang="ru-RU" dirty="0"/>
              <a:t>Проведение пробного мероприятия</a:t>
            </a:r>
            <a:r>
              <a:rPr lang="en-US" dirty="0"/>
              <a:t>;</a:t>
            </a:r>
            <a:endParaRPr lang="ru-RU" dirty="0"/>
          </a:p>
          <a:p>
            <a:pPr marL="342900" indent="-342900">
              <a:buAutoNum type="arabicParenR"/>
            </a:pPr>
            <a:endParaRPr lang="ru-RU" dirty="0"/>
          </a:p>
          <a:p>
            <a:pPr marL="342900" indent="-342900">
              <a:buAutoNum type="arabicParenR"/>
            </a:pPr>
            <a:r>
              <a:rPr lang="ru-RU" dirty="0"/>
              <a:t>Улучшение качества и функционала проведения мероприятия, основанного на отзывах потребителей</a:t>
            </a:r>
          </a:p>
          <a:p>
            <a:pPr marL="342900" indent="-342900">
              <a:buAutoNum type="arabicParenR"/>
            </a:pPr>
            <a:endParaRPr lang="ru-RU" dirty="0"/>
          </a:p>
          <a:p>
            <a:pPr marL="342900" indent="-342900">
              <a:buAutoNum type="arabicParenR"/>
            </a:pPr>
            <a:r>
              <a:rPr lang="ru-RU" dirty="0"/>
              <a:t>Создание улучшенной версии организации мероприятия.</a:t>
            </a:r>
          </a:p>
          <a:p>
            <a:pPr marL="342900" indent="-342900">
              <a:buAutoNum type="arabicParenR"/>
            </a:pPr>
            <a:endParaRPr lang="ru-RU" dirty="0"/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59792" y="170979"/>
            <a:ext cx="9215296" cy="1464971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 (оказания услуги)</a:t>
            </a:r>
            <a:endParaRPr sz="4000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5700924"/>
              </p:ext>
            </p:extLst>
          </p:nvPr>
        </p:nvGraphicFramePr>
        <p:xfrm>
          <a:off x="143768" y="1467123"/>
          <a:ext cx="9793089" cy="4109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Анализ рынка услуг организации отдыха на природе</a:t>
                      </a:r>
                      <a:endParaRPr lang="ru-RU" sz="12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Разработка концепции организации отдыха</a:t>
                      </a:r>
                      <a:endParaRPr lang="ru-RU" sz="12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3000</a:t>
                      </a:r>
                    </a:p>
                    <a:p>
                      <a:endParaRPr lang="ru-RU" sz="12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Собственные средства</a:t>
                      </a:r>
                    </a:p>
                    <a:p>
                      <a:endParaRPr lang="ru-RU" sz="12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Разработка репертуара мероприятий</a:t>
                      </a:r>
                      <a:endParaRPr lang="ru-RU" sz="12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5000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Фонд поддержки малого бизнеса Удмуртской республики</a:t>
                      </a:r>
                      <a:endParaRPr lang="ru-RU" sz="12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Подбор персонала</a:t>
                      </a:r>
                      <a:endParaRPr lang="ru-RU" sz="12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Фонд поддержки малого бизнеса Удмуртской республики</a:t>
                      </a:r>
                      <a:endParaRPr lang="ru-RU" sz="1200" dirty="0"/>
                    </a:p>
                    <a:p>
                      <a:endParaRPr lang="ru-RU" sz="12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Проведение пробного мероприятия</a:t>
                      </a:r>
                      <a:endParaRPr lang="ru-RU" sz="12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13500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Фонд поддержки малого бизнеса Удмуртской республики</a:t>
                      </a:r>
                      <a:endParaRPr lang="ru-RU" sz="1200" dirty="0"/>
                    </a:p>
                    <a:p>
                      <a:endParaRPr lang="ru-RU" sz="12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12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32500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>
                <a:ea typeface="MS Gothic" pitchFamily="49" charset="-128"/>
              </a:rPr>
              <a:t>Выбранная организационно-правовая форма – индивидуальное предпринимательство</a:t>
            </a:r>
          </a:p>
          <a:p>
            <a:pPr>
              <a:buFont typeface="Times New Roman" pitchFamily="18" charset="0"/>
              <a:buNone/>
            </a:pPr>
            <a:endParaRPr lang="ru-RU" sz="3200" dirty="0">
              <a:ea typeface="MS Gothic" pitchFamily="49" charset="-128"/>
            </a:endParaRPr>
          </a:p>
          <a:p>
            <a:pPr lvl="0"/>
            <a:r>
              <a:rPr lang="ru-RU" sz="3200" dirty="0">
                <a:ea typeface="MS Gothic" pitchFamily="49" charset="-128"/>
              </a:rPr>
              <a:t>Выбранная система налогообложения - </a:t>
            </a:r>
            <a:r>
              <a:rPr lang="ru-RU" sz="3200" dirty="0">
                <a:solidFill>
                  <a:schemeClr val="dk1"/>
                </a:solidFill>
                <a:highlight>
                  <a:srgbClr val="FFFFFF"/>
                </a:highlight>
              </a:rPr>
              <a:t>упрощённая система налогообложения.</a:t>
            </a:r>
            <a:endParaRPr lang="ru-RU" sz="3200" dirty="0">
              <a:solidFill>
                <a:schemeClr val="dk1"/>
              </a:solidFill>
              <a:ea typeface="Arial"/>
              <a:cs typeface="Arial"/>
              <a:sym typeface="Arial"/>
            </a:endParaRPr>
          </a:p>
          <a:p>
            <a:endParaRPr lang="ru-RU" sz="3200" dirty="0">
              <a:ea typeface="MS Gothic" pitchFamily="49" charset="-128"/>
            </a:endParaRPr>
          </a:p>
          <a:p>
            <a:pPr>
              <a:buFont typeface="Times New Roman" pitchFamily="18" charset="0"/>
              <a:buNone/>
            </a:pPr>
            <a:endParaRPr lang="ru-RU" sz="3200" b="1" i="1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3524097"/>
              </p:ext>
            </p:extLst>
          </p:nvPr>
        </p:nvGraphicFramePr>
        <p:xfrm>
          <a:off x="431800" y="1251099"/>
          <a:ext cx="9217024" cy="40769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04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3103703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455136">
                  <a:extLst>
                    <a:ext uri="{9D8B030D-6E8A-4147-A177-3AD203B41FA5}">
                      <a16:colId xmlns:a16="http://schemas.microsoft.com/office/drawing/2014/main" val="1343009925"/>
                    </a:ext>
                  </a:extLst>
                </a:gridCol>
                <a:gridCol w="351104">
                  <a:extLst>
                    <a:ext uri="{9D8B030D-6E8A-4147-A177-3AD203B41FA5}">
                      <a16:colId xmlns:a16="http://schemas.microsoft.com/office/drawing/2014/main" val="3230580302"/>
                    </a:ext>
                  </a:extLst>
                </a:gridCol>
                <a:gridCol w="351104">
                  <a:extLst>
                    <a:ext uri="{9D8B030D-6E8A-4147-A177-3AD203B41FA5}">
                      <a16:colId xmlns:a16="http://schemas.microsoft.com/office/drawing/2014/main" val="3284032906"/>
                    </a:ext>
                  </a:extLst>
                </a:gridCol>
                <a:gridCol w="351104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351104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351104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351104">
                  <a:extLst>
                    <a:ext uri="{9D8B030D-6E8A-4147-A177-3AD203B41FA5}">
                      <a16:colId xmlns:a16="http://schemas.microsoft.com/office/drawing/2014/main" val="1813536630"/>
                    </a:ext>
                  </a:extLst>
                </a:gridCol>
                <a:gridCol w="351104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351104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351104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351104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351104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351104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1221933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</a:tblGrid>
              <a:tr h="528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8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1154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800" dirty="0"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115464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201595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796000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796000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796000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796000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796000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796000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796000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796000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796000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796000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796000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796000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9552000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34803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625000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625000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625000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625000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625000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625000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625000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625000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625000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625000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625000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625000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7500000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239633">
                <a:tc>
                  <a:txBody>
                    <a:bodyPr/>
                    <a:lstStyle/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Постоянные расходы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625000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625000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625000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625000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625000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625000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625000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625000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625000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625000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625000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625000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7500000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144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Персонал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150000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150000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150000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150000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150000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150000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150000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150000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150000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150000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150000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150000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1800000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351755"/>
                  </a:ext>
                </a:extLst>
              </a:tr>
              <a:tr h="200465">
                <a:tc>
                  <a:txBody>
                    <a:bodyPr/>
                    <a:lstStyle/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Фотосъёмка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50000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600000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0209">
                <a:tc>
                  <a:txBody>
                    <a:bodyPr/>
                    <a:lstStyle/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Видеосъёмка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75000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75000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900000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3305">
                <a:tc>
                  <a:txBody>
                    <a:bodyPr/>
                    <a:lstStyle/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Техническое обеспечение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900000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3049">
                <a:tc>
                  <a:txBody>
                    <a:bodyPr/>
                    <a:lstStyle/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Пиротехника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  <a:p>
                      <a:pPr algn="l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125000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125000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125000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125000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125000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125000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125000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125000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125000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125000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125000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125000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1500000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1867">
                <a:tc>
                  <a:txBody>
                    <a:bodyPr/>
                    <a:lstStyle/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Продукты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  <a:p>
                      <a:pPr algn="l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150000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150000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150000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150000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150000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150000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150000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150000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150000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150000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150000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150000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1800000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3105">
                <a:tc>
                  <a:txBody>
                    <a:bodyPr/>
                    <a:lstStyle/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Переменные расходы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  <a:p>
                      <a:pPr algn="l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50000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50000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50000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50000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50000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50000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50000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50000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50000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50000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50000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50000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600000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0103">
                <a:tc>
                  <a:txBody>
                    <a:bodyPr/>
                    <a:lstStyle/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i="0" u="none" strike="noStrike" dirty="0">
                          <a:effectLst/>
                          <a:latin typeface="+mn-lt"/>
                        </a:rPr>
                        <a:t>Декорации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  <a:p>
                      <a:pPr algn="l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50000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50000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600000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828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47790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47790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47790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47790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47790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47790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47790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47790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47790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47790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47790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47790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573480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2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73210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73210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73210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73210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73210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73210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73210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73210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73210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73210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73210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73210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878520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115464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191944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32500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br>
              <a:rPr lang="ru-RU" sz="4000" dirty="0">
                <a:ea typeface="MS Gothic" pitchFamily="49" charset="-128"/>
              </a:rPr>
            </a:br>
            <a:r>
              <a:rPr lang="en-US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(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Указать показатели за период окупаемости стартовых инвестиций, но нем менее 1 года)</a:t>
            </a: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584396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9555200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7500000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878520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650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8775000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9 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32500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2,7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0,12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3126160"/>
              </p:ext>
            </p:extLst>
          </p:nvPr>
        </p:nvGraphicFramePr>
        <p:xfrm>
          <a:off x="503807" y="675035"/>
          <a:ext cx="715448" cy="57546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{2D5ABB26-0587-4C30-8999-92F81FD0307C}</a:tableStyleId>
              </a:tblPr>
              <a:tblGrid>
                <a:gridCol w="7154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546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2627708"/>
              </p:ext>
            </p:extLst>
          </p:nvPr>
        </p:nvGraphicFramePr>
        <p:xfrm>
          <a:off x="1151880" y="1035075"/>
          <a:ext cx="7560837" cy="428700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7193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67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6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67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67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67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67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678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8678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8678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8678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8678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8678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63349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 gridSpan="1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/>
                        <a:t>2023-2024 год</a:t>
                      </a: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23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Июнь</a:t>
                      </a: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Июль</a:t>
                      </a: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Август</a:t>
                      </a: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Сентябрь</a:t>
                      </a: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Октябрь</a:t>
                      </a: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/>
                        <a:t>Ноябрь</a:t>
                      </a: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Декабрь</a:t>
                      </a: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Январь</a:t>
                      </a: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Февраль</a:t>
                      </a: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Март</a:t>
                      </a: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Апрель</a:t>
                      </a: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Май</a:t>
                      </a: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23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Анализ рынка услуг организации отдыха на природе</a:t>
                      </a: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55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Разработка концепции организации отдыха</a:t>
                      </a: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955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Разработка репертуара мероприятий</a:t>
                      </a: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930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Подбор персонала</a:t>
                      </a: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77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Проведение пробного мероприятия</a:t>
                      </a: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789068" y="3309923"/>
            <a:ext cx="2883091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 err="1"/>
              <a:t>Парфенюк</a:t>
            </a:r>
            <a:r>
              <a:rPr lang="ru-RU" sz="1400" b="1" dirty="0"/>
              <a:t> Анастасия Александровна</a:t>
            </a:r>
          </a:p>
          <a:p>
            <a:pPr algn="ctr">
              <a:lnSpc>
                <a:spcPct val="110000"/>
              </a:lnSpc>
            </a:pPr>
            <a:endParaRPr lang="ru-RU" sz="1400" b="1" dirty="0"/>
          </a:p>
          <a:p>
            <a:pPr algn="ctr">
              <a:lnSpc>
                <a:spcPct val="110000"/>
              </a:lnSpc>
            </a:pPr>
            <a:r>
              <a:rPr lang="ru-RU" sz="1400" dirty="0"/>
              <a:t>89524045436</a:t>
            </a:r>
          </a:p>
          <a:p>
            <a:pPr algn="ctr">
              <a:lnSpc>
                <a:spcPct val="110000"/>
              </a:lnSpc>
            </a:pPr>
            <a:r>
              <a:rPr lang="ru-RU" sz="1400" u="sng" dirty="0">
                <a:hlinkClick r:id="rId3"/>
              </a:rPr>
              <a:t>sstasya18@icloud.com</a:t>
            </a:r>
            <a:endParaRPr lang="ru-RU" sz="1400" u="sng" dirty="0"/>
          </a:p>
          <a:p>
            <a:pPr algn="ctr">
              <a:lnSpc>
                <a:spcPct val="110000"/>
              </a:lnSpc>
            </a:pPr>
            <a:r>
              <a:rPr lang="en-US" sz="1400" b="1" u="sng" dirty="0">
                <a:solidFill>
                  <a:schemeClr val="bg1">
                    <a:lumMod val="50000"/>
                  </a:schemeClr>
                </a:solidFill>
              </a:rPr>
              <a:t>@</a:t>
            </a:r>
            <a:r>
              <a:rPr lang="en-US" sz="1400" b="1" u="sng" dirty="0" err="1">
                <a:solidFill>
                  <a:schemeClr val="bg1">
                    <a:lumMod val="50000"/>
                  </a:schemeClr>
                </a:solidFill>
              </a:rPr>
              <a:t>stasinadya</a:t>
            </a:r>
            <a:r>
              <a:rPr lang="ru-RU" sz="1400" b="1" u="sng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b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ru-RU" sz="1400" b="1" u="sng" dirty="0">
                <a:solidFill>
                  <a:schemeClr val="bg1">
                    <a:lumMod val="50000"/>
                  </a:schemeClr>
                </a:solidFill>
              </a:rPr>
              <a:t>ВК</a:t>
            </a:r>
            <a:r>
              <a:rPr lang="en-US" sz="1400" b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4032200" y="3309923"/>
            <a:ext cx="2592288" cy="220258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400" b="1" dirty="0"/>
              <a:t>Киреева Олеся Игоревна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en-US" sz="1400" b="1" dirty="0"/>
          </a:p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400" dirty="0"/>
              <a:t>89821228311</a:t>
            </a:r>
            <a:endParaRPr lang="en-US" sz="1400" dirty="0"/>
          </a:p>
          <a:p>
            <a:pPr algn="ctr">
              <a:spcBef>
                <a:spcPct val="20000"/>
              </a:spcBef>
              <a:defRPr/>
            </a:pPr>
            <a:r>
              <a:rPr lang="ru-RU" sz="1400" u="sng" dirty="0">
                <a:hlinkClick r:id="rId4"/>
              </a:rPr>
              <a:t>olesyakireeva.2004@gmail.com</a:t>
            </a:r>
            <a:endParaRPr lang="ru-RU" sz="1400" dirty="0"/>
          </a:p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400" b="1" u="sng" dirty="0">
                <a:solidFill>
                  <a:schemeClr val="bg1">
                    <a:lumMod val="50000"/>
                  </a:schemeClr>
                </a:solidFill>
                <a:cs typeface="+mn-cs"/>
              </a:rPr>
              <a:t>@</a:t>
            </a:r>
            <a:r>
              <a:rPr lang="en-US" sz="1400" b="1" u="sng" dirty="0" err="1">
                <a:solidFill>
                  <a:schemeClr val="bg1">
                    <a:lumMod val="50000"/>
                  </a:schemeClr>
                </a:solidFill>
                <a:cs typeface="+mn-cs"/>
              </a:rPr>
              <a:t>idlesyakolesya</a:t>
            </a:r>
            <a:r>
              <a:rPr lang="ru-RU" sz="1400" b="1" u="sng" dirty="0">
                <a:solidFill>
                  <a:schemeClr val="bg1">
                    <a:lumMod val="50000"/>
                  </a:schemeClr>
                </a:solidFill>
                <a:cs typeface="+mn-cs"/>
              </a:rPr>
              <a:t> (ВК)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056" y="1238568"/>
            <a:ext cx="1896056" cy="201622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224" y="1258264"/>
            <a:ext cx="1944216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8860</TotalTime>
  <Words>1337</Words>
  <Application>Microsoft Office PowerPoint</Application>
  <PresentationFormat>Произвольный</PresentationFormat>
  <Paragraphs>492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9" baseType="lpstr">
      <vt:lpstr>MS Gothic</vt:lpstr>
      <vt:lpstr>Arial</vt:lpstr>
      <vt:lpstr>Calibri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Цель проекта по SMART</vt:lpstr>
      <vt:lpstr>Процесс производства товара (оказания услуги)</vt:lpstr>
      <vt:lpstr>Стартовые инвестиции</vt:lpstr>
      <vt:lpstr>Организационный план</vt:lpstr>
      <vt:lpstr>Финансовый план</vt:lpstr>
      <vt:lpstr>Экономика проекта  ( Указать показатели за период окупаемости стартовых инвестиций, но нем менее 1 года)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Nikita</cp:lastModifiedBy>
  <cp:revision>121</cp:revision>
  <dcterms:created xsi:type="dcterms:W3CDTF">2022-10-14T10:42:52Z</dcterms:created>
  <dcterms:modified xsi:type="dcterms:W3CDTF">2023-07-16T14:59:39Z</dcterms:modified>
  <dc:language>ru-RU</dc:language>
</cp:coreProperties>
</file>