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9" r:id="rId14"/>
    <p:sldId id="300" r:id="rId15"/>
    <p:sldId id="308" r:id="rId16"/>
    <p:sldId id="305" r:id="rId17"/>
    <p:sldId id="311" r:id="rId18"/>
    <p:sldId id="312" r:id="rId19"/>
    <p:sldId id="313" r:id="rId20"/>
    <p:sldId id="302" r:id="rId21"/>
    <p:sldId id="310" r:id="rId22"/>
    <p:sldId id="264" r:id="rId23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D1E9F0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99" d="100"/>
          <a:sy n="99" d="100"/>
        </p:scale>
        <p:origin x="706" y="8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endParaRPr lang="ru-RU" sz="2500" b="1" dirty="0"/>
        </a:p>
        <a:p>
          <a:r>
            <a:rPr lang="ru-RU" sz="2800" b="1" dirty="0" smtClean="0"/>
            <a:t>Компании </a:t>
          </a:r>
          <a:r>
            <a:rPr lang="ru-RU" sz="2800" b="1" dirty="0"/>
            <a:t>из малого и среднего бизнеса</a:t>
          </a:r>
        </a:p>
        <a:p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algn="ctr"/>
          <a:r>
            <a:rPr lang="ru-RU" sz="3300" dirty="0"/>
            <a:t>недостаточная сплоченность коллектива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8DF63F06-49A0-4037-B9B7-8898D0DEEA8B}">
      <dgm:prSet custT="1"/>
      <dgm:spPr/>
      <dgm:t>
        <a:bodyPr/>
        <a:lstStyle/>
        <a:p>
          <a:pPr algn="l"/>
          <a:endParaRPr lang="ru-RU" sz="4000" dirty="0"/>
        </a:p>
      </dgm:t>
    </dgm:pt>
    <dgm:pt modelId="{AAFAF890-ED9F-4F1A-B10A-ECEC2CC2F026}" type="parTrans" cxnId="{CED5DF79-FDEC-4ABE-99C7-32A461B3F76A}">
      <dgm:prSet/>
      <dgm:spPr/>
      <dgm:t>
        <a:bodyPr/>
        <a:lstStyle/>
        <a:p>
          <a:endParaRPr lang="ru-RU"/>
        </a:p>
      </dgm:t>
    </dgm:pt>
    <dgm:pt modelId="{1E28CA08-15CF-4BE5-BF59-012A29D965BD}" type="sibTrans" cxnId="{CED5DF79-FDEC-4ABE-99C7-32A461B3F76A}">
      <dgm:prSet/>
      <dgm:spPr/>
      <dgm:t>
        <a:bodyPr/>
        <a:lstStyle/>
        <a:p>
          <a:endParaRPr lang="ru-RU"/>
        </a:p>
      </dgm:t>
    </dgm:pt>
    <dgm:pt modelId="{8ACA7C1C-2D33-4C7D-AA06-D74B738C865A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algn="ctr"/>
          <a:endParaRPr lang="ru-RU" sz="3300" dirty="0"/>
        </a:p>
      </dgm:t>
    </dgm:pt>
    <dgm:pt modelId="{B0E45859-ABE2-4D40-B54E-313E8F934DF1}" type="parTrans" cxnId="{CEF1596F-39DA-4C69-B9A0-E9605689A409}">
      <dgm:prSet/>
      <dgm:spPr/>
      <dgm:t>
        <a:bodyPr/>
        <a:lstStyle/>
        <a:p>
          <a:endParaRPr lang="ru-RU"/>
        </a:p>
      </dgm:t>
    </dgm:pt>
    <dgm:pt modelId="{69536D3F-4A92-4C87-ADFF-B8B26CE4F1F1}" type="sibTrans" cxnId="{CEF1596F-39DA-4C69-B9A0-E9605689A409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ScaleY="100098" custLinFactNeighborX="-262" custLinFactNeighborY="-41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 custScaleY="103728" custLinFactNeighborX="-497" custLinFactNeighborY="4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9A443C-2EDE-4859-9427-E2625375568C}" type="presOf" srcId="{8ACA7C1C-2D33-4C7D-AA06-D74B738C865A}" destId="{F974BE2A-CEEC-4ADA-B641-ABA1F5F10AA0}" srcOrd="0" destOrd="0" presId="urn:microsoft.com/office/officeart/2005/8/layout/vList5"/>
    <dgm:cxn modelId="{CEF1596F-39DA-4C69-B9A0-E9605689A409}" srcId="{40823609-9E1F-477F-970E-0797297793BB}" destId="{8ACA7C1C-2D33-4C7D-AA06-D74B738C865A}" srcOrd="0" destOrd="0" parTransId="{B0E45859-ABE2-4D40-B54E-313E8F934DF1}" sibTransId="{69536D3F-4A92-4C87-ADFF-B8B26CE4F1F1}"/>
    <dgm:cxn modelId="{9978E601-879E-454C-BB82-D5256B8287DC}" type="presOf" srcId="{684F60A0-79DD-4DC4-8B93-F71DCB5F72ED}" destId="{F974BE2A-CEEC-4ADA-B641-ABA1F5F10AA0}" srcOrd="0" destOrd="1" presId="urn:microsoft.com/office/officeart/2005/8/layout/vList5"/>
    <dgm:cxn modelId="{CED5DF79-FDEC-4ABE-99C7-32A461B3F76A}" srcId="{40823609-9E1F-477F-970E-0797297793BB}" destId="{8DF63F06-49A0-4037-B9B7-8898D0DEEA8B}" srcOrd="2" destOrd="0" parTransId="{AAFAF890-ED9F-4F1A-B10A-ECEC2CC2F026}" sibTransId="{1E28CA08-15CF-4BE5-BF59-012A29D965BD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1" destOrd="0" parTransId="{6D3DAFA6-0D9F-4D19-B108-EBE5E225A770}" sibTransId="{6EB2D3BA-A1D4-4CDA-833C-A0CB99162A4F}"/>
    <dgm:cxn modelId="{4C029F98-CB1F-4262-A75C-5AD1DFDA0F22}" type="presOf" srcId="{8DF63F06-49A0-4037-B9B7-8898D0DEEA8B}" destId="{F974BE2A-CEEC-4ADA-B641-ABA1F5F10AA0}" srcOrd="0" destOrd="2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err="1"/>
            <a:t>Тимбилдинги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 в УР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1.Квеструм РФ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5E227FED-AFDF-4C44-8077-8DFC79BC378A}">
      <dgm:prSet/>
      <dgm:spPr/>
      <dgm:t>
        <a:bodyPr/>
        <a:lstStyle/>
        <a:p>
          <a:endParaRPr lang="ru-RU" dirty="0"/>
        </a:p>
      </dgm:t>
    </dgm:pt>
    <dgm:pt modelId="{87FB07DA-4D9D-48F5-B99E-F91ECE16033E}" type="parTrans" cxnId="{C93AC261-48B2-48A8-8D8B-7DDF78D468BF}">
      <dgm:prSet/>
      <dgm:spPr/>
      <dgm:t>
        <a:bodyPr/>
        <a:lstStyle/>
        <a:p>
          <a:endParaRPr lang="ru-RU"/>
        </a:p>
      </dgm:t>
    </dgm:pt>
    <dgm:pt modelId="{292C8CEE-C572-4630-BAE6-820ED22B9D56}" type="sibTrans" cxnId="{C93AC261-48B2-48A8-8D8B-7DDF78D468BF}">
      <dgm:prSet/>
      <dgm:spPr/>
      <dgm:t>
        <a:bodyPr/>
        <a:lstStyle/>
        <a:p>
          <a:endParaRPr lang="ru-RU"/>
        </a:p>
      </dgm:t>
    </dgm:pt>
    <dgm:pt modelId="{272C606C-1FDF-4C9F-A73D-5E58059CDB14}">
      <dgm:prSet/>
      <dgm:spPr/>
      <dgm:t>
        <a:bodyPr/>
        <a:lstStyle/>
        <a:p>
          <a:r>
            <a:rPr lang="ru-RU" dirty="0"/>
            <a:t>2.Логово</a:t>
          </a:r>
        </a:p>
      </dgm:t>
    </dgm:pt>
    <dgm:pt modelId="{BA13CD44-60BD-4712-9090-675FFB61E57B}" type="parTrans" cxnId="{6875372F-6EEF-4597-82BB-A13B48EC4CBB}">
      <dgm:prSet/>
      <dgm:spPr/>
      <dgm:t>
        <a:bodyPr/>
        <a:lstStyle/>
        <a:p>
          <a:endParaRPr lang="ru-RU"/>
        </a:p>
      </dgm:t>
    </dgm:pt>
    <dgm:pt modelId="{509AB0B2-01ED-4790-BEB3-209FFCDC2232}" type="sibTrans" cxnId="{6875372F-6EEF-4597-82BB-A13B48EC4CBB}">
      <dgm:prSet/>
      <dgm:spPr/>
      <dgm:t>
        <a:bodyPr/>
        <a:lstStyle/>
        <a:p>
          <a:endParaRPr lang="ru-RU"/>
        </a:p>
      </dgm:t>
    </dgm:pt>
    <dgm:pt modelId="{8A005BE0-B589-4100-AA38-A0E5731351C4}">
      <dgm:prSet/>
      <dgm:spPr/>
      <dgm:t>
        <a:bodyPr/>
        <a:lstStyle/>
        <a:p>
          <a:r>
            <a:rPr lang="ru-RU" dirty="0"/>
            <a:t>3.Форт Боярд</a:t>
          </a:r>
        </a:p>
      </dgm:t>
    </dgm:pt>
    <dgm:pt modelId="{8579167E-DB47-4EA4-9218-888362BB7170}" type="parTrans" cxnId="{07BE93C9-BEB7-458F-9767-DF368A2B4E98}">
      <dgm:prSet/>
      <dgm:spPr/>
      <dgm:t>
        <a:bodyPr/>
        <a:lstStyle/>
        <a:p>
          <a:endParaRPr lang="ru-RU"/>
        </a:p>
      </dgm:t>
    </dgm:pt>
    <dgm:pt modelId="{85034A32-A4E1-4A0D-8E50-284FDF36819E}" type="sibTrans" cxnId="{07BE93C9-BEB7-458F-9767-DF368A2B4E98}">
      <dgm:prSet/>
      <dgm:spPr/>
      <dgm:t>
        <a:bodyPr/>
        <a:lstStyle/>
        <a:p>
          <a:endParaRPr lang="ru-RU"/>
        </a:p>
      </dgm:t>
    </dgm:pt>
    <dgm:pt modelId="{41D17E9D-3DA9-46E5-86F7-4A283E7A8B71}">
      <dgm:prSet/>
      <dgm:spPr/>
      <dgm:t>
        <a:bodyPr/>
        <a:lstStyle/>
        <a:p>
          <a:endParaRPr lang="ru-RU" dirty="0"/>
        </a:p>
      </dgm:t>
    </dgm:pt>
    <dgm:pt modelId="{65C1B5F4-186E-474E-9FC6-9AF386B8D3EB}" type="parTrans" cxnId="{C9096289-C0D7-4B14-BBC4-29B13A14A525}">
      <dgm:prSet/>
      <dgm:spPr/>
      <dgm:t>
        <a:bodyPr/>
        <a:lstStyle/>
        <a:p>
          <a:endParaRPr lang="ru-RU"/>
        </a:p>
      </dgm:t>
    </dgm:pt>
    <dgm:pt modelId="{AE385B3C-EE17-43ED-9160-38A562A27E14}" type="sibTrans" cxnId="{C9096289-C0D7-4B14-BBC4-29B13A14A525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A404C8DB-12B3-4108-AAB9-02D7E016D995}">
      <dgm:prSet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/>
            <a:t>Разнообразие </a:t>
          </a:r>
          <a:r>
            <a:rPr lang="ru-RU" sz="2000" dirty="0" err="1"/>
            <a:t>тимбилдинга</a:t>
          </a:r>
          <a:r>
            <a:rPr lang="ru-RU" sz="2000" dirty="0"/>
            <a:t> с помощью танца</a:t>
          </a:r>
        </a:p>
      </dgm:t>
    </dgm:pt>
    <dgm:pt modelId="{3F0C1288-71F6-4E9D-B466-E68DBE045937}" type="parTrans" cxnId="{862F5C1F-0F22-4E55-99E6-E0C8353267AD}">
      <dgm:prSet/>
      <dgm:spPr/>
      <dgm:t>
        <a:bodyPr/>
        <a:lstStyle/>
        <a:p>
          <a:endParaRPr lang="ru-RU"/>
        </a:p>
      </dgm:t>
    </dgm:pt>
    <dgm:pt modelId="{7CB7FFC3-8958-49B8-A0F7-F0BD7232EF79}" type="sibTrans" cxnId="{862F5C1F-0F22-4E55-99E6-E0C8353267AD}">
      <dgm:prSet/>
      <dgm:spPr/>
      <dgm:t>
        <a:bodyPr/>
        <a:lstStyle/>
        <a:p>
          <a:endParaRPr lang="ru-RU"/>
        </a:p>
      </dgm:t>
    </dgm:pt>
    <dgm:pt modelId="{8F29AD8C-87DF-4B74-B335-D68FDF9F1771}">
      <dgm:prSet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 smtClean="0"/>
            <a:t>Быстрый эффект</a:t>
          </a:r>
          <a:endParaRPr lang="ru-RU" sz="2000" dirty="0"/>
        </a:p>
      </dgm:t>
    </dgm:pt>
    <dgm:pt modelId="{485F8438-2E50-49C0-B76E-6F7F8AAD40BB}" type="parTrans" cxnId="{E67BE0C5-3046-471C-8999-34ED52654F76}">
      <dgm:prSet/>
      <dgm:spPr/>
    </dgm:pt>
    <dgm:pt modelId="{F8814043-448C-41ED-A563-49A402FB78DD}" type="sibTrans" cxnId="{E67BE0C5-3046-471C-8999-34ED52654F76}">
      <dgm:prSet/>
      <dgm:spPr/>
    </dgm:pt>
    <dgm:pt modelId="{69FA6CEE-1DBD-4406-82D2-D8AF9692D592}">
      <dgm:prSet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 smtClean="0"/>
            <a:t>Можно провести и на улице, и в помещении</a:t>
          </a:r>
          <a:endParaRPr lang="ru-RU" sz="2000" dirty="0"/>
        </a:p>
      </dgm:t>
    </dgm:pt>
    <dgm:pt modelId="{57333F31-33B4-4F65-A040-8ED15A7F6516}" type="parTrans" cxnId="{2DB454F4-630D-44FC-94FF-D241C7AF9E95}">
      <dgm:prSet/>
      <dgm:spPr/>
    </dgm:pt>
    <dgm:pt modelId="{D9E372C3-2F9C-4CB2-B9F3-E727835F65AE}" type="sibTrans" cxnId="{2DB454F4-630D-44FC-94FF-D241C7AF9E95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32BF4B-D389-4127-8DF7-7A7EDFA5D020}" type="presOf" srcId="{69FA6CEE-1DBD-4406-82D2-D8AF9692D592}" destId="{0C85A15E-56D2-44B3-8E52-7FFFB1AE2983}" srcOrd="0" destOrd="2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D3B75D45-6769-429F-9796-E7879F2A013C}" type="presOf" srcId="{272C606C-1FDF-4C9F-A73D-5E58059CDB14}" destId="{400F4E5D-F016-41EA-97FB-BF5BA36522C2}" srcOrd="0" destOrd="1" presId="urn:microsoft.com/office/officeart/2005/8/layout/hList1"/>
    <dgm:cxn modelId="{C9096289-C0D7-4B14-BBC4-29B13A14A525}" srcId="{FD45624C-83CF-47B9-8EDE-C4DE60E9F279}" destId="{41D17E9D-3DA9-46E5-86F7-4A283E7A8B71}" srcOrd="3" destOrd="0" parTransId="{65C1B5F4-186E-474E-9FC6-9AF386B8D3EB}" sibTransId="{AE385B3C-EE17-43ED-9160-38A562A27E14}"/>
    <dgm:cxn modelId="{6875372F-6EEF-4597-82BB-A13B48EC4CBB}" srcId="{FD45624C-83CF-47B9-8EDE-C4DE60E9F279}" destId="{272C606C-1FDF-4C9F-A73D-5E58059CDB14}" srcOrd="1" destOrd="0" parTransId="{BA13CD44-60BD-4712-9090-675FFB61E57B}" sibTransId="{509AB0B2-01ED-4790-BEB3-209FFCDC2232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2DB454F4-630D-44FC-94FF-D241C7AF9E95}" srcId="{C1DCF8D2-41C8-416E-B988-A9BFE3AC37E6}" destId="{69FA6CEE-1DBD-4406-82D2-D8AF9692D592}" srcOrd="2" destOrd="0" parTransId="{57333F31-33B4-4F65-A040-8ED15A7F6516}" sibTransId="{D9E372C3-2F9C-4CB2-B9F3-E727835F65AE}"/>
    <dgm:cxn modelId="{07BE93C9-BEB7-458F-9767-DF368A2B4E98}" srcId="{FD45624C-83CF-47B9-8EDE-C4DE60E9F279}" destId="{8A005BE0-B589-4100-AA38-A0E5731351C4}" srcOrd="2" destOrd="0" parTransId="{8579167E-DB47-4EA4-9218-888362BB7170}" sibTransId="{85034A32-A4E1-4A0D-8E50-284FDF36819E}"/>
    <dgm:cxn modelId="{C93AC261-48B2-48A8-8D8B-7DDF78D468BF}" srcId="{861A968E-9660-4770-82EB-9C2FFC889440}" destId="{5E227FED-AFDF-4C44-8077-8DFC79BC378A}" srcOrd="1" destOrd="0" parTransId="{87FB07DA-4D9D-48F5-B99E-F91ECE16033E}" sibTransId="{292C8CEE-C572-4630-BAE6-820ED22B9D56}"/>
    <dgm:cxn modelId="{01B9965E-5FEA-4995-874C-AE1869D5FC6F}" type="presOf" srcId="{A404C8DB-12B3-4108-AAB9-02D7E016D995}" destId="{0C85A15E-56D2-44B3-8E52-7FFFB1AE2983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76FCB2B2-E3C9-4976-AB8F-425DE8928DA4}" type="presOf" srcId="{5E227FED-AFDF-4C44-8077-8DFC79BC378A}" destId="{B206DAC4-D1DF-4053-8506-5DE426BC8BEF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BDFF885B-5E0C-4655-9F39-C806FC1E3CCA}" type="presOf" srcId="{8F29AD8C-87DF-4B74-B335-D68FDF9F1771}" destId="{0C85A15E-56D2-44B3-8E52-7FFFB1AE2983}" srcOrd="0" destOrd="1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6F57E6A0-83E4-426B-AC11-25128291A48A}" type="presOf" srcId="{8A005BE0-B589-4100-AA38-A0E5731351C4}" destId="{400F4E5D-F016-41EA-97FB-BF5BA36522C2}" srcOrd="0" destOrd="2" presId="urn:microsoft.com/office/officeart/2005/8/layout/hList1"/>
    <dgm:cxn modelId="{0633BE49-E03D-4261-B9A1-20FA6FE22909}" type="presOf" srcId="{41D17E9D-3DA9-46E5-86F7-4A283E7A8B71}" destId="{400F4E5D-F016-41EA-97FB-BF5BA36522C2}" srcOrd="0" destOrd="3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E67BE0C5-3046-471C-8999-34ED52654F76}" srcId="{C1DCF8D2-41C8-416E-B988-A9BFE3AC37E6}" destId="{8F29AD8C-87DF-4B74-B335-D68FDF9F1771}" srcOrd="1" destOrd="0" parTransId="{485F8438-2E50-49C0-B76E-6F7F8AAD40BB}" sibTransId="{F8814043-448C-41ED-A563-49A402FB78DD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862F5C1F-0F22-4E55-99E6-E0C8353267AD}" srcId="{C1DCF8D2-41C8-416E-B988-A9BFE3AC37E6}" destId="{A404C8DB-12B3-4108-AAB9-02D7E016D995}" srcOrd="0" destOrd="0" parTransId="{3F0C1288-71F6-4E9D-B466-E68DBE045937}" sibTransId="{7CB7FFC3-8958-49B8-A0F7-F0BD7232EF79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52068" y="-2245604"/>
          <a:ext cx="1380713" cy="6169375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ctr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300" kern="1200" dirty="0"/>
        </a:p>
        <a:p>
          <a:pPr marL="285750" lvl="1" indent="-285750" algn="ctr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/>
            <a:t>недостаточная сплоченность коллектива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000" kern="1200" dirty="0"/>
        </a:p>
      </dsp:txBody>
      <dsp:txXfrm rot="-5400000">
        <a:off x="3457738" y="216127"/>
        <a:ext cx="6101974" cy="1245911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0273" cy="1665493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b="1" kern="1200" dirty="0"/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Компании </a:t>
          </a:r>
          <a:r>
            <a:rPr lang="ru-RU" sz="2800" b="1" kern="1200" dirty="0"/>
            <a:t>из малого и среднего бизнеса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 dirty="0"/>
        </a:p>
      </dsp:txBody>
      <dsp:txXfrm>
        <a:off x="81303" y="81303"/>
        <a:ext cx="3307667" cy="15028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031" y="839792"/>
          <a:ext cx="2955680" cy="86446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Конкуренты Продукты/Услуги</a:t>
          </a:r>
        </a:p>
      </dsp:txBody>
      <dsp:txXfrm>
        <a:off x="3031" y="839792"/>
        <a:ext cx="2955680" cy="864460"/>
      </dsp:txXfrm>
    </dsp:sp>
    <dsp:sp modelId="{B206DAC4-D1DF-4053-8506-5DE426BC8BEF}">
      <dsp:nvSpPr>
        <dsp:cNvPr id="0" name=""/>
        <dsp:cNvSpPr/>
      </dsp:nvSpPr>
      <dsp:spPr>
        <a:xfrm>
          <a:off x="0" y="1669877"/>
          <a:ext cx="2955680" cy="2216373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err="1"/>
            <a:t>Тимбилдинги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500" kern="1200" dirty="0"/>
        </a:p>
      </dsp:txBody>
      <dsp:txXfrm>
        <a:off x="0" y="1669877"/>
        <a:ext cx="2955680" cy="2216373"/>
      </dsp:txXfrm>
    </dsp:sp>
    <dsp:sp modelId="{34E68AF3-FEED-4A3D-869A-6E2B7BBFBA4D}">
      <dsp:nvSpPr>
        <dsp:cNvPr id="0" name=""/>
        <dsp:cNvSpPr/>
      </dsp:nvSpPr>
      <dsp:spPr>
        <a:xfrm>
          <a:off x="3372506" y="839792"/>
          <a:ext cx="2955680" cy="86446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Фирмы конкуренты в УР</a:t>
          </a:r>
        </a:p>
      </dsp:txBody>
      <dsp:txXfrm>
        <a:off x="3372506" y="839792"/>
        <a:ext cx="2955680" cy="864460"/>
      </dsp:txXfrm>
    </dsp:sp>
    <dsp:sp modelId="{400F4E5D-F016-41EA-97FB-BF5BA36522C2}">
      <dsp:nvSpPr>
        <dsp:cNvPr id="0" name=""/>
        <dsp:cNvSpPr/>
      </dsp:nvSpPr>
      <dsp:spPr>
        <a:xfrm>
          <a:off x="3372506" y="1704252"/>
          <a:ext cx="2955680" cy="2216373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1.Квеструм РФ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2.Логово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3.Форт Боярд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500" kern="1200" dirty="0"/>
        </a:p>
      </dsp:txBody>
      <dsp:txXfrm>
        <a:off x="3372506" y="1704252"/>
        <a:ext cx="2955680" cy="2216373"/>
      </dsp:txXfrm>
    </dsp:sp>
    <dsp:sp modelId="{869E6585-1C72-4E82-914E-39E2C4E28665}">
      <dsp:nvSpPr>
        <dsp:cNvPr id="0" name=""/>
        <dsp:cNvSpPr/>
      </dsp:nvSpPr>
      <dsp:spPr>
        <a:xfrm>
          <a:off x="6745013" y="832635"/>
          <a:ext cx="2955680" cy="86446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Наши преимущества</a:t>
          </a:r>
        </a:p>
      </dsp:txBody>
      <dsp:txXfrm>
        <a:off x="6745013" y="832635"/>
        <a:ext cx="2955680" cy="864460"/>
      </dsp:txXfrm>
    </dsp:sp>
    <dsp:sp modelId="{0C85A15E-56D2-44B3-8E52-7FFFB1AE2983}">
      <dsp:nvSpPr>
        <dsp:cNvPr id="0" name=""/>
        <dsp:cNvSpPr/>
      </dsp:nvSpPr>
      <dsp:spPr>
        <a:xfrm>
          <a:off x="6741982" y="1704252"/>
          <a:ext cx="2955680" cy="2216373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Разнообразие </a:t>
          </a:r>
          <a:r>
            <a:rPr lang="ru-RU" sz="2000" kern="1200" dirty="0" err="1"/>
            <a:t>тимбилдинга</a:t>
          </a:r>
          <a:r>
            <a:rPr lang="ru-RU" sz="2000" kern="1200" dirty="0"/>
            <a:t> с помощью танца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Быстрый эффект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Можно провести и на улице, и в помещении</a:t>
          </a:r>
          <a:endParaRPr lang="ru-RU" sz="2000" kern="1200" dirty="0"/>
        </a:p>
      </dsp:txBody>
      <dsp:txXfrm>
        <a:off x="6741982" y="1704252"/>
        <a:ext cx="2955680" cy="22163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863848" y="1899171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i="1" dirty="0">
                <a:solidFill>
                  <a:schemeClr val="tx2">
                    <a:lumMod val="75000"/>
                  </a:schemeClr>
                </a:solidFill>
              </a:rPr>
              <a:t>DANCE BUILDING</a:t>
            </a:r>
            <a:endParaRPr lang="ru-RU" sz="54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1"/>
            <a:ext cx="10088580" cy="1080001"/>
          </a:xfrm>
        </p:spPr>
        <p:txBody>
          <a:bodyPr lIns="720000"/>
          <a:lstStyle/>
          <a:p>
            <a:pPr algn="l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j-lt"/>
                <a:ea typeface="MS Gothic" pitchFamily="49" charset="-128"/>
              </a:rPr>
              <a:t>Команда проекта</a:t>
            </a:r>
            <a:endParaRPr sz="4000" b="1" dirty="0">
              <a:solidFill>
                <a:schemeClr val="tx2">
                  <a:lumMod val="75000"/>
                </a:schemeClr>
              </a:solidFill>
              <a:latin typeface="+mj-lt"/>
              <a:ea typeface="MS Gothic" pitchFamily="49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14" y="1109219"/>
            <a:ext cx="2313139" cy="2320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4211" y="3538688"/>
            <a:ext cx="30963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Тугарёва</a:t>
            </a:r>
            <a:r>
              <a:rPr lang="ru-RU" dirty="0"/>
              <a:t> Арина</a:t>
            </a:r>
          </a:p>
          <a:p>
            <a:pPr algn="ctr"/>
            <a:endParaRPr lang="ru-RU" dirty="0"/>
          </a:p>
          <a:p>
            <a:pPr algn="ctr"/>
            <a:r>
              <a:rPr lang="ru-RU" i="1" dirty="0"/>
              <a:t>Полезные навыки: </a:t>
            </a:r>
            <a:r>
              <a:rPr lang="ru-RU" dirty="0"/>
              <a:t>проведение игр и упражнений на сплочение</a:t>
            </a:r>
          </a:p>
          <a:p>
            <a:pPr algn="ctr"/>
            <a:endParaRPr lang="ru-RU" dirty="0"/>
          </a:p>
          <a:p>
            <a:pPr algn="ctr"/>
            <a:r>
              <a:rPr lang="ru-RU" i="1" dirty="0"/>
              <a:t>Роль</a:t>
            </a:r>
            <a:r>
              <a:rPr lang="ru-RU" dirty="0"/>
              <a:t>: лидер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151" y="1109219"/>
            <a:ext cx="2383338" cy="229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661073" y="3483977"/>
            <a:ext cx="29374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Агеева Юлия</a:t>
            </a:r>
          </a:p>
          <a:p>
            <a:pPr algn="ctr"/>
            <a:endParaRPr lang="ru-RU" dirty="0"/>
          </a:p>
          <a:p>
            <a:pPr algn="ctr"/>
            <a:r>
              <a:rPr lang="ru-RU" i="1" dirty="0"/>
              <a:t>Полезные навыки: </a:t>
            </a:r>
            <a:r>
              <a:rPr lang="ru-RU" dirty="0"/>
              <a:t>умение танцевать и обучать этому других</a:t>
            </a:r>
          </a:p>
          <a:p>
            <a:pPr algn="ctr"/>
            <a:endParaRPr lang="ru-RU" dirty="0"/>
          </a:p>
          <a:p>
            <a:pPr algn="ctr"/>
            <a:r>
              <a:rPr lang="ru-RU" i="1" dirty="0"/>
              <a:t>Роль</a:t>
            </a:r>
            <a:r>
              <a:rPr lang="ru-RU" dirty="0"/>
              <a:t>: вдохновитель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42" y="1080001"/>
            <a:ext cx="2342267" cy="234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041321" y="3612739"/>
            <a:ext cx="26795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Сидорова Юлия</a:t>
            </a:r>
          </a:p>
          <a:p>
            <a:pPr algn="ctr"/>
            <a:endParaRPr lang="ru-RU" dirty="0"/>
          </a:p>
          <a:p>
            <a:pPr algn="ctr"/>
            <a:r>
              <a:rPr lang="ru-RU" i="1" dirty="0"/>
              <a:t>Полезные навыки: умение </a:t>
            </a:r>
            <a:r>
              <a:rPr lang="ru-RU" dirty="0"/>
              <a:t>танцевать</a:t>
            </a:r>
          </a:p>
          <a:p>
            <a:pPr algn="ctr"/>
            <a:endParaRPr lang="ru-RU" dirty="0"/>
          </a:p>
          <a:p>
            <a:pPr algn="ctr"/>
            <a:r>
              <a:rPr lang="ru-RU" i="1" dirty="0"/>
              <a:t>Роль:</a:t>
            </a:r>
            <a:r>
              <a:rPr lang="ru-RU" dirty="0"/>
              <a:t> коммуникатор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chemeClr val="tx2">
                    <a:lumMod val="75000"/>
                  </a:schemeClr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 lnSpcReduction="10000"/>
          </a:bodyPr>
          <a:lstStyle/>
          <a:p>
            <a:pPr lvl="0"/>
            <a:r>
              <a:rPr lang="ru-RU" sz="2600" i="1" dirty="0"/>
              <a:t>Проведение танцевальных </a:t>
            </a:r>
            <a:r>
              <a:rPr lang="ru-RU" sz="2600" i="1" dirty="0" err="1"/>
              <a:t>тимбилдингов</a:t>
            </a:r>
            <a:r>
              <a:rPr lang="ru-RU" sz="2600" i="1" dirty="0"/>
              <a:t> для сплочения и раскрепощения персонала, умения работать в </a:t>
            </a:r>
            <a:r>
              <a:rPr lang="ru-RU" sz="2600" i="1" dirty="0" smtClean="0"/>
              <a:t>коллективе, </a:t>
            </a:r>
            <a:r>
              <a:rPr lang="ru-RU" sz="2600" i="1" dirty="0"/>
              <a:t>а также слушать и слышать друг друга.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119172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800" b="1" kern="0" dirty="0">
                <a:solidFill>
                  <a:schemeClr val="tx2">
                    <a:lumMod val="75000"/>
                  </a:schemeClr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6943507"/>
              </p:ext>
            </p:extLst>
          </p:nvPr>
        </p:nvGraphicFramePr>
        <p:xfrm>
          <a:off x="329832" y="1553508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О проекте. </a:t>
            </a:r>
            <a:b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3200" kern="0" dirty="0"/>
              <a:t>Существуют организации с не сплоченным коллективом, поэтому мы решили создать и проводить танцевальные </a:t>
            </a:r>
            <a:r>
              <a:rPr lang="ru-RU" sz="3200" kern="0" dirty="0" err="1"/>
              <a:t>тимбилдинги</a:t>
            </a:r>
            <a:r>
              <a:rPr lang="ru-RU" sz="3200" kern="0" dirty="0"/>
              <a:t> для сплочения и раскрепощения персонала, умения работать в коллективе, а также слушать и слышать друг друга.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3410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Название используемой сквозной технологии/ </a:t>
                      </a:r>
                    </a:p>
                    <a:p>
                      <a:r>
                        <a:rPr lang="ru-RU" dirty="0"/>
                        <a:t>                   не использует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9" y="431308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65" y="4659106"/>
            <a:ext cx="330037" cy="242229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480" y="3411339"/>
            <a:ext cx="285750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12" y="2259211"/>
            <a:ext cx="285750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Целевая аудитория проекта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357517" y="877986"/>
            <a:ext cx="9289032" cy="4693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Компании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из малого и среднего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бизнеса, где работают девушки до 35 лет,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со средней численностью работников - 15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человек(максимум 35 человек).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3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300" u="sng" dirty="0">
                <a:latin typeface="Times New Roman" pitchFamily="18" charset="0"/>
                <a:cs typeface="Times New Roman" pitchFamily="18" charset="0"/>
              </a:rPr>
              <a:t>Низкий уровень сплочённости в коллективе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, то есть: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Отсутствие позитивного эмоционального отношения друг к другу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Отсутствие согласованного поведения на достижение единой цели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Частые конфликты в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коллективе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Не поддерживается спокойный, доброжелательный эмоциональный фон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Работники не чувствуют себя частью единого целого, не стремятся соответствовать принятым ценностям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Между коллегами нет доверия , взаимопонимания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44264" y="58011"/>
            <a:ext cx="10074686" cy="982800"/>
          </a:xfrm>
        </p:spPr>
        <p:txBody>
          <a:bodyPr lIns="540000"/>
          <a:lstStyle/>
          <a:p>
            <a:pPr algn="l"/>
            <a:r>
              <a:rPr lang="ru" sz="3600" b="1" dirty="0">
                <a:solidFill>
                  <a:schemeClr val="accent1">
                    <a:lumMod val="50000"/>
                  </a:schemeClr>
                </a:solidFill>
              </a:rPr>
              <a:t>Потенциальный объем рынка</a:t>
            </a:r>
            <a:endParaRPr sz="3600" b="1" dirty="0">
              <a:solidFill>
                <a:schemeClr val="accent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287785" y="1179091"/>
            <a:ext cx="9433048" cy="44406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2800" dirty="0"/>
              <a:t>В Удмуртской Республике осуществляют деятельность       57 090 субъектов малого и среднего предпринимательства, в том числе 192 средних предприятий, 23 050 малых предприятий и </a:t>
            </a:r>
            <a:r>
              <a:rPr lang="ru-RU" sz="2800" dirty="0" err="1"/>
              <a:t>микропредприятий</a:t>
            </a:r>
            <a:r>
              <a:rPr lang="ru-RU" sz="2800" dirty="0"/>
              <a:t> и 33 848 индивидуальных предпринимателя.</a:t>
            </a:r>
          </a:p>
          <a:p>
            <a:pPr algn="ctr"/>
            <a:endParaRPr lang="ru-RU" sz="2800" dirty="0"/>
          </a:p>
          <a:p>
            <a:pPr algn="ctr"/>
            <a:r>
              <a:rPr lang="ru-RU" sz="2800" dirty="0"/>
              <a:t>Без учёта индивидуальных предпринимателей —   23 242 субъектов малого и среднего бизнеса.</a:t>
            </a:r>
          </a:p>
          <a:p>
            <a:pPr algn="ctr"/>
            <a:endParaRPr lang="ru-RU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43768" y="7691"/>
            <a:ext cx="9936856" cy="1171399"/>
          </a:xfrm>
        </p:spPr>
        <p:txBody>
          <a:bodyPr/>
          <a:lstStyle/>
          <a:p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ea typeface="MS Gothic" pitchFamily="49" charset="-128"/>
              </a:rPr>
              <a:t>Анализ конкурентов</a:t>
            </a:r>
            <a:endParaRPr sz="4400" b="1" dirty="0">
              <a:solidFill>
                <a:schemeClr val="accent1">
                  <a:lumMod val="50000"/>
                </a:schemeClr>
              </a:solidFill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2573511"/>
              </p:ext>
            </p:extLst>
          </p:nvPr>
        </p:nvGraphicFramePr>
        <p:xfrm>
          <a:off x="143768" y="747043"/>
          <a:ext cx="9700694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ea typeface="MS Gothic" pitchFamily="49" charset="-128"/>
              </a:rPr>
              <a:t>Бизнес-модель</a:t>
            </a:r>
            <a:endParaRPr sz="4400" b="1" dirty="0">
              <a:solidFill>
                <a:schemeClr val="accent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33672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151179" y="2121206"/>
            <a:ext cx="1871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НИШЕВОЙ РЫНОК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77383" y="1538377"/>
            <a:ext cx="19442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НАШ ПРОЕКТ ПОМОГАЕТ НЕСПЛОЧЁННЫМ КОЛЛЕКТИВАМ НАУЧИТЬСЯ РАБОТАТЬ В КОМАНДЕ, ПОМОГАТЬ ДРУГ ДРУГУ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05158" y="3003804"/>
            <a:ext cx="187196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Группа ВК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065430" y="1637871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СОВМЕСТНОЕ ПРОВЕДЕНИЕ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3002151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i="1" dirty="0"/>
              <a:t>ТЕХНИЧЕСКИЕ И </a:t>
            </a:r>
            <a:r>
              <a:rPr lang="ru-RU" sz="1600" i="1" dirty="0" smtClean="0"/>
              <a:t>ЧЕЛОВЕЧЕСКИЕ </a:t>
            </a:r>
            <a:r>
              <a:rPr lang="ru-RU" sz="1600" i="1" dirty="0"/>
              <a:t>РЕСУРСЫ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32384" y="1659541"/>
            <a:ext cx="197891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i="1" dirty="0"/>
              <a:t>СФЕРА 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УСЛУГ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16061" y="1971078"/>
            <a:ext cx="1871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НЕТ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59992" y="4093942"/>
            <a:ext cx="2664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/>
              <a:t>Переменные издержки</a:t>
            </a:r>
            <a:r>
              <a:rPr lang="ru-RU" u="sng" dirty="0" smtClean="0"/>
              <a:t>:</a:t>
            </a:r>
            <a:endParaRPr lang="ru-RU" u="sng" dirty="0"/>
          </a:p>
          <a:p>
            <a:pPr algn="ctr"/>
            <a:r>
              <a:rPr lang="ru-RU" u="sng" dirty="0"/>
              <a:t>НЕТ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48" y="4386330"/>
            <a:ext cx="2057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/>
              <a:t>Постоянные издержки</a:t>
            </a:r>
            <a:r>
              <a:rPr lang="ru-RU" u="sng" dirty="0" smtClean="0"/>
              <a:t>:</a:t>
            </a:r>
            <a:endParaRPr lang="ru-RU" u="sng" dirty="0"/>
          </a:p>
          <a:p>
            <a:pPr marL="285750" indent="-285750" algn="ctr">
              <a:buFont typeface="Arial" pitchFamily="34" charset="0"/>
              <a:buChar char="•"/>
            </a:pPr>
            <a:r>
              <a:rPr lang="ru-RU" dirty="0"/>
              <a:t>Реклама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328344" y="4488141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разовые сделки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регулярные доходы от предоставления услуг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03326" y="4910570"/>
            <a:ext cx="2738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+ примерно 15% откладываем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4492" y="75442"/>
            <a:ext cx="10047100" cy="982800"/>
          </a:xfrm>
        </p:spPr>
        <p:txBody>
          <a:bodyPr lIns="720000"/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a typeface="MS Gothic" pitchFamily="49" charset="-128"/>
              </a:rPr>
              <a:t>Процесс оказания услуги</a:t>
            </a:r>
            <a:endParaRPr sz="4000" b="1" dirty="0">
              <a:solidFill>
                <a:schemeClr val="accent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Google Shape;117;g23ab1d19cc3_0_1"/>
          <p:cNvSpPr/>
          <p:nvPr/>
        </p:nvSpPr>
        <p:spPr>
          <a:xfrm>
            <a:off x="3849250" y="963067"/>
            <a:ext cx="2127166" cy="134493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" name="Google Shape;118;g23ab1d19cc3_0_1"/>
          <p:cNvSpPr txBox="1">
            <a:spLocks noGrp="1"/>
          </p:cNvSpPr>
          <p:nvPr>
            <p:ph type="body" idx="4294967295"/>
          </p:nvPr>
        </p:nvSpPr>
        <p:spPr>
          <a:xfrm>
            <a:off x="4093009" y="1107670"/>
            <a:ext cx="1639648" cy="1055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b="1" dirty="0">
                <a:latin typeface="+mn-lt"/>
              </a:rPr>
              <a:t>Поиск клиентов </a:t>
            </a:r>
            <a:endParaRPr b="1" dirty="0">
              <a:latin typeface="+mn-lt"/>
            </a:endParaRPr>
          </a:p>
        </p:txBody>
      </p:sp>
      <p:sp>
        <p:nvSpPr>
          <p:cNvPr id="7" name="Google Shape;119;g23ab1d19cc3_0_1"/>
          <p:cNvSpPr/>
          <p:nvPr/>
        </p:nvSpPr>
        <p:spPr>
          <a:xfrm>
            <a:off x="7488584" y="1971179"/>
            <a:ext cx="2304256" cy="1428278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20;g23ab1d19cc3_0_1"/>
          <p:cNvSpPr/>
          <p:nvPr/>
        </p:nvSpPr>
        <p:spPr>
          <a:xfrm>
            <a:off x="5400352" y="3998795"/>
            <a:ext cx="2448272" cy="142328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21;g23ab1d19cc3_0_1"/>
          <p:cNvSpPr/>
          <p:nvPr/>
        </p:nvSpPr>
        <p:spPr>
          <a:xfrm>
            <a:off x="1727944" y="3918347"/>
            <a:ext cx="2481869" cy="1503728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" name="Google Shape;122;g23ab1d19cc3_0_1"/>
          <p:cNvSpPr/>
          <p:nvPr/>
        </p:nvSpPr>
        <p:spPr>
          <a:xfrm>
            <a:off x="404998" y="1971179"/>
            <a:ext cx="2563879" cy="141592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1" name="Google Shape;123;g23ab1d19cc3_0_1"/>
          <p:cNvSpPr txBox="1">
            <a:spLocks noGrp="1"/>
          </p:cNvSpPr>
          <p:nvPr>
            <p:ph type="body" idx="4294967295"/>
          </p:nvPr>
        </p:nvSpPr>
        <p:spPr>
          <a:xfrm>
            <a:off x="7848624" y="2189718"/>
            <a:ext cx="1675500" cy="9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b="1" dirty="0">
                <a:latin typeface="+mn-lt"/>
              </a:rPr>
              <a:t>Переговоры с клиентами </a:t>
            </a:r>
            <a:endParaRPr b="1" dirty="0">
              <a:latin typeface="+mn-lt"/>
            </a:endParaRPr>
          </a:p>
        </p:txBody>
      </p:sp>
      <p:sp>
        <p:nvSpPr>
          <p:cNvPr id="12" name="Google Shape;124;g23ab1d19cc3_0_1"/>
          <p:cNvSpPr txBox="1">
            <a:spLocks noGrp="1"/>
          </p:cNvSpPr>
          <p:nvPr>
            <p:ph type="body" idx="4294967295"/>
          </p:nvPr>
        </p:nvSpPr>
        <p:spPr>
          <a:xfrm>
            <a:off x="5786738" y="4272861"/>
            <a:ext cx="16755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b="1" dirty="0">
                <a:latin typeface="+mn-lt"/>
              </a:rPr>
              <a:t>Подготовка к проведению </a:t>
            </a:r>
            <a:endParaRPr b="1" dirty="0">
              <a:latin typeface="+mn-lt"/>
            </a:endParaRPr>
          </a:p>
        </p:txBody>
      </p:sp>
      <p:sp>
        <p:nvSpPr>
          <p:cNvPr id="13" name="Google Shape;125;g23ab1d19cc3_0_1"/>
          <p:cNvSpPr txBox="1">
            <a:spLocks noGrp="1"/>
          </p:cNvSpPr>
          <p:nvPr>
            <p:ph type="body" idx="4294967295"/>
          </p:nvPr>
        </p:nvSpPr>
        <p:spPr>
          <a:xfrm>
            <a:off x="2131127" y="4272861"/>
            <a:ext cx="16755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b="1" dirty="0">
                <a:latin typeface="+mn-lt"/>
              </a:rPr>
              <a:t>Проведение дэнбилдинга</a:t>
            </a:r>
            <a:endParaRPr b="1" dirty="0">
              <a:latin typeface="+mn-lt"/>
            </a:endParaRPr>
          </a:p>
        </p:txBody>
      </p:sp>
      <p:sp>
        <p:nvSpPr>
          <p:cNvPr id="14" name="Google Shape;126;g23ab1d19cc3_0_1"/>
          <p:cNvSpPr txBox="1">
            <a:spLocks noGrp="1"/>
          </p:cNvSpPr>
          <p:nvPr>
            <p:ph type="body" idx="4294967295"/>
          </p:nvPr>
        </p:nvSpPr>
        <p:spPr>
          <a:xfrm>
            <a:off x="849187" y="2115195"/>
            <a:ext cx="1675500" cy="864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b="1" dirty="0">
                <a:latin typeface="+mn-lt"/>
              </a:rPr>
              <a:t>Сбор обратной связи</a:t>
            </a:r>
            <a:endParaRPr b="1" dirty="0">
              <a:latin typeface="+mn-lt"/>
            </a:endParaRPr>
          </a:p>
        </p:txBody>
      </p:sp>
      <p:cxnSp>
        <p:nvCxnSpPr>
          <p:cNvPr id="15" name="Google Shape;127;g23ab1d19cc3_0_1"/>
          <p:cNvCxnSpPr>
            <a:endCxn id="7" idx="4"/>
          </p:cNvCxnSpPr>
          <p:nvPr/>
        </p:nvCxnSpPr>
        <p:spPr>
          <a:xfrm flipV="1">
            <a:off x="7632600" y="3399457"/>
            <a:ext cx="1008112" cy="947986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Google Shape;128;g23ab1d19cc3_0_1"/>
          <p:cNvCxnSpPr>
            <a:stCxn id="5" idx="6"/>
            <a:endCxn id="7" idx="0"/>
          </p:cNvCxnSpPr>
          <p:nvPr/>
        </p:nvCxnSpPr>
        <p:spPr>
          <a:xfrm>
            <a:off x="5976416" y="1635533"/>
            <a:ext cx="2664296" cy="335646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Google Shape;129;g23ab1d19cc3_0_1"/>
          <p:cNvCxnSpPr>
            <a:stCxn id="9" idx="6"/>
            <a:endCxn id="8" idx="2"/>
          </p:cNvCxnSpPr>
          <p:nvPr/>
        </p:nvCxnSpPr>
        <p:spPr>
          <a:xfrm>
            <a:off x="4209813" y="4670211"/>
            <a:ext cx="1190539" cy="40224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Google Shape;130;g23ab1d19cc3_0_1"/>
          <p:cNvCxnSpPr>
            <a:stCxn id="10" idx="4"/>
          </p:cNvCxnSpPr>
          <p:nvPr/>
        </p:nvCxnSpPr>
        <p:spPr>
          <a:xfrm rot="16200000" flipH="1">
            <a:off x="1725630" y="3348409"/>
            <a:ext cx="611694" cy="689078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Google Shape;131;g23ab1d19cc3_0_1"/>
          <p:cNvCxnSpPr>
            <a:stCxn id="10" idx="0"/>
            <a:endCxn id="5" idx="2"/>
          </p:cNvCxnSpPr>
          <p:nvPr/>
        </p:nvCxnSpPr>
        <p:spPr>
          <a:xfrm rot="5400000" flipH="1" flipV="1">
            <a:off x="2600271" y="722200"/>
            <a:ext cx="335646" cy="2162312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4492" y="75442"/>
            <a:ext cx="10047100" cy="982800"/>
          </a:xfrm>
        </p:spPr>
        <p:txBody>
          <a:bodyPr lIns="720000"/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a typeface="MS Gothic" pitchFamily="49" charset="-128"/>
              </a:rPr>
              <a:t>Процесс оказания услуги</a:t>
            </a:r>
            <a:endParaRPr sz="4000" b="1" dirty="0">
              <a:solidFill>
                <a:schemeClr val="accent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7784" y="1107083"/>
            <a:ext cx="9001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Подготовка удобного просторного помещения.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Установка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настройка оборудования (колонки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ноутбук, светомузыка).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Участники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переодеваются 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спортивную форму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занимают удобное положение.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Просим коллектив встать в шахматном порядке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Включаем музыку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Проводим небольшую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разминку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оказываем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непосредственно сами танцевальные движения , а участники должны повторять их.</a:t>
            </a:r>
          </a:p>
        </p:txBody>
      </p:sp>
    </p:spTree>
    <p:extLst>
      <p:ext uri="{BB962C8B-B14F-4D97-AF65-F5344CB8AC3E}">
        <p14:creationId xmlns:p14="http://schemas.microsoft.com/office/powerpoint/2010/main" val="3236297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Цель проекта по 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SMART</a:t>
            </a:r>
            <a:endParaRPr sz="4000" b="1" dirty="0">
              <a:solidFill>
                <a:schemeClr val="accent1">
                  <a:lumMod val="50000"/>
                </a:schemeClr>
              </a:solidFill>
              <a:latin typeface="+mn-lt"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3703" y="1611139"/>
            <a:ext cx="88569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 октябрю 2023 года провести 2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тимбилдинга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в студенческой группе за счёт собственных сил и умений, если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тимбилдинги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будут эффективны, то к 15 декабря 2023 года провести 1 танцевальный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тимбилдинг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в трудовом коллективе. 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Организационный план</a:t>
            </a:r>
            <a:endParaRPr sz="4000" b="1" dirty="0">
              <a:solidFill>
                <a:schemeClr val="accent1">
                  <a:lumMod val="50000"/>
                </a:schemeClr>
              </a:solidFill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684697" y="1241853"/>
            <a:ext cx="8890243" cy="309593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Мы выбрали такую организационно-правовую форму, как </a:t>
            </a:r>
            <a:r>
              <a:rPr lang="ru-RU" sz="3200" dirty="0" err="1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самозанятый</a:t>
            </a:r>
            <a:r>
              <a:rPr lang="ru-RU" sz="32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, т.к. здесь самые низкие налоговые ставки: 4% — с платежей от физических лиц, 6% — с юридических.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  <a:p>
            <a:pPr>
              <a:buFont typeface="Times New Roman" pitchFamily="18" charset="0"/>
              <a:buNone/>
            </a:pPr>
            <a:r>
              <a:rPr lang="ru-RU" sz="3200" dirty="0" err="1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Самозанятость</a:t>
            </a:r>
            <a:r>
              <a:rPr lang="ru-RU" sz="32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 на себя будет оформлять Агеева Юлия, т.к. непосредственно она будет проводить </a:t>
            </a:r>
            <a:r>
              <a:rPr lang="ru-RU" sz="3200" dirty="0" err="1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дэнсбилдинги</a:t>
            </a:r>
            <a:r>
              <a:rPr lang="ru-RU" sz="32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.</a:t>
            </a:r>
          </a:p>
          <a:p>
            <a:pPr>
              <a:buFont typeface="Times New Roman" pitchFamily="18" charset="0"/>
              <a:buNone/>
            </a:pPr>
            <a:endParaRPr lang="ru-RU" sz="20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7"/>
            <a:ext cx="10080625" cy="982800"/>
          </a:xfrm>
        </p:spPr>
        <p:txBody>
          <a:bodyPr lIns="720000"/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Стартовые инвестиции</a:t>
            </a:r>
            <a:endParaRPr sz="4000" b="1" dirty="0">
              <a:solidFill>
                <a:schemeClr val="accent1">
                  <a:lumMod val="50000"/>
                </a:schemeClr>
              </a:solidFill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0117389"/>
              </p:ext>
            </p:extLst>
          </p:nvPr>
        </p:nvGraphicFramePr>
        <p:xfrm>
          <a:off x="143768" y="1827163"/>
          <a:ext cx="9793089" cy="320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Техника (ноутбук и колонка)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-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Имеется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Реклама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D1E9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2200</a:t>
                      </a:r>
                      <a:endParaRPr lang="ru-RU" sz="2400" dirty="0"/>
                    </a:p>
                  </a:txBody>
                  <a:tcPr marL="100806" marR="100806" marT="37804" marB="37804">
                    <a:solidFill>
                      <a:srgbClr val="D1E9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D1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159609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400" dirty="0"/>
                        <a:t>Форма для Юлии 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5500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7700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0"/>
            <a:ext cx="10064899" cy="982800"/>
          </a:xfrm>
        </p:spPr>
        <p:txBody>
          <a:bodyPr lIns="720000"/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Финансовый план</a:t>
            </a:r>
            <a:endParaRPr sz="4000" b="1" dirty="0">
              <a:solidFill>
                <a:schemeClr val="accent1">
                  <a:lumMod val="50000"/>
                </a:schemeClr>
              </a:solidFill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678927"/>
              </p:ext>
            </p:extLst>
          </p:nvPr>
        </p:nvGraphicFramePr>
        <p:xfrm>
          <a:off x="87611" y="891059"/>
          <a:ext cx="9921126" cy="4577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724618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724618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724618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724618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724618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724618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 ЗА</a:t>
                      </a:r>
                      <a:r>
                        <a:rPr lang="ru-RU" sz="1400" u="none" strike="noStrike" baseline="0" dirty="0">
                          <a:effectLst/>
                          <a:latin typeface="+mn-lt"/>
                        </a:rPr>
                        <a:t> 6 МЕСЯЦЕВ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Реклама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–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2.3.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Прочие расходы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1092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1096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2412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2412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2412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9424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4808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4804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10488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10488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10488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41476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420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420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420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840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840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840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3780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-20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4368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4384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9648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9648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9648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37696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3441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7700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3160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0"/>
            <a:ext cx="10064899" cy="982800"/>
          </a:xfrm>
        </p:spPr>
        <p:txBody>
          <a:bodyPr lIns="720000"/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Финансовый план</a:t>
            </a:r>
            <a:endParaRPr sz="4000" b="1" dirty="0">
              <a:solidFill>
                <a:schemeClr val="accent1">
                  <a:lumMod val="50000"/>
                </a:schemeClr>
              </a:solidFill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432530"/>
              </p:ext>
            </p:extLst>
          </p:nvPr>
        </p:nvGraphicFramePr>
        <p:xfrm>
          <a:off x="87611" y="891059"/>
          <a:ext cx="9921126" cy="4577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724618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724618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724618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724618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724618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724618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 ЗА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21000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21000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21000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21000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21000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182000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Реклама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17700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–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–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.3</a:t>
                      </a:r>
                      <a:endParaRPr lang="ru-RU" sz="1400" u="none" strike="noStrike" dirty="0"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Прочие расходы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2412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29576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10488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15452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15452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15452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15452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15452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129224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840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1260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1260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1260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1260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1260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10920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9648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14192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14192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14192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14192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14192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118304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3441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7700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689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92603" y="242987"/>
            <a:ext cx="10074686" cy="1355122"/>
          </a:xfrm>
        </p:spPr>
        <p:txBody>
          <a:bodyPr lIns="720000"/>
          <a:lstStyle/>
          <a:p>
            <a:pPr algn="l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a typeface="MS Gothic" pitchFamily="49" charset="-128"/>
              </a:rPr>
              <a:t>Экономика проекта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ea typeface="MS Gothic" pitchFamily="49" charset="-128"/>
              </a:rPr>
            </a:b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a typeface="MS Gothic" pitchFamily="49" charset="-128"/>
              </a:rPr>
              <a:t/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ea typeface="MS Gothic" pitchFamily="49" charset="-128"/>
              </a:rPr>
            </a:br>
            <a:endParaRPr sz="1400" b="1" i="1" dirty="0">
              <a:solidFill>
                <a:schemeClr val="accent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129120"/>
              </p:ext>
            </p:extLst>
          </p:nvPr>
        </p:nvGraphicFramePr>
        <p:xfrm>
          <a:off x="143768" y="1251100"/>
          <a:ext cx="9721080" cy="40731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4826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129224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58196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118304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9018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0"/>
            <a:ext cx="10080625" cy="982800"/>
          </a:xfrm>
        </p:spPr>
        <p:txBody>
          <a:bodyPr lIns="720000"/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a typeface="MS Gothic" pitchFamily="49" charset="-128"/>
              </a:rPr>
              <a:t>План реализации проекта</a:t>
            </a:r>
            <a:endParaRPr sz="4000" b="1" dirty="0">
              <a:solidFill>
                <a:schemeClr val="accent1">
                  <a:lumMod val="50000"/>
                </a:schemeClr>
              </a:solidFill>
              <a:ea typeface="MS Gothic" pitchFamily="49" charset="-12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437921"/>
              </p:ext>
            </p:extLst>
          </p:nvPr>
        </p:nvGraphicFramePr>
        <p:xfrm>
          <a:off x="143769" y="1251099"/>
          <a:ext cx="9505060" cy="3145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9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2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42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79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79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18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60962">
                <a:tc>
                  <a:txBody>
                    <a:bodyPr/>
                    <a:lstStyle/>
                    <a:p>
                      <a:r>
                        <a:rPr lang="ru-RU" dirty="0"/>
                        <a:t>Этапы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янв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фев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мар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апр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июн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июл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авг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сен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962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Инициация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36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/>
                        <a:t>Планирование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/>
                        <a:t>Исполнение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Мониторинг и контроль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040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Завершение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232000" y="1755155"/>
            <a:ext cx="504056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736056" y="2187203"/>
            <a:ext cx="1152128" cy="5040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878566" y="2692868"/>
            <a:ext cx="2016224" cy="5744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051386" y="3291092"/>
            <a:ext cx="5517318" cy="61206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568704" y="3903160"/>
            <a:ext cx="648072" cy="50405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051386" y="3291092"/>
            <a:ext cx="3285070" cy="61206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55987" y="-1"/>
            <a:ext cx="10088580" cy="1080001"/>
          </a:xfrm>
        </p:spPr>
        <p:txBody>
          <a:bodyPr lIns="720000"/>
          <a:lstStyle/>
          <a:p>
            <a:pPr algn="l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j-lt"/>
                <a:ea typeface="MS Gothic" pitchFamily="49" charset="-128"/>
              </a:rPr>
              <a:t>Координаты команды проекта</a:t>
            </a:r>
            <a:endParaRPr sz="4000" b="1" dirty="0">
              <a:solidFill>
                <a:schemeClr val="tx2">
                  <a:lumMod val="75000"/>
                </a:schemeClr>
              </a:solidFill>
              <a:latin typeface="+mj-lt"/>
              <a:ea typeface="MS Gothic" pitchFamily="49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14" y="1109219"/>
            <a:ext cx="2313139" cy="2320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4211" y="3843387"/>
            <a:ext cx="30963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/>
              <a:t>Тугарёва</a:t>
            </a:r>
            <a:r>
              <a:rPr lang="ru-RU" b="1" dirty="0"/>
              <a:t> Арина</a:t>
            </a:r>
          </a:p>
          <a:p>
            <a:pPr algn="ctr"/>
            <a:endParaRPr lang="ru-RU" dirty="0"/>
          </a:p>
          <a:p>
            <a:pPr algn="ctr"/>
            <a:r>
              <a:rPr lang="ru-RU" i="1" dirty="0"/>
              <a:t>Контакты</a:t>
            </a:r>
            <a:r>
              <a:rPr lang="ru-RU" dirty="0"/>
              <a:t>: 89827958893</a:t>
            </a:r>
          </a:p>
          <a:p>
            <a:pPr algn="ctr"/>
            <a:r>
              <a:rPr lang="ru-RU" dirty="0"/>
              <a:t> </a:t>
            </a:r>
          </a:p>
          <a:p>
            <a:pPr algn="ctr"/>
            <a:r>
              <a:rPr lang="en-US" dirty="0"/>
              <a:t>tugareva03@bk.ru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151" y="1109219"/>
            <a:ext cx="2383338" cy="229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661073" y="3843387"/>
            <a:ext cx="29374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Агеева Юлия</a:t>
            </a:r>
          </a:p>
          <a:p>
            <a:pPr algn="ctr"/>
            <a:endParaRPr lang="ru-RU" dirty="0"/>
          </a:p>
          <a:p>
            <a:pPr algn="ctr"/>
            <a:r>
              <a:rPr lang="ru-RU" i="1" dirty="0"/>
              <a:t>Контакты</a:t>
            </a:r>
            <a:r>
              <a:rPr lang="ru-RU" dirty="0"/>
              <a:t>: </a:t>
            </a:r>
            <a:r>
              <a:rPr lang="en-US" dirty="0"/>
              <a:t>89524083026 </a:t>
            </a:r>
            <a:endParaRPr lang="ru-RU" dirty="0"/>
          </a:p>
          <a:p>
            <a:pPr algn="ctr"/>
            <a:endParaRPr lang="ru-RU" dirty="0"/>
          </a:p>
          <a:p>
            <a:pPr algn="ctr"/>
            <a:r>
              <a:rPr lang="en-US" dirty="0"/>
              <a:t>ageeva8b@gmail.com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42" y="1080001"/>
            <a:ext cx="2342267" cy="234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833287" y="3843387"/>
            <a:ext cx="30243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Сидорова Юлия</a:t>
            </a:r>
          </a:p>
          <a:p>
            <a:pPr algn="ctr"/>
            <a:endParaRPr lang="ru-RU" dirty="0"/>
          </a:p>
          <a:p>
            <a:pPr algn="ctr"/>
            <a:r>
              <a:rPr lang="ru-RU" i="1" dirty="0"/>
              <a:t>Контакты: </a:t>
            </a:r>
            <a:r>
              <a:rPr lang="ru-RU" dirty="0"/>
              <a:t>89042486936</a:t>
            </a:r>
          </a:p>
          <a:p>
            <a:pPr algn="ctr"/>
            <a:endParaRPr lang="ru-RU" dirty="0"/>
          </a:p>
          <a:p>
            <a:pPr algn="ctr"/>
            <a:r>
              <a:rPr lang="en-US" dirty="0"/>
              <a:t>sidorovau0361@gmail.com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9150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575816" y="3483347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800" b="1" strike="noStrike" spc="-1" dirty="0">
                <a:solidFill>
                  <a:srgbClr val="FFFFFF"/>
                </a:solidFill>
                <a:latin typeface="Arial"/>
              </a:rPr>
              <a:t>Спасибо за внимание</a:t>
            </a:r>
            <a:r>
              <a:rPr lang="ru-RU" sz="3500" b="0" strike="noStrike" spc="-1" dirty="0">
                <a:solidFill>
                  <a:srgbClr val="FFFFFF"/>
                </a:solidFill>
                <a:latin typeface="Arial"/>
              </a:rPr>
              <a:t>!</a:t>
            </a:r>
            <a:endParaRPr lang="ru-RU" sz="3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8320</TotalTime>
  <Words>1047</Words>
  <Application>Microsoft Office PowerPoint</Application>
  <PresentationFormat>Произвольный</PresentationFormat>
  <Paragraphs>429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MS Gothic</vt:lpstr>
      <vt:lpstr>Arial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Процесс оказания услуги</vt:lpstr>
      <vt:lpstr>Цель проекта по SMART</vt:lpstr>
      <vt:lpstr>Организационный план</vt:lpstr>
      <vt:lpstr>Стартовые инвестиции</vt:lpstr>
      <vt:lpstr>Финансовый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Арина Тугарёва</cp:lastModifiedBy>
  <cp:revision>52</cp:revision>
  <dcterms:created xsi:type="dcterms:W3CDTF">2022-10-14T10:42:52Z</dcterms:created>
  <dcterms:modified xsi:type="dcterms:W3CDTF">2023-06-01T19:22:07Z</dcterms:modified>
  <dc:language>ru-RU</dc:language>
</cp:coreProperties>
</file>