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61" r:id="rId3"/>
    <p:sldId id="264" r:id="rId4"/>
    <p:sldId id="266" r:id="rId5"/>
    <p:sldId id="265" r:id="rId6"/>
    <p:sldId id="277" r:id="rId7"/>
    <p:sldId id="278" r:id="rId8"/>
    <p:sldId id="272" r:id="rId9"/>
    <p:sldId id="271" r:id="rId10"/>
    <p:sldId id="267" r:id="rId11"/>
    <p:sldId id="276" r:id="rId12"/>
    <p:sldId id="270" r:id="rId13"/>
    <p:sldId id="274" r:id="rId14"/>
    <p:sldId id="275" r:id="rId15"/>
    <p:sldId id="269" r:id="rId16"/>
    <p:sldId id="263" r:id="rId17"/>
    <p:sldId id="273" r:id="rId1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CF8"/>
    <a:srgbClr val="53FB37"/>
    <a:srgbClr val="00CBF7"/>
    <a:srgbClr val="001355"/>
    <a:srgbClr val="00D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56306-5670-4EA4-9D39-A9C7E549B349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C11E1-6425-4C7F-9653-EF6F717C6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1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рыба, скат">
            <a:extLst>
              <a:ext uri="{FF2B5EF4-FFF2-40B4-BE49-F238E27FC236}">
                <a16:creationId xmlns:a16="http://schemas.microsoft.com/office/drawing/2014/main" id="{F14B79F2-DF57-AEBA-9C86-C9092185E6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98C72-6E1D-AB70-8884-FD37105CB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8436" y="3646036"/>
            <a:ext cx="9744363" cy="1655761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367A1C-E584-92AD-E683-D911A9B58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75409"/>
            <a:ext cx="9144000" cy="609751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94ED5D-9A79-A515-DB65-19C5AE220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C5796-0F2B-4310-B672-F5E558EDD066}" type="datetime1">
              <a:rPr lang="LID4096" smtClean="0"/>
              <a:t>12/14/2023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C1A26D-993B-5D68-80DA-A7B726EF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AA0426-ABDB-EE77-EC99-38C48778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01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0B0B3-63D7-FC0B-EB18-51ECFF350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05DF3-DD54-4232-DCF4-51A8289FC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CD26F-D53E-3383-BFA0-7F6F78C8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A191-55F3-4F77-A7AD-27F85F156A28}" type="datetime1">
              <a:rPr lang="LID4096" smtClean="0"/>
              <a:t>12/14/2023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F6B88C-0291-5931-FC92-E354E275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BC31E6-AD5B-0E47-0726-80A8FE6B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1959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6E000-B38A-58DC-297B-EECD57008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6526DC-5A58-3FB1-15FF-78197AFB2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CD707F-2966-AAB4-0043-AD930301C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DAC9-B3A3-4F06-A4DE-3ACEE3BAFC9F}" type="datetime1">
              <a:rPr lang="LID4096" smtClean="0"/>
              <a:t>12/14/2023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ED0AE6-B8C6-316B-09E2-1ABCD385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6D7FC7-334C-1F51-E470-4B137883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2766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0BE773-6C86-C664-66C3-A6EA3F42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A59DF9-821F-F1ED-A75F-70EA48262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4D7414-6515-BEDC-3FB4-3026CA6C1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29BBE6-AAC7-9544-7F5C-CB5B860ED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B8CB3-28B1-4746-BF96-E5E420F4C5B6}" type="datetime1">
              <a:rPr lang="LID4096" smtClean="0"/>
              <a:t>12/14/2023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04C989-C533-857A-4E09-63745CC4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171549-1400-0C81-A8A3-53081419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3211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D7A14-A69D-1383-9782-4BE29B49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FAD358-DE55-63E7-815E-607864DC5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26387E-07BB-2EAC-560F-3AE3D65F0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08F51E6-DE9B-1EE8-FC0F-F0BC5D905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463D63-1602-115D-DF07-B05B4EC029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759505-55BC-380D-D041-9DFDC3D04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64F7-08A8-4FDD-957D-B3F3DC81AC8F}" type="datetime1">
              <a:rPr lang="LID4096" smtClean="0"/>
              <a:t>12/14/2023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10A9AF-8447-02CA-6CAF-291ECEFC1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2443CC-98CE-65C3-E6E6-87CE07DE8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770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1CCE5-A347-D078-EFFB-4E04506E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35B32D-58F2-FDD4-222F-C12694850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D08E-E740-4FCB-A080-B85F836443CD}" type="datetime1">
              <a:rPr lang="LID4096" smtClean="0"/>
              <a:t>12/14/2023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F5FE28-A356-6F20-5DB5-DDA7734E4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EB5A1B-D524-0E02-4933-CF850E2B3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730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F5A5C6B-C4FA-79D8-7AC2-86B3EC1C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79E5-FCC9-44C6-AB44-77E84565B2E6}" type="datetime1">
              <a:rPr lang="LID4096" smtClean="0"/>
              <a:t>12/14/2023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38CC73-A162-CD87-67E1-36D3FB89A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A39284-E988-7274-6818-E99CACD8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365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58405-237A-3268-81E8-A1884232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A15054-2D90-AB45-272A-00727E253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F88EB1-E04E-E142-A6FB-4E0E60799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49F334-D58A-6355-4ED2-326CE7FD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997DB-48B4-44DE-8D79-47D609197302}" type="datetime1">
              <a:rPr lang="LID4096" smtClean="0"/>
              <a:t>12/14/2023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91950-7870-27E3-0419-4FD1663F3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B5963A-D6AE-B3F0-5722-97CBDA66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91343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98538-1EBF-8C4B-82AC-E09B3396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EA2893E-07D1-5019-8F7C-157C4F90F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56E4B0-E990-62A8-10D0-65096469B5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D47E93-93C6-07DF-5245-0732BD88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00AB-8D12-44FD-88AF-3802239318D1}" type="datetime1">
              <a:rPr lang="LID4096" smtClean="0"/>
              <a:t>12/14/2023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54DDBD-A17F-271C-35C4-3CF94F4F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96E886-6A05-9932-80B3-78F30696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675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ABE7D-A483-75E1-0AB0-4C3B7BF7B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FD6A1B-13E6-DBE6-BB5B-AFB201D37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DAA5F1-0149-C998-30F4-7C491AB5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ABA99-238C-4844-826E-151CCBCA56F3}" type="datetime1">
              <a:rPr lang="LID4096" smtClean="0"/>
              <a:t>12/14/2023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3A4FD-621A-BDC9-330F-7D88A9E64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2C2CE-E00A-BE9B-9928-9EF82270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75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8CAEEE8-5898-9D2E-B5BE-120DC42AE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6CCB5B-593B-A40F-866D-FDAE7F9DB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16D1A6-03E0-650B-CAC4-CEC4FFFD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7F718-179E-401B-B4C6-E8DF01C43892}" type="datetime1">
              <a:rPr lang="LID4096" smtClean="0"/>
              <a:t>12/14/2023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F28453-ED22-B794-B739-4CDA89B4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10E8A2-0271-9D2F-920E-8609021F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864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B70793-823A-79ED-0CC2-597DF3F06A3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6B51E-463B-D269-9F17-88372D83C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927" y="300471"/>
            <a:ext cx="951576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4A2CF7-E353-F0FE-289A-105F14709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92F818-8B19-4B62-8871-C4E6F7045C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249FC-C605-4FD2-83E8-C0407A86FB4D}" type="datetime1">
              <a:rPr lang="LID4096" smtClean="0"/>
              <a:t>12/14/2023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C14DC2-4EF1-7A1F-91E2-40C4D71EC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5B2B1-ADD0-6287-0CC0-5A498B4691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E32BD-3807-46B1-AFAE-EE996E707A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7595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0F9F8-8947-70F9-3DD9-6ECB37449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8095" y="3966328"/>
            <a:ext cx="10294069" cy="2083324"/>
          </a:xfrm>
        </p:spPr>
        <p:txBody>
          <a:bodyPr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ru-RU" sz="3200" dirty="0">
                <a:solidFill>
                  <a:srgbClr val="00ECF8"/>
                </a:solidFill>
                <a:latin typeface="+mn-lt"/>
              </a:rPr>
              <a:t>Сервис</a:t>
            </a:r>
            <a:r>
              <a:rPr lang="en-US" sz="3200" dirty="0">
                <a:solidFill>
                  <a:srgbClr val="00ECF8"/>
                </a:solidFill>
                <a:latin typeface="+mn-lt"/>
              </a:rPr>
              <a:t>-</a:t>
            </a:r>
            <a:r>
              <a:rPr lang="ru-RU" sz="3200" dirty="0">
                <a:solidFill>
                  <a:srgbClr val="00ECF8"/>
                </a:solidFill>
                <a:latin typeface="+mn-lt"/>
              </a:rPr>
              <a:t>платформа по прогнозирования ПЭС для использования в системах дифференциальных ГНСС с использованием нейронных сетей</a:t>
            </a:r>
            <a:endParaRPr lang="ru-UA" sz="3200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BA521B-B422-49FE-3553-4DD7CFBBE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22608" y="2178042"/>
            <a:ext cx="3426549" cy="713631"/>
          </a:xfrm>
        </p:spPr>
        <p:txBody>
          <a:bodyPr>
            <a:normAutofit/>
          </a:bodyPr>
          <a:lstStyle/>
          <a:p>
            <a:r>
              <a:rPr lang="ru-RU" sz="1400" dirty="0"/>
              <a:t>Презентацию подготовил: </a:t>
            </a:r>
            <a:endParaRPr lang="en-US" sz="1400" dirty="0"/>
          </a:p>
          <a:p>
            <a:r>
              <a:rPr lang="ru-RU" sz="1400" dirty="0"/>
              <a:t>студент гр. ИТСб-41</a:t>
            </a:r>
            <a:r>
              <a:rPr lang="en-US" sz="1400" dirty="0"/>
              <a:t> </a:t>
            </a:r>
            <a:r>
              <a:rPr lang="ru-RU" sz="1400" dirty="0"/>
              <a:t>Вершинин М. В.</a:t>
            </a:r>
          </a:p>
        </p:txBody>
      </p:sp>
    </p:spTree>
    <p:extLst>
      <p:ext uri="{BB962C8B-B14F-4D97-AF65-F5344CB8AC3E}">
        <p14:creationId xmlns:p14="http://schemas.microsoft.com/office/powerpoint/2010/main" val="1171236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>
            <a:extLst>
              <a:ext uri="{FF2B5EF4-FFF2-40B4-BE49-F238E27FC236}">
                <a16:creationId xmlns:a16="http://schemas.microsoft.com/office/drawing/2014/main" id="{2CF13DF9-9D71-FE42-AF70-897C1C1DDA1C}"/>
              </a:ext>
            </a:extLst>
          </p:cNvPr>
          <p:cNvGrpSpPr/>
          <p:nvPr/>
        </p:nvGrpSpPr>
        <p:grpSpPr>
          <a:xfrm>
            <a:off x="5186310" y="1734460"/>
            <a:ext cx="1819380" cy="3776112"/>
            <a:chOff x="4923304" y="1684213"/>
            <a:chExt cx="2229277" cy="4626854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9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19" name="Circular Arrow 18">
                <a:extLst>
                  <a:ext uri="{FF2B5EF4-FFF2-40B4-BE49-F238E27FC236}">
                    <a16:creationId xmlns:a16="http://schemas.microsoft.com/office/drawing/2014/main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kern="0" dirty="0">
                    <a:solidFill>
                      <a:schemeClr val="bg1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3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EC07C967-B5E6-C74E-AD2A-BD40C8779A11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id="{08140BC7-A757-D249-BBA3-C76DDE88ECC3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6143A44-E28B-A447-93A8-496C9D0434CE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kern="0" dirty="0">
                    <a:solidFill>
                      <a:schemeClr val="bg1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4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:a16="http://schemas.microsoft.com/office/drawing/2014/main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kern="0" dirty="0">
                    <a:solidFill>
                      <a:schemeClr val="bg1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2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:a16="http://schemas.microsoft.com/office/drawing/2014/main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kern="0" dirty="0">
                    <a:solidFill>
                      <a:schemeClr val="bg1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1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1" name="组合 33">
            <a:extLst>
              <a:ext uri="{FF2B5EF4-FFF2-40B4-BE49-F238E27FC236}">
                <a16:creationId xmlns:a16="http://schemas.microsoft.com/office/drawing/2014/main" id="{AB3F148F-6E87-5B42-BA04-3BC69914313D}"/>
              </a:ext>
            </a:extLst>
          </p:cNvPr>
          <p:cNvGrpSpPr/>
          <p:nvPr/>
        </p:nvGrpSpPr>
        <p:grpSpPr>
          <a:xfrm>
            <a:off x="7150970" y="1917459"/>
            <a:ext cx="2717426" cy="865566"/>
            <a:chOff x="874712" y="3451823"/>
            <a:chExt cx="2717426" cy="865566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id="{E89AE25D-A166-8C47-9C23-5F94FB141FA3}"/>
                </a:ext>
              </a:extLst>
            </p:cNvPr>
            <p:cNvSpPr/>
            <p:nvPr/>
          </p:nvSpPr>
          <p:spPr>
            <a:xfrm>
              <a:off x="874714" y="3800644"/>
              <a:ext cx="2717424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Раскрытие актуальности идеи предлагаемого проекта</a:t>
              </a:r>
              <a:r>
                <a:rPr lang="en-US" altLang="zh-CN" sz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. </a:t>
              </a:r>
              <a:endParaRPr lang="zh-CN" altLang="en-US" sz="12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id="{39A755D7-D049-4F44-8DD1-7C70AB604316}"/>
                </a:ext>
              </a:extLst>
            </p:cNvPr>
            <p:cNvSpPr/>
            <p:nvPr/>
          </p:nvSpPr>
          <p:spPr>
            <a:xfrm>
              <a:off x="874712" y="3451823"/>
              <a:ext cx="257749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b="1" dirty="0">
                  <a:solidFill>
                    <a:srgbClr val="00B0F0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Актуальность идеи</a:t>
              </a:r>
              <a:endParaRPr lang="zh-CN" altLang="en-US" b="1" dirty="0">
                <a:solidFill>
                  <a:srgbClr val="00B0F0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4" name="组合 36">
            <a:extLst>
              <a:ext uri="{FF2B5EF4-FFF2-40B4-BE49-F238E27FC236}">
                <a16:creationId xmlns:a16="http://schemas.microsoft.com/office/drawing/2014/main" id="{FCC9E676-400C-884C-BF17-B262D0222AF0}"/>
              </a:ext>
            </a:extLst>
          </p:cNvPr>
          <p:cNvGrpSpPr/>
          <p:nvPr/>
        </p:nvGrpSpPr>
        <p:grpSpPr>
          <a:xfrm>
            <a:off x="7150971" y="3615083"/>
            <a:ext cx="2717425" cy="865566"/>
            <a:chOff x="874713" y="3451823"/>
            <a:chExt cx="2717425" cy="865566"/>
          </a:xfrm>
        </p:grpSpPr>
        <p:sp>
          <p:nvSpPr>
            <p:cNvPr id="25" name="矩形 40">
              <a:extLst>
                <a:ext uri="{FF2B5EF4-FFF2-40B4-BE49-F238E27FC236}">
                  <a16:creationId xmlns:a16="http://schemas.microsoft.com/office/drawing/2014/main" id="{417635EC-A970-BA42-9075-98EA3A76F4B2}"/>
                </a:ext>
              </a:extLst>
            </p:cNvPr>
            <p:cNvSpPr/>
            <p:nvPr/>
          </p:nvSpPr>
          <p:spPr>
            <a:xfrm>
              <a:off x="874713" y="3800644"/>
              <a:ext cx="2717425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Раскрытие задач предлагаемого решения.</a:t>
              </a:r>
              <a:endParaRPr lang="zh-CN" altLang="en-US" sz="12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矩形 41">
              <a:extLst>
                <a:ext uri="{FF2B5EF4-FFF2-40B4-BE49-F238E27FC236}">
                  <a16:creationId xmlns:a16="http://schemas.microsoft.com/office/drawing/2014/main" id="{45901CF8-3E82-2249-A55F-E65587DB8B94}"/>
                </a:ext>
              </a:extLst>
            </p:cNvPr>
            <p:cNvSpPr/>
            <p:nvPr/>
          </p:nvSpPr>
          <p:spPr>
            <a:xfrm>
              <a:off x="874713" y="3451823"/>
              <a:ext cx="2241974" cy="397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b="1" dirty="0">
                  <a:solidFill>
                    <a:srgbClr val="00B0F0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Задачи</a:t>
              </a:r>
              <a:endParaRPr lang="zh-CN" altLang="en-US" b="1" dirty="0">
                <a:solidFill>
                  <a:srgbClr val="00B0F0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组合 42">
            <a:extLst>
              <a:ext uri="{FF2B5EF4-FFF2-40B4-BE49-F238E27FC236}">
                <a16:creationId xmlns:a16="http://schemas.microsoft.com/office/drawing/2014/main" id="{A9D422EA-1810-434F-AD1C-C6EFD4D7926B}"/>
              </a:ext>
            </a:extLst>
          </p:cNvPr>
          <p:cNvGrpSpPr/>
          <p:nvPr/>
        </p:nvGrpSpPr>
        <p:grpSpPr>
          <a:xfrm>
            <a:off x="2090057" y="2676705"/>
            <a:ext cx="2915489" cy="865566"/>
            <a:chOff x="1493637" y="3451823"/>
            <a:chExt cx="2915489" cy="865566"/>
          </a:xfrm>
        </p:grpSpPr>
        <p:sp>
          <p:nvSpPr>
            <p:cNvPr id="28" name="矩形 43">
              <a:extLst>
                <a:ext uri="{FF2B5EF4-FFF2-40B4-BE49-F238E27FC236}">
                  <a16:creationId xmlns:a16="http://schemas.microsoft.com/office/drawing/2014/main" id="{82704E1F-46D9-6B43-97A4-2F15CECE3B46}"/>
                </a:ext>
              </a:extLst>
            </p:cNvPr>
            <p:cNvSpPr/>
            <p:nvPr/>
          </p:nvSpPr>
          <p:spPr>
            <a:xfrm>
              <a:off x="1493637" y="3800644"/>
              <a:ext cx="2915489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Описание цели работы предлагаемого проекта</a:t>
              </a:r>
              <a:endParaRPr lang="zh-CN" altLang="en-US" sz="12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id="{5F473D60-3840-964A-AE77-4B3A3E9A8C54}"/>
                </a:ext>
              </a:extLst>
            </p:cNvPr>
            <p:cNvSpPr/>
            <p:nvPr/>
          </p:nvSpPr>
          <p:spPr>
            <a:xfrm>
              <a:off x="2167152" y="3451823"/>
              <a:ext cx="2241974" cy="397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b="1" dirty="0">
                  <a:solidFill>
                    <a:srgbClr val="00B0F0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Цель работы</a:t>
              </a:r>
              <a:endParaRPr lang="zh-CN" altLang="en-US" b="1" dirty="0">
                <a:solidFill>
                  <a:srgbClr val="00B0F0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0" name="组合 45">
            <a:extLst>
              <a:ext uri="{FF2B5EF4-FFF2-40B4-BE49-F238E27FC236}">
                <a16:creationId xmlns:a16="http://schemas.microsoft.com/office/drawing/2014/main" id="{B319FABD-12D4-9F47-BB31-547FED1FC8BD}"/>
              </a:ext>
            </a:extLst>
          </p:cNvPr>
          <p:cNvGrpSpPr/>
          <p:nvPr/>
        </p:nvGrpSpPr>
        <p:grpSpPr>
          <a:xfrm>
            <a:off x="1875934" y="4465729"/>
            <a:ext cx="3129612" cy="643966"/>
            <a:chOff x="1279514" y="3451823"/>
            <a:chExt cx="3129612" cy="643966"/>
          </a:xfrm>
        </p:grpSpPr>
        <p:sp>
          <p:nvSpPr>
            <p:cNvPr id="31" name="矩形 46">
              <a:extLst>
                <a:ext uri="{FF2B5EF4-FFF2-40B4-BE49-F238E27FC236}">
                  <a16:creationId xmlns:a16="http://schemas.microsoft.com/office/drawing/2014/main" id="{2AF631A7-3775-1E48-B488-C1601D94D94D}"/>
                </a:ext>
              </a:extLst>
            </p:cNvPr>
            <p:cNvSpPr/>
            <p:nvPr/>
          </p:nvSpPr>
          <p:spPr>
            <a:xfrm>
              <a:off x="1493637" y="3800644"/>
              <a:ext cx="2915489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bg1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Описание предлагаемого решения</a:t>
              </a:r>
              <a:endParaRPr lang="zh-CN" altLang="en-US" sz="12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矩形 47">
              <a:extLst>
                <a:ext uri="{FF2B5EF4-FFF2-40B4-BE49-F238E27FC236}">
                  <a16:creationId xmlns:a16="http://schemas.microsoft.com/office/drawing/2014/main" id="{B87F231D-97BD-884B-99C6-7D2EE964690C}"/>
                </a:ext>
              </a:extLst>
            </p:cNvPr>
            <p:cNvSpPr/>
            <p:nvPr/>
          </p:nvSpPr>
          <p:spPr>
            <a:xfrm>
              <a:off x="1279514" y="3451823"/>
              <a:ext cx="312961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b="1" dirty="0">
                  <a:solidFill>
                    <a:srgbClr val="00B0F0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Предлагаемое решение</a:t>
              </a:r>
              <a:endParaRPr lang="zh-CN" altLang="en-US" b="1" dirty="0">
                <a:solidFill>
                  <a:srgbClr val="00B0F0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8C7F43F1-192F-4C87-AE7E-9D85DEB6D0D8}"/>
              </a:ext>
            </a:extLst>
          </p:cNvPr>
          <p:cNvSpPr/>
          <p:nvPr/>
        </p:nvSpPr>
        <p:spPr>
          <a:xfrm>
            <a:off x="3374796" y="519923"/>
            <a:ext cx="5797484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581D34A5-FC52-4B7A-8846-C49EA2E386EE}"/>
              </a:ext>
            </a:extLst>
          </p:cNvPr>
          <p:cNvSpPr txBox="1">
            <a:spLocks/>
          </p:cNvSpPr>
          <p:nvPr/>
        </p:nvSpPr>
        <p:spPr>
          <a:xfrm>
            <a:off x="3374796" y="681037"/>
            <a:ext cx="579748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ECF8"/>
                </a:solidFill>
                <a:latin typeface="+mn-lt"/>
              </a:rPr>
              <a:t>Структура презентации</a:t>
            </a:r>
            <a:endParaRPr lang="en-UA" sz="36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C3984B1-7389-442D-A424-6F35FBC12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2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57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20" y="1792608"/>
            <a:ext cx="9879292" cy="375977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/>
              <a:t>В связи с повсеместным развитием навигаторов и маршрутных карт, вопрос их точности становится всё более актуальным. Сейчас точность </a:t>
            </a:r>
            <a:r>
              <a:rPr lang="ru-RU" b="1" i="1" dirty="0"/>
              <a:t>ГНСС</a:t>
            </a:r>
            <a:r>
              <a:rPr lang="ru-RU" b="1" dirty="0"/>
              <a:t> составляет 10-15 метров, что не есть хорошо для построения современных навигационных векторных карт, где точность должна варьироваться в пределах от 3 до 5 метров.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20" y="619308"/>
            <a:ext cx="3864990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0" y="792116"/>
            <a:ext cx="3864990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Актуальность идеи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36810FA-2357-41E5-90F8-8BFFD14F5A41}"/>
              </a:ext>
            </a:extLst>
          </p:cNvPr>
          <p:cNvSpPr/>
          <p:nvPr/>
        </p:nvSpPr>
        <p:spPr>
          <a:xfrm>
            <a:off x="10482605" y="619269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17ABA1B-5A0A-4C59-8AD7-5901528DDE27}"/>
              </a:ext>
            </a:extLst>
          </p:cNvPr>
          <p:cNvSpPr txBox="1">
            <a:spLocks/>
          </p:cNvSpPr>
          <p:nvPr/>
        </p:nvSpPr>
        <p:spPr>
          <a:xfrm>
            <a:off x="10482605" y="799291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1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6BFE016B-D782-438D-93C8-03B8605A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3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95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20" y="1896303"/>
            <a:ext cx="9879292" cy="4169581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3200" b="1" dirty="0"/>
              <a:t>Создание сервис-платформы, предоставляющей </a:t>
            </a:r>
            <a:r>
              <a:rPr lang="ru-RU" sz="3200" b="1" i="1" dirty="0"/>
              <a:t>API</a:t>
            </a:r>
            <a:r>
              <a:rPr lang="ru-RU" sz="3200" b="1" dirty="0"/>
              <a:t> для корректировки параметров трансионосферных каналов связи с использованием машинного обучения.</a:t>
            </a:r>
          </a:p>
          <a:p>
            <a:pPr algn="just">
              <a:lnSpc>
                <a:spcPct val="150000"/>
              </a:lnSpc>
            </a:pPr>
            <a:r>
              <a:rPr lang="ru-RU" sz="3200" b="1" dirty="0"/>
              <a:t>Улучшение точности позиционирования глобальных навигационных спутниковых систем (</a:t>
            </a:r>
            <a:r>
              <a:rPr lang="ru-RU" sz="3200" b="1" i="1" dirty="0"/>
              <a:t>ГНСС</a:t>
            </a:r>
            <a:r>
              <a:rPr lang="ru-RU" sz="3200" b="1" dirty="0"/>
              <a:t>) с помощью сервис-платформы для прогнозирования полного электронного содержания (</a:t>
            </a:r>
            <a:r>
              <a:rPr lang="ru-RU" sz="3200" b="1" i="1" dirty="0"/>
              <a:t>ПЭС</a:t>
            </a:r>
            <a:r>
              <a:rPr lang="ru-RU" sz="3200" b="1" dirty="0"/>
              <a:t>).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20" y="619308"/>
            <a:ext cx="2780908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0" y="792116"/>
            <a:ext cx="2780908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Цель работы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98298B4-3A74-4EA8-A937-8280574FFC66}"/>
              </a:ext>
            </a:extLst>
          </p:cNvPr>
          <p:cNvSpPr/>
          <p:nvPr/>
        </p:nvSpPr>
        <p:spPr>
          <a:xfrm>
            <a:off x="10482605" y="619269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55D5EE-2B35-4F8A-A6B6-60623667C8BC}"/>
              </a:ext>
            </a:extLst>
          </p:cNvPr>
          <p:cNvSpPr txBox="1">
            <a:spLocks/>
          </p:cNvSpPr>
          <p:nvPr/>
        </p:nvSpPr>
        <p:spPr>
          <a:xfrm>
            <a:off x="10482605" y="799291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2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5EB1E29A-79F1-418C-B5BF-F60F90E52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4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19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19" y="1651206"/>
            <a:ext cx="9879292" cy="4407463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ru-RU" b="1" dirty="0"/>
              <a:t>Сбор и подготовка данных в необходимом формате для предоставления возможности их исследования;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ru-RU" b="1" dirty="0"/>
              <a:t>Разработка методов машинного обучения с целью прогнозирования </a:t>
            </a:r>
            <a:r>
              <a:rPr lang="ru-RU" b="1" i="1" dirty="0"/>
              <a:t>ПЭС</a:t>
            </a:r>
            <a:r>
              <a:rPr lang="ru-RU" b="1" dirty="0"/>
              <a:t>;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ru-RU" b="1" dirty="0"/>
              <a:t>Расширение первичной информации для корректировки трансионосферных каналов связи;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ru-RU" b="1" dirty="0"/>
              <a:t>Разработка </a:t>
            </a:r>
            <a:r>
              <a:rPr lang="en-US" b="1" i="1" dirty="0"/>
              <a:t>API</a:t>
            </a:r>
            <a:r>
              <a:rPr lang="ru-RU" b="1" i="1" dirty="0"/>
              <a:t> </a:t>
            </a:r>
            <a:r>
              <a:rPr lang="ru-RU" b="1" dirty="0"/>
              <a:t>для доступа к функционалу сервиса.</a:t>
            </a:r>
            <a:endParaRPr lang="ru-RU" b="1" i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20" y="619308"/>
            <a:ext cx="2102178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9" y="792116"/>
            <a:ext cx="2102179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Задачи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3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87900602-6A88-43F1-BD97-371233DA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5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4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18" y="1924584"/>
            <a:ext cx="9879292" cy="382576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/>
              <a:t>В нашей стране прямые конкуренты отсутствуют. Потенциальными потребителями выступают не только «Роскосмос» и смежные организации, занимающиеся разработкой </a:t>
            </a:r>
            <a:r>
              <a:rPr lang="ru-RU" b="1" i="1" dirty="0"/>
              <a:t>ГЛОНАСС</a:t>
            </a:r>
            <a:r>
              <a:rPr lang="ru-RU" b="1" dirty="0"/>
              <a:t>, но также и другие навигационные спутниковые системы, такие как: </a:t>
            </a:r>
            <a:r>
              <a:rPr lang="ru-RU" b="1" i="1" dirty="0"/>
              <a:t>Beidou</a:t>
            </a:r>
            <a:r>
              <a:rPr lang="ru-RU" b="1" dirty="0"/>
              <a:t> (Китай) и </a:t>
            </a:r>
            <a:r>
              <a:rPr lang="ru-RU" b="1" i="1" dirty="0"/>
              <a:t>IRNSS</a:t>
            </a:r>
            <a:r>
              <a:rPr lang="ru-RU" b="1" dirty="0"/>
              <a:t> (Индия). В список потенциальных потребителей также можно добавить технические </a:t>
            </a:r>
            <a:r>
              <a:rPr lang="ru-RU" b="1" i="1" dirty="0"/>
              <a:t>ВУЗ</a:t>
            </a:r>
            <a:r>
              <a:rPr lang="ru-RU" b="1" dirty="0"/>
              <a:t>ы.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18" y="619308"/>
            <a:ext cx="1611986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9" y="792116"/>
            <a:ext cx="1611986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Рынок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B41931A4-081F-432D-8ACB-899BABCD7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6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8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18" y="1924584"/>
            <a:ext cx="9879292" cy="3825766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3200" b="1" dirty="0"/>
              <a:t>Распространение будет осуществляться как в долгосрочной перспективе (покупка лицензии на длительный период), так и по подписке, оплачиваемой один раз в расчетный период (расчетный период варьируется от месяца до полугода).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3200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18" y="619308"/>
            <a:ext cx="3308810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9" y="792116"/>
            <a:ext cx="3308810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Бизнес-модель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36C35B6F-D75E-4A8C-A413-F90F77B1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7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29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19" y="619308"/>
            <a:ext cx="8069346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9" y="792116"/>
            <a:ext cx="8069346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Текущие результаты. Блок-схема решения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FFE711-8B1B-46B3-9A10-C76FCA382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19" y="2111015"/>
            <a:ext cx="9791700" cy="3314700"/>
          </a:xfrm>
          <a:prstGeom prst="rect">
            <a:avLst/>
          </a:prstGeom>
        </p:spPr>
      </p:pic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F019DE41-EF90-46A2-905E-2442A0F4A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8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12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19" y="1651207"/>
            <a:ext cx="9879292" cy="382576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3200" b="1" dirty="0"/>
              <a:t>Использование для прогнозирования, обученные на выборке </a:t>
            </a:r>
            <a:r>
              <a:rPr lang="ru-RU" sz="3200" b="1" i="1" dirty="0"/>
              <a:t>ПЭС</a:t>
            </a:r>
            <a:r>
              <a:rPr lang="ru-RU" sz="3200" b="1" dirty="0"/>
              <a:t> за 2021 год, модели машинного обучения. Организация процесса обучения и валидации методикой классического и перекрестного анализа.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19" y="619308"/>
            <a:ext cx="2865749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9" y="792116"/>
            <a:ext cx="2865750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Методология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71F6E3B0-1C1D-4909-AD2D-9F304B7A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9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5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19" y="1651207"/>
            <a:ext cx="6361541" cy="382576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3200" b="1" dirty="0">
                <a:solidFill>
                  <a:schemeClr val="bg1"/>
                </a:solidFill>
              </a:rPr>
              <a:t>Исследуемая модель содержит в себе 9 слоёв трёх типов: один является входным (</a:t>
            </a:r>
            <a:r>
              <a:rPr lang="en-US" sz="3200" b="1" i="1" dirty="0">
                <a:solidFill>
                  <a:srgbClr val="53FB37"/>
                </a:solidFill>
              </a:rPr>
              <a:t>InputLayer</a:t>
            </a:r>
            <a:r>
              <a:rPr lang="en-US" sz="3200" b="1" dirty="0">
                <a:solidFill>
                  <a:schemeClr val="bg1"/>
                </a:solidFill>
              </a:rPr>
              <a:t>)</a:t>
            </a:r>
            <a:r>
              <a:rPr lang="ru-RU" sz="3200" b="1" dirty="0">
                <a:solidFill>
                  <a:schemeClr val="bg1"/>
                </a:solidFill>
              </a:rPr>
              <a:t>, а следующие – функциональными</a:t>
            </a:r>
            <a:r>
              <a:rPr lang="en-US" sz="3200" b="1" dirty="0">
                <a:solidFill>
                  <a:schemeClr val="bg1"/>
                </a:solidFill>
              </a:rPr>
              <a:t> (</a:t>
            </a:r>
            <a:r>
              <a:rPr lang="en-US" sz="3200" b="1" i="1" dirty="0">
                <a:solidFill>
                  <a:srgbClr val="00B0F0"/>
                </a:solidFill>
              </a:rPr>
              <a:t>LSTM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и </a:t>
            </a:r>
            <a:r>
              <a:rPr lang="en-US" sz="3200" b="1" i="1" dirty="0">
                <a:solidFill>
                  <a:srgbClr val="00B0F0"/>
                </a:solidFill>
              </a:rPr>
              <a:t>Dense</a:t>
            </a:r>
            <a:r>
              <a:rPr lang="en-US" sz="3200" b="1" dirty="0">
                <a:solidFill>
                  <a:schemeClr val="bg1"/>
                </a:solidFill>
              </a:rPr>
              <a:t>)</a:t>
            </a:r>
            <a:r>
              <a:rPr lang="ru-RU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20" y="619308"/>
            <a:ext cx="4355184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0" y="792116"/>
            <a:ext cx="4355184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Используемая модель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9122B6-317F-4264-B3CE-1CD0E000A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778" y="446968"/>
            <a:ext cx="1990610" cy="609663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91F4C6E6-4F3F-466E-BCF7-6F396F34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10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62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6FF887A-7291-4818-9A9B-3FE0AA358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1216" y="1084216"/>
            <a:ext cx="9568206" cy="534136"/>
          </a:xfrm>
        </p:spPr>
        <p:txBody>
          <a:bodyPr anchor="ctr">
            <a:normAutofit lnSpcReduction="10000"/>
          </a:bodyPr>
          <a:lstStyle/>
          <a:p>
            <a:pPr algn="ctr">
              <a:lnSpc>
                <a:spcPct val="140000"/>
              </a:lnSpc>
            </a:pPr>
            <a:r>
              <a:rPr lang="ru-RU" dirty="0"/>
              <a:t>Обучение и валидация нейронной сети. Зависимость потерь от эпох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4C7BD30-8514-46C6-8D09-975B3E05139B}"/>
              </a:ext>
            </a:extLst>
          </p:cNvPr>
          <p:cNvSpPr/>
          <p:nvPr/>
        </p:nvSpPr>
        <p:spPr>
          <a:xfrm>
            <a:off x="1432871" y="225688"/>
            <a:ext cx="8031639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6BA07F-210D-4B13-A2D6-3666E5EF2152}"/>
              </a:ext>
            </a:extLst>
          </p:cNvPr>
          <p:cNvSpPr txBox="1">
            <a:spLocks/>
          </p:cNvSpPr>
          <p:nvPr/>
        </p:nvSpPr>
        <p:spPr>
          <a:xfrm>
            <a:off x="1432871" y="398496"/>
            <a:ext cx="8031640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Результат. Классическая модель. Метрики.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8C7F72-7A46-491C-BFA6-03ADC96FF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638" y="1847161"/>
            <a:ext cx="7570859" cy="4482445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E1117D4-AF32-4168-ACCC-EAA8EADD2BBF}"/>
              </a:ext>
            </a:extLst>
          </p:cNvPr>
          <p:cNvSpPr/>
          <p:nvPr/>
        </p:nvSpPr>
        <p:spPr>
          <a:xfrm>
            <a:off x="10482605" y="263529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FB51C55-701F-477C-A240-4134933627F4}"/>
              </a:ext>
            </a:extLst>
          </p:cNvPr>
          <p:cNvSpPr txBox="1">
            <a:spLocks/>
          </p:cNvSpPr>
          <p:nvPr/>
        </p:nvSpPr>
        <p:spPr>
          <a:xfrm>
            <a:off x="10482604" y="436337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AD2B9924-6EC4-4E3D-81A1-A25DB0CF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11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33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6FF887A-7291-4818-9A9B-3FE0AA358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34136"/>
          </a:xfrm>
        </p:spPr>
        <p:txBody>
          <a:bodyPr anchor="ctr"/>
          <a:lstStyle/>
          <a:p>
            <a:pPr algn="ctr"/>
            <a:r>
              <a:rPr lang="ru-RU" dirty="0"/>
              <a:t>Однодневный прогноз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896895-D47C-4FA0-A0E2-BD1788564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34136"/>
          </a:xfrm>
        </p:spPr>
        <p:txBody>
          <a:bodyPr anchor="ctr"/>
          <a:lstStyle/>
          <a:p>
            <a:pPr algn="ctr"/>
            <a:r>
              <a:rPr lang="ru-RU" dirty="0"/>
              <a:t>Двухдневный прогноз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E4A62F2-2730-4F79-9F8B-F6514830E0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292430"/>
            <a:ext cx="5157787" cy="36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16EB81BE-CCE2-4664-B888-F993CF37F83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721" y="2292430"/>
            <a:ext cx="4860146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052330F-1617-43C2-9E62-BD5B0EACEF1F}"/>
              </a:ext>
            </a:extLst>
          </p:cNvPr>
          <p:cNvSpPr/>
          <p:nvPr/>
        </p:nvSpPr>
        <p:spPr>
          <a:xfrm>
            <a:off x="1432871" y="525767"/>
            <a:ext cx="8031639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CBFA387-4524-465D-A7B0-2C44F9DFD880}"/>
              </a:ext>
            </a:extLst>
          </p:cNvPr>
          <p:cNvSpPr txBox="1">
            <a:spLocks/>
          </p:cNvSpPr>
          <p:nvPr/>
        </p:nvSpPr>
        <p:spPr>
          <a:xfrm>
            <a:off x="1432871" y="698575"/>
            <a:ext cx="8031640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Результат. Классическая модель. Прогноз.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3E4AEEF-3A61-4804-98E6-015BF65DC980}"/>
              </a:ext>
            </a:extLst>
          </p:cNvPr>
          <p:cNvSpPr/>
          <p:nvPr/>
        </p:nvSpPr>
        <p:spPr>
          <a:xfrm>
            <a:off x="10433442" y="525767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4A586AD-C1B6-443A-97EF-B1FD7EA1358B}"/>
              </a:ext>
            </a:extLst>
          </p:cNvPr>
          <p:cNvSpPr txBox="1">
            <a:spLocks/>
          </p:cNvSpPr>
          <p:nvPr/>
        </p:nvSpPr>
        <p:spPr>
          <a:xfrm>
            <a:off x="10433442" y="705789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14" name="Номер слайда 1">
            <a:extLst>
              <a:ext uri="{FF2B5EF4-FFF2-40B4-BE49-F238E27FC236}">
                <a16:creationId xmlns:a16="http://schemas.microsoft.com/office/drawing/2014/main" id="{4CE2A31C-5430-4423-B5B9-21050C3A8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12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71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75894D3-0218-433E-B4A5-262C2A599CAC}"/>
              </a:ext>
            </a:extLst>
          </p:cNvPr>
          <p:cNvSpPr/>
          <p:nvPr/>
        </p:nvSpPr>
        <p:spPr>
          <a:xfrm>
            <a:off x="1432871" y="225688"/>
            <a:ext cx="8031639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413A9EC6-F0CF-4FD7-9191-FED3527753F7}"/>
              </a:ext>
            </a:extLst>
          </p:cNvPr>
          <p:cNvSpPr txBox="1">
            <a:spLocks/>
          </p:cNvSpPr>
          <p:nvPr/>
        </p:nvSpPr>
        <p:spPr>
          <a:xfrm>
            <a:off x="1432871" y="398496"/>
            <a:ext cx="8031640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Результат. Перекрестная модель. Метрики.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613879D1-1CD2-4A27-ADE2-7A69C54ACE4F}"/>
              </a:ext>
            </a:extLst>
          </p:cNvPr>
          <p:cNvSpPr txBox="1">
            <a:spLocks/>
          </p:cNvSpPr>
          <p:nvPr/>
        </p:nvSpPr>
        <p:spPr>
          <a:xfrm>
            <a:off x="1131216" y="1084216"/>
            <a:ext cx="9568206" cy="53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ru-RU"/>
              <a:t>Обучение и валидация нейронной сети. Зависимость потерь от эпох</a:t>
            </a:r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C43843E-0152-46B4-867D-294739233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338" y="1847161"/>
            <a:ext cx="7405961" cy="441412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C994722-30EB-4413-B50E-2DBCA5AB3F71}"/>
              </a:ext>
            </a:extLst>
          </p:cNvPr>
          <p:cNvSpPr/>
          <p:nvPr/>
        </p:nvSpPr>
        <p:spPr>
          <a:xfrm>
            <a:off x="10482606" y="22568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EC3719-79E1-4BDE-943B-769C57B2656D}"/>
              </a:ext>
            </a:extLst>
          </p:cNvPr>
          <p:cNvSpPr txBox="1">
            <a:spLocks/>
          </p:cNvSpPr>
          <p:nvPr/>
        </p:nvSpPr>
        <p:spPr>
          <a:xfrm>
            <a:off x="10482606" y="40571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0C4334E7-AD2C-4521-AD30-211A6716F55E}"/>
              </a:ext>
            </a:extLst>
          </p:cNvPr>
          <p:cNvSpPr txBox="1">
            <a:spLocks/>
          </p:cNvSpPr>
          <p:nvPr/>
        </p:nvSpPr>
        <p:spPr>
          <a:xfrm>
            <a:off x="8959391" y="61802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pPr/>
              <a:t>13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90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6FF887A-7291-4818-9A9B-3FE0AA358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256212" cy="534136"/>
          </a:xfrm>
        </p:spPr>
        <p:txBody>
          <a:bodyPr anchor="ctr"/>
          <a:lstStyle/>
          <a:p>
            <a:pPr algn="ctr"/>
            <a:r>
              <a:rPr lang="ru-RU" dirty="0"/>
              <a:t>При нулевом сдвиге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896895-D47C-4FA0-A0E2-BD1788564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6253" y="1681163"/>
            <a:ext cx="5256212" cy="534136"/>
          </a:xfrm>
        </p:spPr>
        <p:txBody>
          <a:bodyPr anchor="ctr"/>
          <a:lstStyle/>
          <a:p>
            <a:pPr algn="ctr"/>
            <a:r>
              <a:rPr lang="ru-RU" dirty="0"/>
              <a:t>При сдвиге, равном 3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25AE8D12-534E-4641-B94F-6526DC6CC3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" r="5920"/>
          <a:stretch/>
        </p:blipFill>
        <p:spPr>
          <a:xfrm>
            <a:off x="820934" y="2289109"/>
            <a:ext cx="5288438" cy="3433839"/>
          </a:xfr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735B45C-AFD3-45D4-B19F-A88A7D2E35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9" r="6530"/>
          <a:stretch/>
        </p:blipFill>
        <p:spPr>
          <a:xfrm>
            <a:off x="6414027" y="2288490"/>
            <a:ext cx="5288438" cy="3434458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4985B6D-0236-46B1-A92A-A730E39C612F}"/>
              </a:ext>
            </a:extLst>
          </p:cNvPr>
          <p:cNvSpPr/>
          <p:nvPr/>
        </p:nvSpPr>
        <p:spPr>
          <a:xfrm>
            <a:off x="1414018" y="440465"/>
            <a:ext cx="8031639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8008296-2DB9-4B20-AC2C-7CF3A9A2205B}"/>
              </a:ext>
            </a:extLst>
          </p:cNvPr>
          <p:cNvSpPr txBox="1">
            <a:spLocks/>
          </p:cNvSpPr>
          <p:nvPr/>
        </p:nvSpPr>
        <p:spPr>
          <a:xfrm>
            <a:off x="1414018" y="613273"/>
            <a:ext cx="8031640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Результат. Перекрестная модель. Прогноз.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521C790-722C-4C95-8A36-B0CB7ABBC9AD}"/>
              </a:ext>
            </a:extLst>
          </p:cNvPr>
          <p:cNvSpPr/>
          <p:nvPr/>
        </p:nvSpPr>
        <p:spPr>
          <a:xfrm>
            <a:off x="10492033" y="440465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E9D0024-861E-45E3-92D6-4A282CB4A481}"/>
              </a:ext>
            </a:extLst>
          </p:cNvPr>
          <p:cNvSpPr txBox="1">
            <a:spLocks/>
          </p:cNvSpPr>
          <p:nvPr/>
        </p:nvSpPr>
        <p:spPr>
          <a:xfrm>
            <a:off x="10492033" y="620487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F671DD9F-1F2B-45E3-968D-5EB19555A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14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637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A1851-3CCA-455E-9AA2-18F67CBD6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18" y="1924584"/>
            <a:ext cx="9879292" cy="382576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3200" b="1" dirty="0"/>
              <a:t>Полученные результаты возможно применять для корректировки сигнала дифференциальных </a:t>
            </a:r>
            <a:r>
              <a:rPr lang="ru-RU" sz="3200" b="1" i="1" dirty="0"/>
              <a:t>ГНСС</a:t>
            </a:r>
            <a:r>
              <a:rPr lang="ru-RU" sz="3200" b="1" dirty="0"/>
              <a:t> с точностью до 0,1 </a:t>
            </a:r>
            <a:r>
              <a:rPr lang="en-US" sz="3200" b="1" i="1" dirty="0"/>
              <a:t>TECU</a:t>
            </a:r>
            <a:r>
              <a:rPr lang="ru-RU" sz="3200" b="1" dirty="0"/>
              <a:t> при использовании модели машинного обучения с перекрестным анализом.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B5E3D3-A3CC-4C81-8C62-39124F49164C}"/>
              </a:ext>
            </a:extLst>
          </p:cNvPr>
          <p:cNvSpPr/>
          <p:nvPr/>
        </p:nvSpPr>
        <p:spPr>
          <a:xfrm>
            <a:off x="1414019" y="619308"/>
            <a:ext cx="5269584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062C25-0A27-4733-B8CB-919366CC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8" y="792116"/>
            <a:ext cx="5269585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Результаты исследования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6A5304-EF1A-4DE3-B08C-BFD339B7625A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EF33C7-4027-4288-B881-BD0D19ADEEA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D5E837B9-72D4-49E5-94DA-7DD80851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15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53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37F1E8C-CCA6-A04A-BE4C-390CB0637223}"/>
              </a:ext>
            </a:extLst>
          </p:cNvPr>
          <p:cNvGrpSpPr/>
          <p:nvPr/>
        </p:nvGrpSpPr>
        <p:grpSpPr>
          <a:xfrm>
            <a:off x="3527801" y="1784013"/>
            <a:ext cx="5387600" cy="2777714"/>
            <a:chOff x="3527801" y="2484657"/>
            <a:chExt cx="5387600" cy="2777714"/>
          </a:xfrm>
        </p:grpSpPr>
        <p:sp>
          <p:nvSpPr>
            <p:cNvPr id="29" name="Pentagon 28">
              <a:extLst>
                <a:ext uri="{FF2B5EF4-FFF2-40B4-BE49-F238E27FC236}">
                  <a16:creationId xmlns:a16="http://schemas.microsoft.com/office/drawing/2014/main" id="{17F7CA73-B8BA-4347-AB3E-97AD0F58A82D}"/>
                </a:ext>
              </a:extLst>
            </p:cNvPr>
            <p:cNvSpPr/>
            <p:nvPr/>
          </p:nvSpPr>
          <p:spPr>
            <a:xfrm rot="7160031" flipH="1">
              <a:off x="7145427" y="3464265"/>
              <a:ext cx="2749581" cy="790366"/>
            </a:xfrm>
            <a:prstGeom prst="homePlate">
              <a:avLst>
                <a:gd name="adj" fmla="val 64512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Round Diagonal Corner Rectangle 2">
              <a:extLst>
                <a:ext uri="{FF2B5EF4-FFF2-40B4-BE49-F238E27FC236}">
                  <a16:creationId xmlns:a16="http://schemas.microsoft.com/office/drawing/2014/main" id="{AAD68538-27B5-DE4F-A381-677119F0AEFA}"/>
                </a:ext>
              </a:extLst>
            </p:cNvPr>
            <p:cNvSpPr/>
            <p:nvPr/>
          </p:nvSpPr>
          <p:spPr>
            <a:xfrm rot="5400000">
              <a:off x="2892063" y="3761832"/>
              <a:ext cx="2125467" cy="853991"/>
            </a:xfrm>
            <a:prstGeom prst="round2DiagRect">
              <a:avLst>
                <a:gd name="adj1" fmla="val 33219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5A9DE337-FF03-7A40-A335-4A73F577294E}"/>
                </a:ext>
              </a:extLst>
            </p:cNvPr>
            <p:cNvSpPr/>
            <p:nvPr/>
          </p:nvSpPr>
          <p:spPr>
            <a:xfrm rot="5400000" flipH="1">
              <a:off x="3438139" y="3880910"/>
              <a:ext cx="2314306" cy="426997"/>
            </a:xfrm>
            <a:prstGeom prst="parallelogram">
              <a:avLst>
                <a:gd name="adj" fmla="val 21720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Round Diagonal Corner Rectangle 5">
              <a:extLst>
                <a:ext uri="{FF2B5EF4-FFF2-40B4-BE49-F238E27FC236}">
                  <a16:creationId xmlns:a16="http://schemas.microsoft.com/office/drawing/2014/main" id="{C931EF24-D658-F84F-BE78-48225041671C}"/>
                </a:ext>
              </a:extLst>
            </p:cNvPr>
            <p:cNvSpPr/>
            <p:nvPr/>
          </p:nvSpPr>
          <p:spPr>
            <a:xfrm rot="5400000">
              <a:off x="5246982" y="3572991"/>
              <a:ext cx="250315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8" name="Round Diagonal Corner Rectangle 6">
              <a:extLst>
                <a:ext uri="{FF2B5EF4-FFF2-40B4-BE49-F238E27FC236}">
                  <a16:creationId xmlns:a16="http://schemas.microsoft.com/office/drawing/2014/main" id="{A02FBC65-27AE-2841-8143-12DE686F67B8}"/>
                </a:ext>
              </a:extLst>
            </p:cNvPr>
            <p:cNvSpPr/>
            <p:nvPr/>
          </p:nvSpPr>
          <p:spPr>
            <a:xfrm rot="5400000">
              <a:off x="6416421" y="3478569"/>
              <a:ext cx="269199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401C0AA7-B114-3B47-A43D-1066958201C0}"/>
                </a:ext>
              </a:extLst>
            </p:cNvPr>
            <p:cNvSpPr/>
            <p:nvPr/>
          </p:nvSpPr>
          <p:spPr>
            <a:xfrm rot="5400000" flipH="1">
              <a:off x="5781179" y="3693378"/>
              <a:ext cx="2694618" cy="426997"/>
            </a:xfrm>
            <a:prstGeom prst="parallelogram">
              <a:avLst>
                <a:gd name="adj" fmla="val 254198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EAFC2D89-D68F-6F4B-8711-D3271EF8728F}"/>
                </a:ext>
              </a:extLst>
            </p:cNvPr>
            <p:cNvSpPr/>
            <p:nvPr/>
          </p:nvSpPr>
          <p:spPr>
            <a:xfrm rot="5400000" flipH="1">
              <a:off x="4606157" y="3791892"/>
              <a:ext cx="2513961" cy="426997"/>
            </a:xfrm>
            <a:prstGeom prst="parallelogram">
              <a:avLst>
                <a:gd name="adj" fmla="val 221414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1" name="Round Diagonal Corner Rectangle 4">
              <a:extLst>
                <a:ext uri="{FF2B5EF4-FFF2-40B4-BE49-F238E27FC236}">
                  <a16:creationId xmlns:a16="http://schemas.microsoft.com/office/drawing/2014/main" id="{EEF71901-723B-2F4A-A537-E8F8B544C460}"/>
                </a:ext>
              </a:extLst>
            </p:cNvPr>
            <p:cNvSpPr/>
            <p:nvPr/>
          </p:nvSpPr>
          <p:spPr>
            <a:xfrm rot="5400000">
              <a:off x="4078633" y="3667411"/>
              <a:ext cx="2314308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2" name="Group 75">
              <a:extLst>
                <a:ext uri="{FF2B5EF4-FFF2-40B4-BE49-F238E27FC236}">
                  <a16:creationId xmlns:a16="http://schemas.microsoft.com/office/drawing/2014/main" id="{DEE82281-4F85-C74D-B4D4-118E43985DE1}"/>
                </a:ext>
              </a:extLst>
            </p:cNvPr>
            <p:cNvGrpSpPr/>
            <p:nvPr/>
          </p:nvGrpSpPr>
          <p:grpSpPr>
            <a:xfrm>
              <a:off x="3717451" y="3392170"/>
              <a:ext cx="474691" cy="462672"/>
              <a:chOff x="4080141" y="798258"/>
              <a:chExt cx="328062" cy="31975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3" name="Freeform 76">
                <a:extLst>
                  <a:ext uri="{FF2B5EF4-FFF2-40B4-BE49-F238E27FC236}">
                    <a16:creationId xmlns:a16="http://schemas.microsoft.com/office/drawing/2014/main" id="{098BB2D1-DBE2-BF42-9295-14D96AB72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141" y="823174"/>
                <a:ext cx="294839" cy="294839"/>
              </a:xfrm>
              <a:custGeom>
                <a:avLst/>
                <a:gdLst/>
                <a:ahLst/>
                <a:cxnLst>
                  <a:cxn ang="0">
                    <a:pos x="141" y="141"/>
                  </a:cxn>
                  <a:cxn ang="0">
                    <a:pos x="284" y="141"/>
                  </a:cxn>
                  <a:cxn ang="0">
                    <a:pos x="284" y="141"/>
                  </a:cxn>
                  <a:cxn ang="0">
                    <a:pos x="283" y="156"/>
                  </a:cxn>
                  <a:cxn ang="0">
                    <a:pos x="281" y="170"/>
                  </a:cxn>
                  <a:cxn ang="0">
                    <a:pos x="277" y="185"/>
                  </a:cxn>
                  <a:cxn ang="0">
                    <a:pos x="274" y="197"/>
                  </a:cxn>
                  <a:cxn ang="0">
                    <a:pos x="266" y="210"/>
                  </a:cxn>
                  <a:cxn ang="0">
                    <a:pos x="259" y="221"/>
                  </a:cxn>
                  <a:cxn ang="0">
                    <a:pos x="252" y="232"/>
                  </a:cxn>
                  <a:cxn ang="0">
                    <a:pos x="243" y="243"/>
                  </a:cxn>
                  <a:cxn ang="0">
                    <a:pos x="232" y="252"/>
                  </a:cxn>
                  <a:cxn ang="0">
                    <a:pos x="221" y="259"/>
                  </a:cxn>
                  <a:cxn ang="0">
                    <a:pos x="210" y="266"/>
                  </a:cxn>
                  <a:cxn ang="0">
                    <a:pos x="197" y="273"/>
                  </a:cxn>
                  <a:cxn ang="0">
                    <a:pos x="185" y="277"/>
                  </a:cxn>
                  <a:cxn ang="0">
                    <a:pos x="170" y="281"/>
                  </a:cxn>
                  <a:cxn ang="0">
                    <a:pos x="156" y="283"/>
                  </a:cxn>
                  <a:cxn ang="0">
                    <a:pos x="141" y="284"/>
                  </a:cxn>
                  <a:cxn ang="0">
                    <a:pos x="141" y="284"/>
                  </a:cxn>
                  <a:cxn ang="0">
                    <a:pos x="127" y="283"/>
                  </a:cxn>
                  <a:cxn ang="0">
                    <a:pos x="112" y="281"/>
                  </a:cxn>
                  <a:cxn ang="0">
                    <a:pos x="100" y="277"/>
                  </a:cxn>
                  <a:cxn ang="0">
                    <a:pos x="87" y="273"/>
                  </a:cxn>
                  <a:cxn ang="0">
                    <a:pos x="74" y="266"/>
                  </a:cxn>
                  <a:cxn ang="0">
                    <a:pos x="62" y="259"/>
                  </a:cxn>
                  <a:cxn ang="0">
                    <a:pos x="51" y="252"/>
                  </a:cxn>
                  <a:cxn ang="0">
                    <a:pos x="42" y="243"/>
                  </a:cxn>
                  <a:cxn ang="0">
                    <a:pos x="33" y="232"/>
                  </a:cxn>
                  <a:cxn ang="0">
                    <a:pos x="23" y="221"/>
                  </a:cxn>
                  <a:cxn ang="0">
                    <a:pos x="16" y="210"/>
                  </a:cxn>
                  <a:cxn ang="0">
                    <a:pos x="11" y="197"/>
                  </a:cxn>
                  <a:cxn ang="0">
                    <a:pos x="5" y="185"/>
                  </a:cxn>
                  <a:cxn ang="0">
                    <a:pos x="2" y="170"/>
                  </a:cxn>
                  <a:cxn ang="0">
                    <a:pos x="0" y="156"/>
                  </a:cxn>
                  <a:cxn ang="0">
                    <a:pos x="0" y="141"/>
                  </a:cxn>
                  <a:cxn ang="0">
                    <a:pos x="0" y="141"/>
                  </a:cxn>
                  <a:cxn ang="0">
                    <a:pos x="0" y="127"/>
                  </a:cxn>
                  <a:cxn ang="0">
                    <a:pos x="2" y="114"/>
                  </a:cxn>
                  <a:cxn ang="0">
                    <a:pos x="5" y="99"/>
                  </a:cxn>
                  <a:cxn ang="0">
                    <a:pos x="11" y="87"/>
                  </a:cxn>
                  <a:cxn ang="0">
                    <a:pos x="16" y="74"/>
                  </a:cxn>
                  <a:cxn ang="0">
                    <a:pos x="23" y="63"/>
                  </a:cxn>
                  <a:cxn ang="0">
                    <a:pos x="33" y="52"/>
                  </a:cxn>
                  <a:cxn ang="0">
                    <a:pos x="42" y="41"/>
                  </a:cxn>
                  <a:cxn ang="0">
                    <a:pos x="51" y="32"/>
                  </a:cxn>
                  <a:cxn ang="0">
                    <a:pos x="62" y="23"/>
                  </a:cxn>
                  <a:cxn ang="0">
                    <a:pos x="74" y="16"/>
                  </a:cxn>
                  <a:cxn ang="0">
                    <a:pos x="87" y="11"/>
                  </a:cxn>
                  <a:cxn ang="0">
                    <a:pos x="100" y="7"/>
                  </a:cxn>
                  <a:cxn ang="0">
                    <a:pos x="112" y="3"/>
                  </a:cxn>
                  <a:cxn ang="0">
                    <a:pos x="127" y="0"/>
                  </a:cxn>
                  <a:cxn ang="0">
                    <a:pos x="141" y="0"/>
                  </a:cxn>
                  <a:cxn ang="0">
                    <a:pos x="141" y="141"/>
                  </a:cxn>
                </a:cxnLst>
                <a:rect l="0" t="0" r="r" b="b"/>
                <a:pathLst>
                  <a:path w="284" h="284">
                    <a:moveTo>
                      <a:pt x="141" y="141"/>
                    </a:moveTo>
                    <a:lnTo>
                      <a:pt x="284" y="141"/>
                    </a:lnTo>
                    <a:lnTo>
                      <a:pt x="284" y="141"/>
                    </a:lnTo>
                    <a:lnTo>
                      <a:pt x="283" y="156"/>
                    </a:lnTo>
                    <a:lnTo>
                      <a:pt x="281" y="170"/>
                    </a:lnTo>
                    <a:lnTo>
                      <a:pt x="277" y="185"/>
                    </a:lnTo>
                    <a:lnTo>
                      <a:pt x="274" y="197"/>
                    </a:lnTo>
                    <a:lnTo>
                      <a:pt x="266" y="210"/>
                    </a:lnTo>
                    <a:lnTo>
                      <a:pt x="259" y="221"/>
                    </a:lnTo>
                    <a:lnTo>
                      <a:pt x="252" y="232"/>
                    </a:lnTo>
                    <a:lnTo>
                      <a:pt x="243" y="243"/>
                    </a:lnTo>
                    <a:lnTo>
                      <a:pt x="232" y="252"/>
                    </a:lnTo>
                    <a:lnTo>
                      <a:pt x="221" y="259"/>
                    </a:lnTo>
                    <a:lnTo>
                      <a:pt x="210" y="266"/>
                    </a:lnTo>
                    <a:lnTo>
                      <a:pt x="197" y="273"/>
                    </a:lnTo>
                    <a:lnTo>
                      <a:pt x="185" y="277"/>
                    </a:lnTo>
                    <a:lnTo>
                      <a:pt x="170" y="281"/>
                    </a:lnTo>
                    <a:lnTo>
                      <a:pt x="156" y="283"/>
                    </a:lnTo>
                    <a:lnTo>
                      <a:pt x="141" y="284"/>
                    </a:lnTo>
                    <a:lnTo>
                      <a:pt x="141" y="284"/>
                    </a:lnTo>
                    <a:lnTo>
                      <a:pt x="127" y="283"/>
                    </a:lnTo>
                    <a:lnTo>
                      <a:pt x="112" y="281"/>
                    </a:lnTo>
                    <a:lnTo>
                      <a:pt x="100" y="277"/>
                    </a:lnTo>
                    <a:lnTo>
                      <a:pt x="87" y="273"/>
                    </a:lnTo>
                    <a:lnTo>
                      <a:pt x="74" y="266"/>
                    </a:lnTo>
                    <a:lnTo>
                      <a:pt x="62" y="259"/>
                    </a:lnTo>
                    <a:lnTo>
                      <a:pt x="51" y="252"/>
                    </a:lnTo>
                    <a:lnTo>
                      <a:pt x="42" y="243"/>
                    </a:lnTo>
                    <a:lnTo>
                      <a:pt x="33" y="232"/>
                    </a:lnTo>
                    <a:lnTo>
                      <a:pt x="23" y="221"/>
                    </a:lnTo>
                    <a:lnTo>
                      <a:pt x="16" y="210"/>
                    </a:lnTo>
                    <a:lnTo>
                      <a:pt x="11" y="197"/>
                    </a:lnTo>
                    <a:lnTo>
                      <a:pt x="5" y="185"/>
                    </a:lnTo>
                    <a:lnTo>
                      <a:pt x="2" y="170"/>
                    </a:lnTo>
                    <a:lnTo>
                      <a:pt x="0" y="15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0" y="127"/>
                    </a:lnTo>
                    <a:lnTo>
                      <a:pt x="2" y="114"/>
                    </a:lnTo>
                    <a:lnTo>
                      <a:pt x="5" y="99"/>
                    </a:lnTo>
                    <a:lnTo>
                      <a:pt x="11" y="87"/>
                    </a:lnTo>
                    <a:lnTo>
                      <a:pt x="16" y="74"/>
                    </a:lnTo>
                    <a:lnTo>
                      <a:pt x="23" y="63"/>
                    </a:lnTo>
                    <a:lnTo>
                      <a:pt x="33" y="52"/>
                    </a:lnTo>
                    <a:lnTo>
                      <a:pt x="42" y="41"/>
                    </a:lnTo>
                    <a:lnTo>
                      <a:pt x="51" y="32"/>
                    </a:lnTo>
                    <a:lnTo>
                      <a:pt x="62" y="23"/>
                    </a:lnTo>
                    <a:lnTo>
                      <a:pt x="74" y="16"/>
                    </a:lnTo>
                    <a:lnTo>
                      <a:pt x="87" y="11"/>
                    </a:lnTo>
                    <a:lnTo>
                      <a:pt x="100" y="7"/>
                    </a:lnTo>
                    <a:lnTo>
                      <a:pt x="112" y="3"/>
                    </a:lnTo>
                    <a:lnTo>
                      <a:pt x="127" y="0"/>
                    </a:lnTo>
                    <a:lnTo>
                      <a:pt x="141" y="0"/>
                    </a:lnTo>
                    <a:lnTo>
                      <a:pt x="141" y="1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Freeform 77">
                <a:extLst>
                  <a:ext uri="{FF2B5EF4-FFF2-40B4-BE49-F238E27FC236}">
                    <a16:creationId xmlns:a16="http://schemas.microsoft.com/office/drawing/2014/main" id="{013AAB2F-CEC4-264C-AC9E-F58F5183C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783" y="798258"/>
                <a:ext cx="147420" cy="14742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141" y="142"/>
                  </a:cxn>
                  <a:cxn ang="0">
                    <a:pos x="141" y="142"/>
                  </a:cxn>
                  <a:cxn ang="0">
                    <a:pos x="141" y="127"/>
                  </a:cxn>
                  <a:cxn ang="0">
                    <a:pos x="139" y="113"/>
                  </a:cxn>
                  <a:cxn ang="0">
                    <a:pos x="136" y="100"/>
                  </a:cxn>
                  <a:cxn ang="0">
                    <a:pos x="130" y="87"/>
                  </a:cxn>
                  <a:cxn ang="0">
                    <a:pos x="125" y="74"/>
                  </a:cxn>
                  <a:cxn ang="0">
                    <a:pos x="118" y="62"/>
                  </a:cxn>
                  <a:cxn ang="0">
                    <a:pos x="109" y="51"/>
                  </a:cxn>
                  <a:cxn ang="0">
                    <a:pos x="100" y="42"/>
                  </a:cxn>
                  <a:cxn ang="0">
                    <a:pos x="91" y="33"/>
                  </a:cxn>
                  <a:cxn ang="0">
                    <a:pos x="80" y="24"/>
                  </a:cxn>
                  <a:cxn ang="0">
                    <a:pos x="67" y="16"/>
                  </a:cxn>
                  <a:cxn ang="0">
                    <a:pos x="54" y="11"/>
                  </a:cxn>
                  <a:cxn ang="0">
                    <a:pos x="42" y="6"/>
                  </a:cxn>
                  <a:cxn ang="0">
                    <a:pos x="29" y="2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142"/>
                  </a:cxn>
                </a:cxnLst>
                <a:rect l="0" t="0" r="r" b="b"/>
                <a:pathLst>
                  <a:path w="141" h="142">
                    <a:moveTo>
                      <a:pt x="0" y="142"/>
                    </a:moveTo>
                    <a:lnTo>
                      <a:pt x="141" y="142"/>
                    </a:lnTo>
                    <a:lnTo>
                      <a:pt x="141" y="142"/>
                    </a:lnTo>
                    <a:lnTo>
                      <a:pt x="141" y="127"/>
                    </a:lnTo>
                    <a:lnTo>
                      <a:pt x="139" y="113"/>
                    </a:lnTo>
                    <a:lnTo>
                      <a:pt x="136" y="100"/>
                    </a:lnTo>
                    <a:lnTo>
                      <a:pt x="130" y="87"/>
                    </a:lnTo>
                    <a:lnTo>
                      <a:pt x="125" y="74"/>
                    </a:lnTo>
                    <a:lnTo>
                      <a:pt x="118" y="62"/>
                    </a:lnTo>
                    <a:lnTo>
                      <a:pt x="109" y="51"/>
                    </a:lnTo>
                    <a:lnTo>
                      <a:pt x="100" y="42"/>
                    </a:lnTo>
                    <a:lnTo>
                      <a:pt x="91" y="33"/>
                    </a:lnTo>
                    <a:lnTo>
                      <a:pt x="80" y="24"/>
                    </a:lnTo>
                    <a:lnTo>
                      <a:pt x="67" y="16"/>
                    </a:lnTo>
                    <a:lnTo>
                      <a:pt x="54" y="11"/>
                    </a:lnTo>
                    <a:lnTo>
                      <a:pt x="42" y="6"/>
                    </a:lnTo>
                    <a:lnTo>
                      <a:pt x="29" y="2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37DDF0E-50B8-DD44-BFA9-DAF7BF4CAAB4}"/>
                </a:ext>
              </a:extLst>
            </p:cNvPr>
            <p:cNvSpPr txBox="1"/>
            <p:nvPr/>
          </p:nvSpPr>
          <p:spPr>
            <a:xfrm>
              <a:off x="3550006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6E07405-729C-C547-AF05-9474D98885B3}"/>
                </a:ext>
              </a:extLst>
            </p:cNvPr>
            <p:cNvSpPr txBox="1"/>
            <p:nvPr/>
          </p:nvSpPr>
          <p:spPr>
            <a:xfrm>
              <a:off x="483099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291457F-6252-3B47-BDE1-A87AFF0E8A81}"/>
                </a:ext>
              </a:extLst>
            </p:cNvPr>
            <p:cNvSpPr txBox="1"/>
            <p:nvPr/>
          </p:nvSpPr>
          <p:spPr>
            <a:xfrm>
              <a:off x="6093768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F12843-227C-474A-9674-799694F4F4C2}"/>
                </a:ext>
              </a:extLst>
            </p:cNvPr>
            <p:cNvSpPr txBox="1"/>
            <p:nvPr/>
          </p:nvSpPr>
          <p:spPr>
            <a:xfrm>
              <a:off x="735762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68" name="Group 77">
              <a:extLst>
                <a:ext uri="{FF2B5EF4-FFF2-40B4-BE49-F238E27FC236}">
                  <a16:creationId xmlns:a16="http://schemas.microsoft.com/office/drawing/2014/main" id="{FAFD169F-39B4-F64D-B6D8-13C58FDB12D7}"/>
                </a:ext>
              </a:extLst>
            </p:cNvPr>
            <p:cNvGrpSpPr/>
            <p:nvPr/>
          </p:nvGrpSpPr>
          <p:grpSpPr>
            <a:xfrm>
              <a:off x="7535386" y="2874130"/>
              <a:ext cx="467201" cy="357729"/>
              <a:chOff x="6540368" y="1346414"/>
              <a:chExt cx="363372" cy="278228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0" name="Freeform 96">
                <a:extLst>
                  <a:ext uri="{FF2B5EF4-FFF2-40B4-BE49-F238E27FC236}">
                    <a16:creationId xmlns:a16="http://schemas.microsoft.com/office/drawing/2014/main" id="{2AD4508F-9B72-F04D-BD42-87FF78945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381" y="1508367"/>
                <a:ext cx="363359" cy="116275"/>
              </a:xfrm>
              <a:custGeom>
                <a:avLst/>
                <a:gdLst/>
                <a:ahLst/>
                <a:cxnLst>
                  <a:cxn ang="0">
                    <a:pos x="211" y="31"/>
                  </a:cxn>
                  <a:cxn ang="0">
                    <a:pos x="140" y="31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96"/>
                  </a:cxn>
                  <a:cxn ang="0">
                    <a:pos x="0" y="96"/>
                  </a:cxn>
                  <a:cxn ang="0">
                    <a:pos x="2" y="102"/>
                  </a:cxn>
                  <a:cxn ang="0">
                    <a:pos x="4" y="107"/>
                  </a:cxn>
                  <a:cxn ang="0">
                    <a:pos x="9" y="111"/>
                  </a:cxn>
                  <a:cxn ang="0">
                    <a:pos x="17" y="112"/>
                  </a:cxn>
                  <a:cxn ang="0">
                    <a:pos x="334" y="112"/>
                  </a:cxn>
                  <a:cxn ang="0">
                    <a:pos x="334" y="112"/>
                  </a:cxn>
                  <a:cxn ang="0">
                    <a:pos x="341" y="111"/>
                  </a:cxn>
                  <a:cxn ang="0">
                    <a:pos x="347" y="107"/>
                  </a:cxn>
                  <a:cxn ang="0">
                    <a:pos x="350" y="102"/>
                  </a:cxn>
                  <a:cxn ang="0">
                    <a:pos x="350" y="96"/>
                  </a:cxn>
                  <a:cxn ang="0">
                    <a:pos x="350" y="0"/>
                  </a:cxn>
                  <a:cxn ang="0">
                    <a:pos x="211" y="0"/>
                  </a:cxn>
                  <a:cxn ang="0">
                    <a:pos x="211" y="31"/>
                  </a:cxn>
                </a:cxnLst>
                <a:rect l="0" t="0" r="r" b="b"/>
                <a:pathLst>
                  <a:path w="350" h="112">
                    <a:moveTo>
                      <a:pt x="211" y="31"/>
                    </a:moveTo>
                    <a:lnTo>
                      <a:pt x="140" y="31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4" y="107"/>
                    </a:lnTo>
                    <a:lnTo>
                      <a:pt x="9" y="111"/>
                    </a:lnTo>
                    <a:lnTo>
                      <a:pt x="17" y="112"/>
                    </a:lnTo>
                    <a:lnTo>
                      <a:pt x="334" y="112"/>
                    </a:lnTo>
                    <a:lnTo>
                      <a:pt x="334" y="112"/>
                    </a:lnTo>
                    <a:lnTo>
                      <a:pt x="341" y="111"/>
                    </a:lnTo>
                    <a:lnTo>
                      <a:pt x="347" y="107"/>
                    </a:lnTo>
                    <a:lnTo>
                      <a:pt x="350" y="102"/>
                    </a:lnTo>
                    <a:lnTo>
                      <a:pt x="350" y="96"/>
                    </a:lnTo>
                    <a:lnTo>
                      <a:pt x="350" y="0"/>
                    </a:lnTo>
                    <a:lnTo>
                      <a:pt x="211" y="0"/>
                    </a:lnTo>
                    <a:lnTo>
                      <a:pt x="211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Freeform 97">
                <a:extLst>
                  <a:ext uri="{FF2B5EF4-FFF2-40B4-BE49-F238E27FC236}">
                    <a16:creationId xmlns:a16="http://schemas.microsoft.com/office/drawing/2014/main" id="{97BFFAC2-6223-2D49-8CDA-1492843D3A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0368" y="1346414"/>
                <a:ext cx="363359" cy="137038"/>
              </a:xfrm>
              <a:custGeom>
                <a:avLst/>
                <a:gdLst/>
                <a:ahLst/>
                <a:cxnLst>
                  <a:cxn ang="0">
                    <a:pos x="334" y="42"/>
                  </a:cxn>
                  <a:cxn ang="0">
                    <a:pos x="225" y="42"/>
                  </a:cxn>
                  <a:cxn ang="0">
                    <a:pos x="225" y="42"/>
                  </a:cxn>
                  <a:cxn ang="0">
                    <a:pos x="225" y="5"/>
                  </a:cxn>
                  <a:cxn ang="0">
                    <a:pos x="225" y="5"/>
                  </a:cxn>
                  <a:cxn ang="0">
                    <a:pos x="225" y="2"/>
                  </a:cxn>
                  <a:cxn ang="0">
                    <a:pos x="223" y="0"/>
                  </a:cxn>
                  <a:cxn ang="0">
                    <a:pos x="222" y="0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18" y="2"/>
                  </a:cxn>
                  <a:cxn ang="0">
                    <a:pos x="116" y="4"/>
                  </a:cxn>
                  <a:cxn ang="0">
                    <a:pos x="115" y="5"/>
                  </a:cxn>
                  <a:cxn ang="0">
                    <a:pos x="115" y="5"/>
                  </a:cxn>
                  <a:cxn ang="0">
                    <a:pos x="115" y="42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9" y="42"/>
                  </a:cxn>
                  <a:cxn ang="0">
                    <a:pos x="4" y="45"/>
                  </a:cxn>
                  <a:cxn ang="0">
                    <a:pos x="2" y="51"/>
                  </a:cxn>
                  <a:cxn ang="0">
                    <a:pos x="0" y="58"/>
                  </a:cxn>
                  <a:cxn ang="0">
                    <a:pos x="0" y="130"/>
                  </a:cxn>
                  <a:cxn ang="0">
                    <a:pos x="350" y="130"/>
                  </a:cxn>
                  <a:cxn ang="0">
                    <a:pos x="350" y="58"/>
                  </a:cxn>
                  <a:cxn ang="0">
                    <a:pos x="350" y="58"/>
                  </a:cxn>
                  <a:cxn ang="0">
                    <a:pos x="350" y="51"/>
                  </a:cxn>
                  <a:cxn ang="0">
                    <a:pos x="347" y="45"/>
                  </a:cxn>
                  <a:cxn ang="0">
                    <a:pos x="341" y="42"/>
                  </a:cxn>
                  <a:cxn ang="0">
                    <a:pos x="334" y="42"/>
                  </a:cxn>
                  <a:cxn ang="0">
                    <a:pos x="334" y="42"/>
                  </a:cxn>
                  <a:cxn ang="0">
                    <a:pos x="133" y="42"/>
                  </a:cxn>
                  <a:cxn ang="0">
                    <a:pos x="133" y="13"/>
                  </a:cxn>
                  <a:cxn ang="0">
                    <a:pos x="209" y="13"/>
                  </a:cxn>
                  <a:cxn ang="0">
                    <a:pos x="209" y="42"/>
                  </a:cxn>
                  <a:cxn ang="0">
                    <a:pos x="133" y="42"/>
                  </a:cxn>
                </a:cxnLst>
                <a:rect l="0" t="0" r="r" b="b"/>
                <a:pathLst>
                  <a:path w="350" h="130">
                    <a:moveTo>
                      <a:pt x="334" y="42"/>
                    </a:moveTo>
                    <a:lnTo>
                      <a:pt x="225" y="42"/>
                    </a:lnTo>
                    <a:lnTo>
                      <a:pt x="225" y="42"/>
                    </a:lnTo>
                    <a:lnTo>
                      <a:pt x="225" y="5"/>
                    </a:lnTo>
                    <a:lnTo>
                      <a:pt x="225" y="5"/>
                    </a:lnTo>
                    <a:lnTo>
                      <a:pt x="225" y="2"/>
                    </a:lnTo>
                    <a:lnTo>
                      <a:pt x="223" y="0"/>
                    </a:lnTo>
                    <a:lnTo>
                      <a:pt x="222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8" y="2"/>
                    </a:lnTo>
                    <a:lnTo>
                      <a:pt x="116" y="4"/>
                    </a:lnTo>
                    <a:lnTo>
                      <a:pt x="115" y="5"/>
                    </a:lnTo>
                    <a:lnTo>
                      <a:pt x="115" y="5"/>
                    </a:lnTo>
                    <a:lnTo>
                      <a:pt x="115" y="42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9" y="42"/>
                    </a:lnTo>
                    <a:lnTo>
                      <a:pt x="4" y="45"/>
                    </a:lnTo>
                    <a:lnTo>
                      <a:pt x="2" y="51"/>
                    </a:lnTo>
                    <a:lnTo>
                      <a:pt x="0" y="58"/>
                    </a:lnTo>
                    <a:lnTo>
                      <a:pt x="0" y="130"/>
                    </a:lnTo>
                    <a:lnTo>
                      <a:pt x="350" y="130"/>
                    </a:lnTo>
                    <a:lnTo>
                      <a:pt x="350" y="58"/>
                    </a:lnTo>
                    <a:lnTo>
                      <a:pt x="350" y="58"/>
                    </a:lnTo>
                    <a:lnTo>
                      <a:pt x="350" y="51"/>
                    </a:lnTo>
                    <a:lnTo>
                      <a:pt x="347" y="45"/>
                    </a:lnTo>
                    <a:lnTo>
                      <a:pt x="341" y="42"/>
                    </a:lnTo>
                    <a:lnTo>
                      <a:pt x="334" y="42"/>
                    </a:lnTo>
                    <a:lnTo>
                      <a:pt x="334" y="42"/>
                    </a:lnTo>
                    <a:close/>
                    <a:moveTo>
                      <a:pt x="133" y="42"/>
                    </a:moveTo>
                    <a:lnTo>
                      <a:pt x="133" y="13"/>
                    </a:lnTo>
                    <a:lnTo>
                      <a:pt x="209" y="13"/>
                    </a:lnTo>
                    <a:lnTo>
                      <a:pt x="209" y="42"/>
                    </a:lnTo>
                    <a:lnTo>
                      <a:pt x="133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Rectangle 98">
                <a:extLst>
                  <a:ext uri="{FF2B5EF4-FFF2-40B4-BE49-F238E27FC236}">
                    <a16:creationId xmlns:a16="http://schemas.microsoft.com/office/drawing/2014/main" id="{AB047C87-07CC-A54C-8F3A-23778D6C5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8167" y="1508364"/>
                <a:ext cx="45679" cy="186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FE30201-3FB7-B042-ACC2-2F0B905379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6092" y="3072537"/>
              <a:ext cx="378645" cy="426288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E21260E-8F6D-F948-8835-390433852E80}"/>
              </a:ext>
            </a:extLst>
          </p:cNvPr>
          <p:cNvGrpSpPr/>
          <p:nvPr/>
        </p:nvGrpSpPr>
        <p:grpSpPr>
          <a:xfrm>
            <a:off x="762195" y="3287802"/>
            <a:ext cx="2571556" cy="1229527"/>
            <a:chOff x="762195" y="3988446"/>
            <a:chExt cx="2571556" cy="122952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7A9CB5E-AD64-E941-A4AA-EB311F601E4E}"/>
                </a:ext>
              </a:extLst>
            </p:cNvPr>
            <p:cNvSpPr/>
            <p:nvPr/>
          </p:nvSpPr>
          <p:spPr>
            <a:xfrm>
              <a:off x="762195" y="4308044"/>
              <a:ext cx="2571555" cy="909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ru-RU" sz="1400" dirty="0">
                  <a:solidFill>
                    <a:schemeClr val="bg1"/>
                  </a:solidFill>
                  <a:cs typeface="+mn-ea"/>
                  <a:sym typeface="+mn-lt"/>
                </a:rPr>
                <a:t>Разработка концепции и общих принципов </a:t>
              </a:r>
            </a:p>
            <a:p>
              <a:pPr algn="r">
                <a:lnSpc>
                  <a:spcPct val="130000"/>
                </a:lnSpc>
              </a:pPr>
              <a:r>
                <a:rPr lang="ru-RU" sz="1400" dirty="0">
                  <a:solidFill>
                    <a:schemeClr val="bg1"/>
                  </a:solidFill>
                  <a:cs typeface="+mn-ea"/>
                  <a:sym typeface="+mn-lt"/>
                </a:rPr>
                <a:t>работы сервиса</a:t>
              </a:r>
              <a:endParaRPr lang="id-ID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E848FB4-A593-E14D-A2E7-A99D6114FED4}"/>
                </a:ext>
              </a:extLst>
            </p:cNvPr>
            <p:cNvSpPr txBox="1"/>
            <p:nvPr/>
          </p:nvSpPr>
          <p:spPr>
            <a:xfrm>
              <a:off x="1008669" y="3988446"/>
              <a:ext cx="232508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/>
              <a:r>
                <a:rPr lang="ru-RU" dirty="0">
                  <a:solidFill>
                    <a:srgbClr val="00ECF8"/>
                  </a:solidFill>
                  <a:cs typeface="+mn-ea"/>
                  <a:sym typeface="+mn-lt"/>
                </a:rPr>
                <a:t>Создание концепции</a:t>
              </a:r>
              <a:endParaRPr lang="en-US" dirty="0">
                <a:solidFill>
                  <a:srgbClr val="00ECF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77D8F31-B796-F44B-908D-AECEC5D95649}"/>
              </a:ext>
            </a:extLst>
          </p:cNvPr>
          <p:cNvGrpSpPr/>
          <p:nvPr/>
        </p:nvGrpSpPr>
        <p:grpSpPr>
          <a:xfrm>
            <a:off x="2597441" y="4736302"/>
            <a:ext cx="3077100" cy="1229527"/>
            <a:chOff x="2597441" y="5436946"/>
            <a:chExt cx="3077100" cy="1229527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6966CF4-D219-E945-A9C2-40D166DA92D4}"/>
                </a:ext>
              </a:extLst>
            </p:cNvPr>
            <p:cNvSpPr/>
            <p:nvPr/>
          </p:nvSpPr>
          <p:spPr>
            <a:xfrm>
              <a:off x="2597441" y="5756544"/>
              <a:ext cx="3077100" cy="909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ru-RU" sz="1400" dirty="0">
                  <a:solidFill>
                    <a:schemeClr val="bg1"/>
                  </a:solidFill>
                  <a:cs typeface="+mn-ea"/>
                  <a:sym typeface="+mn-lt"/>
                </a:rPr>
                <a:t>На данном этапе будет происходить разработка внутренней и внешней логики сервиса</a:t>
              </a:r>
              <a:endParaRPr lang="id-ID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A7B7B7B-0F8F-B140-B90B-07E9EC94A3C8}"/>
                </a:ext>
              </a:extLst>
            </p:cNvPr>
            <p:cNvSpPr txBox="1"/>
            <p:nvPr/>
          </p:nvSpPr>
          <p:spPr>
            <a:xfrm>
              <a:off x="3550006" y="5436946"/>
              <a:ext cx="2124535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/>
              <a:r>
                <a:rPr lang="ru-RU" dirty="0">
                  <a:solidFill>
                    <a:srgbClr val="00ECF8"/>
                  </a:solidFill>
                  <a:cs typeface="+mn-ea"/>
                  <a:sym typeface="+mn-lt"/>
                </a:rPr>
                <a:t>Разработка сервиса</a:t>
              </a:r>
              <a:endParaRPr lang="en-US" dirty="0">
                <a:solidFill>
                  <a:srgbClr val="00ECF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276F073-60DE-4C43-9949-C4F182DB7270}"/>
              </a:ext>
            </a:extLst>
          </p:cNvPr>
          <p:cNvGrpSpPr/>
          <p:nvPr/>
        </p:nvGrpSpPr>
        <p:grpSpPr>
          <a:xfrm>
            <a:off x="6086076" y="4736302"/>
            <a:ext cx="3077100" cy="1229527"/>
            <a:chOff x="6086076" y="5436946"/>
            <a:chExt cx="3077100" cy="1229527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AF5F710-F7E2-C740-91AE-8450D38E0E0E}"/>
                </a:ext>
              </a:extLst>
            </p:cNvPr>
            <p:cNvSpPr/>
            <p:nvPr/>
          </p:nvSpPr>
          <p:spPr>
            <a:xfrm>
              <a:off x="6086076" y="5756544"/>
              <a:ext cx="3077100" cy="909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ru-RU" sz="1400" dirty="0">
                  <a:solidFill>
                    <a:schemeClr val="bg1"/>
                  </a:solidFill>
                  <a:cs typeface="+mn-ea"/>
                  <a:sym typeface="+mn-lt"/>
                </a:rPr>
                <a:t>После разработки сервиса его необходимо доработать и исправить ошибки при их наличии</a:t>
              </a:r>
              <a:endParaRPr lang="id-ID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081CFFF-5D35-EC43-B244-0B16B721254C}"/>
                </a:ext>
              </a:extLst>
            </p:cNvPr>
            <p:cNvSpPr txBox="1"/>
            <p:nvPr/>
          </p:nvSpPr>
          <p:spPr>
            <a:xfrm>
              <a:off x="6086076" y="5436946"/>
              <a:ext cx="284275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ru-RU" dirty="0">
                  <a:solidFill>
                    <a:srgbClr val="00ECF8"/>
                  </a:solidFill>
                  <a:cs typeface="+mn-ea"/>
                  <a:sym typeface="+mn-lt"/>
                </a:rPr>
                <a:t>Тестирование и доработка</a:t>
              </a:r>
              <a:endParaRPr lang="en-US" dirty="0">
                <a:solidFill>
                  <a:srgbClr val="00ECF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429794-63F4-0F46-9AEB-8D86B3CEC0E0}"/>
              </a:ext>
            </a:extLst>
          </p:cNvPr>
          <p:cNvGrpSpPr/>
          <p:nvPr/>
        </p:nvGrpSpPr>
        <p:grpSpPr>
          <a:xfrm>
            <a:off x="8928827" y="3287802"/>
            <a:ext cx="2466339" cy="1229527"/>
            <a:chOff x="8928827" y="3988446"/>
            <a:chExt cx="2466339" cy="1229527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D0F6768-B879-E348-858A-02AA9FBA3D4A}"/>
                </a:ext>
              </a:extLst>
            </p:cNvPr>
            <p:cNvSpPr/>
            <p:nvPr/>
          </p:nvSpPr>
          <p:spPr>
            <a:xfrm>
              <a:off x="8928828" y="4308044"/>
              <a:ext cx="2466338" cy="909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ru-RU" sz="1400" dirty="0">
                  <a:solidFill>
                    <a:schemeClr val="bg1"/>
                  </a:solidFill>
                  <a:cs typeface="+mn-ea"/>
                  <a:sym typeface="+mn-lt"/>
                </a:rPr>
                <a:t>После тестирования и доработки сервис будет выпущен на рынок</a:t>
              </a:r>
              <a:endParaRPr lang="id-ID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106520C-4ABE-BF4B-837E-73508711CEDC}"/>
                </a:ext>
              </a:extLst>
            </p:cNvPr>
            <p:cNvSpPr txBox="1"/>
            <p:nvPr/>
          </p:nvSpPr>
          <p:spPr>
            <a:xfrm>
              <a:off x="8928827" y="3988446"/>
              <a:ext cx="2345631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ru-RU" dirty="0">
                  <a:solidFill>
                    <a:srgbClr val="00ECF8"/>
                  </a:solidFill>
                  <a:cs typeface="+mn-ea"/>
                  <a:sym typeface="+mn-lt"/>
                </a:rPr>
                <a:t>Распространение</a:t>
              </a:r>
              <a:endParaRPr lang="en-US" dirty="0">
                <a:solidFill>
                  <a:srgbClr val="00ECF8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DD5FCE-0E7B-4AE0-8AE0-805470F74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68" y="2435130"/>
            <a:ext cx="584775" cy="584775"/>
          </a:xfrm>
          <a:prstGeom prst="rect">
            <a:avLst/>
          </a:prstGeom>
        </p:spPr>
      </p:pic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CF17F293-46BF-4682-B22B-E7EA97BE665A}"/>
              </a:ext>
            </a:extLst>
          </p:cNvPr>
          <p:cNvSpPr/>
          <p:nvPr/>
        </p:nvSpPr>
        <p:spPr>
          <a:xfrm>
            <a:off x="1414019" y="619308"/>
            <a:ext cx="3533249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174DF63E-33B5-419F-B657-227B6812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9" y="792116"/>
            <a:ext cx="3615182" cy="4569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План реализации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8E363024-33C3-4A0A-8461-1FBB3E2663B7}"/>
              </a:ext>
            </a:extLst>
          </p:cNvPr>
          <p:cNvSpPr/>
          <p:nvPr/>
        </p:nvSpPr>
        <p:spPr>
          <a:xfrm>
            <a:off x="10482606" y="619308"/>
            <a:ext cx="810705" cy="802529"/>
          </a:xfrm>
          <a:prstGeom prst="round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A92F6E98-46A5-428C-A41C-E9197C6309BC}"/>
              </a:ext>
            </a:extLst>
          </p:cNvPr>
          <p:cNvSpPr txBox="1">
            <a:spLocks/>
          </p:cNvSpPr>
          <p:nvPr/>
        </p:nvSpPr>
        <p:spPr>
          <a:xfrm>
            <a:off x="10482606" y="799330"/>
            <a:ext cx="810704" cy="45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00ECF8"/>
                </a:solidFill>
                <a:latin typeface="+mn-lt"/>
              </a:rPr>
              <a:t>4</a:t>
            </a:r>
            <a:endParaRPr lang="en-UA" sz="3200" b="1" dirty="0">
              <a:solidFill>
                <a:srgbClr val="00ECF8"/>
              </a:solidFill>
              <a:latin typeface="+mn-lt"/>
            </a:endParaRPr>
          </a:p>
        </p:txBody>
      </p:sp>
      <p:sp>
        <p:nvSpPr>
          <p:cNvPr id="41" name="Номер слайда 1">
            <a:extLst>
              <a:ext uri="{FF2B5EF4-FFF2-40B4-BE49-F238E27FC236}">
                <a16:creationId xmlns:a16="http://schemas.microsoft.com/office/drawing/2014/main" id="{C72E2EE4-4922-4171-89BB-67DF3897D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9391" y="6180228"/>
            <a:ext cx="2743200" cy="365125"/>
          </a:xfrm>
        </p:spPr>
        <p:txBody>
          <a:bodyPr/>
          <a:lstStyle/>
          <a:p>
            <a:fld id="{78AE32BD-3807-46B1-AFAE-EE996E707AAC}" type="slidenum">
              <a:rPr lang="ru-UA" sz="2000" b="1" smtClean="0">
                <a:solidFill>
                  <a:srgbClr val="00ECF8"/>
                </a:solidFill>
              </a:rPr>
              <a:t>16</a:t>
            </a:fld>
            <a:endParaRPr lang="ru-UA" sz="2000" b="1" dirty="0">
              <a:solidFill>
                <a:srgbClr val="00EC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59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970F83-2106-44D9-A836-2130D846E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00ECF8"/>
                </a:solidFill>
              </a:rPr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F128E0-C745-4E7E-969A-ED06C12DD1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Готов ответить на Ваши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37374779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520</Words>
  <Application>Microsoft Office PowerPoint</Application>
  <PresentationFormat>Широкоэкранный</PresentationFormat>
  <Paragraphs>95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inpin heiti</vt:lpstr>
      <vt:lpstr>Тема Office</vt:lpstr>
      <vt:lpstr>Сервис-платформа по прогнозирования ПЭС для использования в системах дифференциальных ГНСС с использованием нейронных сетей</vt:lpstr>
      <vt:lpstr>Презентация PowerPoint</vt:lpstr>
      <vt:lpstr>Актуальность идеи</vt:lpstr>
      <vt:lpstr>Цель работы</vt:lpstr>
      <vt:lpstr>Задачи</vt:lpstr>
      <vt:lpstr>Рынок</vt:lpstr>
      <vt:lpstr>Бизнес-модель</vt:lpstr>
      <vt:lpstr>Текущие результаты. Блок-схема решения</vt:lpstr>
      <vt:lpstr>Методология</vt:lpstr>
      <vt:lpstr>Используемая 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исследования</vt:lpstr>
      <vt:lpstr>План реализации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Диагностические карты ПЭС, с прогнозированием нейронной сетью для использования в системах дифференциальных ГНСС</dc:title>
  <cp:lastModifiedBy>Михаил Меллин</cp:lastModifiedBy>
  <cp:revision>22</cp:revision>
  <dcterms:created xsi:type="dcterms:W3CDTF">2023-02-07T21:07:46Z</dcterms:created>
  <dcterms:modified xsi:type="dcterms:W3CDTF">2023-12-14T09:01:20Z</dcterms:modified>
</cp:coreProperties>
</file>