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3" r:id="rId2"/>
    <p:sldId id="260" r:id="rId3"/>
    <p:sldId id="257" r:id="rId4"/>
    <p:sldId id="286" r:id="rId5"/>
    <p:sldId id="259" r:id="rId6"/>
    <p:sldId id="285" r:id="rId7"/>
    <p:sldId id="258" r:id="rId8"/>
    <p:sldId id="267" r:id="rId9"/>
    <p:sldId id="266" r:id="rId10"/>
    <p:sldId id="269" r:id="rId11"/>
    <p:sldId id="270" r:id="rId12"/>
    <p:sldId id="271" r:id="rId13"/>
    <p:sldId id="272" r:id="rId14"/>
    <p:sldId id="282" r:id="rId15"/>
    <p:sldId id="280" r:id="rId16"/>
    <p:sldId id="278" r:id="rId17"/>
    <p:sldId id="274" r:id="rId18"/>
    <p:sldId id="276" r:id="rId19"/>
    <p:sldId id="273" r:id="rId20"/>
    <p:sldId id="28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Treme.ws" initials="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8D2"/>
    <a:srgbClr val="FFEEDC"/>
    <a:srgbClr val="FF66FF"/>
    <a:srgbClr val="E8F6FC"/>
    <a:srgbClr val="C1E8F7"/>
    <a:srgbClr val="FBB3C1"/>
    <a:srgbClr val="ADDAE3"/>
    <a:srgbClr val="C6E6EC"/>
    <a:srgbClr val="FF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2" autoAdjust="0"/>
    <p:restoredTop sz="94628"/>
  </p:normalViewPr>
  <p:slideViewPr>
    <p:cSldViewPr snapToGrid="0">
      <p:cViewPr>
        <p:scale>
          <a:sx n="80" d="100"/>
          <a:sy n="80" d="100"/>
        </p:scale>
        <p:origin x="-78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69DE3-F116-734A-ADE0-A0DD816854F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4932F-7E16-2646-8E30-E0624F4BE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78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4932F-7E16-2646-8E30-E0624F4BE43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733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21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241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22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52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29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085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59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69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744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32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00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8348F-F4D7-4617-AF87-E462C106322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A9A25-6B7B-4289-9158-5EE402F39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970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7.wdp"/><Relationship Id="rId18" Type="http://schemas.openxmlformats.org/officeDocument/2006/relationships/image" Target="../media/image5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13.png"/><Relationship Id="rId17" Type="http://schemas.openxmlformats.org/officeDocument/2006/relationships/image" Target="../media/image4.png"/><Relationship Id="rId2" Type="http://schemas.openxmlformats.org/officeDocument/2006/relationships/image" Target="../media/image8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5" Type="http://schemas.microsoft.com/office/2007/relationships/hdphoto" Target="../media/hdphoto8.wdp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5.wdp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ula.melk@mail.ru" TargetMode="External"/><Relationship Id="rId3" Type="http://schemas.openxmlformats.org/officeDocument/2006/relationships/image" Target="../media/image33.png"/><Relationship Id="rId7" Type="http://schemas.openxmlformats.org/officeDocument/2006/relationships/hyperlink" Target="mailto:Kalinina.nas7@yandex.ru" TargetMode="External"/><Relationship Id="rId12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nastasiakirilenko064@gmail.com" TargetMode="External"/><Relationship Id="rId11" Type="http://schemas.openxmlformats.org/officeDocument/2006/relationships/image" Target="../media/image36.png"/><Relationship Id="rId5" Type="http://schemas.microsoft.com/office/2007/relationships/hdphoto" Target="../media/hdphoto11.wdp"/><Relationship Id="rId10" Type="http://schemas.openxmlformats.org/officeDocument/2006/relationships/hyperlink" Target="mailto:Dararomanenko813@gmail.com" TargetMode="External"/><Relationship Id="rId4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443286" y="210878"/>
            <a:ext cx="5331581" cy="6196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77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витаминизированных напитков на основе дикорастущего сырья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 smtClean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 smtClean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Романенко Дарья Дмитриевна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Омелько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Ульяна Сергеевна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Калинина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Анаста</a:t>
            </a:r>
            <a:r>
              <a:rPr lang="en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Сергеевна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Кириленко Анастасия Николаевна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Жорникова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Ирина Викторовна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7418071" y="-2"/>
            <a:ext cx="4806590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7416046" y="2349045"/>
            <a:ext cx="480658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082" y="210877"/>
            <a:ext cx="2678848" cy="20474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021F414-4253-525B-FCCF-831AFC347D0C}"/>
              </a:ext>
            </a:extLst>
          </p:cNvPr>
          <p:cNvSpPr txBox="1"/>
          <p:nvPr/>
        </p:nvSpPr>
        <p:spPr>
          <a:xfrm>
            <a:off x="8068525" y="3038559"/>
            <a:ext cx="3501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Напиток на основе боярышника и шиповника, с добавлением сиропа топинамбура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B6D2E88-98CE-89C5-4F59-565B04A561FB}"/>
              </a:ext>
            </a:extLst>
          </p:cNvPr>
          <p:cNvSpPr txBox="1"/>
          <p:nvPr/>
        </p:nvSpPr>
        <p:spPr>
          <a:xfrm>
            <a:off x="7338515" y="6550223"/>
            <a:ext cx="4777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Ростов-на-Дону, 2023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081872"/>
              </p:ext>
            </p:extLst>
          </p:nvPr>
        </p:nvGraphicFramePr>
        <p:xfrm>
          <a:off x="812572" y="1961145"/>
          <a:ext cx="10497112" cy="329665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248556">
                  <a:extLst>
                    <a:ext uri="{9D8B030D-6E8A-4147-A177-3AD203B41FA5}">
                      <a16:colId xmlns:a16="http://schemas.microsoft.com/office/drawing/2014/main" xmlns="" val="1873372381"/>
                    </a:ext>
                  </a:extLst>
                </a:gridCol>
                <a:gridCol w="5248556">
                  <a:extLst>
                    <a:ext uri="{9D8B030D-6E8A-4147-A177-3AD203B41FA5}">
                      <a16:colId xmlns:a16="http://schemas.microsoft.com/office/drawing/2014/main" xmlns="" val="320489830"/>
                    </a:ext>
                  </a:extLst>
                </a:gridCol>
              </a:tblGrid>
              <a:tr h="788973"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  <a:r>
                        <a:rPr lang="ru-RU" sz="3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стартап</a:t>
                      </a:r>
                      <a:r>
                        <a:rPr lang="ru-RU" sz="3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проекта:</a:t>
                      </a:r>
                      <a:endParaRPr lang="ru-RU" sz="3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81124439"/>
                  </a:ext>
                </a:extLst>
              </a:tr>
              <a:tr h="731407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мтартап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-проекта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витаминизированных напитков на основе дикорастущего сырья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4210236"/>
                  </a:ext>
                </a:extLst>
              </a:tr>
              <a:tr h="731407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Технологическое направление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Нано-,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-, информационные,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когнетивные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технологии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1587701"/>
                  </a:ext>
                </a:extLst>
              </a:tr>
              <a:tr h="1044867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стартап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-проекта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витаминизированного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напитка на основе боярышника и шиповника, с использование сиропа топинамбура 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073546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62743" cy="1524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743" y="0"/>
            <a:ext cx="3792041" cy="1524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84" y="0"/>
            <a:ext cx="4724809" cy="1524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717619"/>
            <a:ext cx="4724809" cy="152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809" y="6705587"/>
            <a:ext cx="3792041" cy="1524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850" y="6717619"/>
            <a:ext cx="3962743" cy="15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7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12" y="183451"/>
            <a:ext cx="11980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37" b="99280" l="0" r="96787">
                        <a14:foregroundMark x1="26004" y1="10391" x2="22992" y2="10185"/>
                        <a14:foregroundMark x1="21486" y1="18827" x2="23896" y2="20165"/>
                        <a14:foregroundMark x1="29719" y1="19959" x2="32530" y2="21296"/>
                        <a14:foregroundMark x1="52912" y1="12346" x2="54418" y2="13477"/>
                        <a14:foregroundMark x1="65261" y1="17695" x2="69177" y2="18416"/>
                        <a14:foregroundMark x1="67068" y1="29527" x2="63153" y2="28601"/>
                        <a14:foregroundMark x1="16466" y1="22428" x2="17169" y2="22119"/>
                        <a14:foregroundMark x1="15663" y1="29012" x2="14960" y2="28601"/>
                        <a14:foregroundMark x1="55924" y1="6790" x2="57932" y2="6379"/>
                        <a14:foregroundMark x1="64859" y1="5247" x2="66566" y2="4630"/>
                        <a14:foregroundMark x1="72892" y1="3909" x2="73795" y2="4115"/>
                        <a14:foregroundMark x1="82229" y1="5247" x2="82631" y2="5967"/>
                        <a14:foregroundMark x1="80924" y1="10185" x2="79819" y2="11523"/>
                        <a14:foregroundMark x1="73494" y1="15226" x2="71787" y2="161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2181" y="1587099"/>
            <a:ext cx="5602825" cy="546781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63322" y="3066547"/>
            <a:ext cx="6096000" cy="38472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 - В2C:</a:t>
            </a:r>
          </a:p>
          <a:p>
            <a:pPr algn="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1: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 и фитнес.</a:t>
            </a:r>
          </a:p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Потребители: фитнес-центры, спортивные клубы, тренеры и инструкторы, спортивны мероприятия.</a:t>
            </a:r>
          </a:p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Характеристики: Это потребители стремящиеся к здоровому образу жизни, активному физическому состоянию и поддержанию оптимального здоровья. </a:t>
            </a:r>
          </a:p>
          <a:p>
            <a:pPr algn="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2: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Здоровое питание и диеты.</a:t>
            </a:r>
          </a:p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Потребители: Диетологи,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нутрициологи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Характеристики: Эти потребители заинтересованы здоровым питанием, диетами и натуральными продуктами. Они ищут альтернативные способы получения необходимых витаминов и питательных веществ.  </a:t>
            </a:r>
          </a:p>
          <a:p>
            <a:pPr algn="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12" y="670826"/>
            <a:ext cx="120804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потребителя: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возрастной категорией являются люди от 18 до 45 лет. С доходом от 55 тысяч рублей для работающей категории. Покупают еду на вынос примерно 2-3 раза в неделю. При выборе продукции доверяют личному опыту или рекомендации достоверных источников. Качественной продукцией считают продукты без искусственных добавок и красителей. Готовы переплачивать за экологически чистые продукты, если они дороже аналогов.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3089"/>
            <a:ext cx="3962743" cy="1524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743" y="-9303"/>
            <a:ext cx="3792041" cy="152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4784" y="-9304"/>
            <a:ext cx="4724809" cy="1524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761343"/>
            <a:ext cx="4724809" cy="1524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809" y="6761342"/>
            <a:ext cx="3798137" cy="1524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6850" y="6761341"/>
            <a:ext cx="3962743" cy="15241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631044" y="1748044"/>
            <a:ext cx="3560956" cy="839039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8733540" y="1821024"/>
            <a:ext cx="3529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пятый является нашим потенциальным клиентом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30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7" b="89667" l="1250" r="98167">
                        <a14:foregroundMark x1="49667" y1="25167" x2="54750" y2="22000"/>
                        <a14:foregroundMark x1="65833" y1="31333" x2="60500" y2="32167"/>
                        <a14:foregroundMark x1="20583" y1="42167" x2="20667" y2="56333"/>
                        <a14:foregroundMark x1="27917" y1="46667" x2="27500" y2="56667"/>
                        <a14:foregroundMark x1="35333" y1="46833" x2="37417" y2="56667"/>
                        <a14:foregroundMark x1="45250" y1="46333" x2="42750" y2="46667"/>
                        <a14:foregroundMark x1="51417" y1="42167" x2="51417" y2="56000"/>
                        <a14:foregroundMark x1="58500" y1="46667" x2="58417" y2="57000"/>
                        <a14:foregroundMark x1="69083" y1="48167" x2="67000" y2="53000"/>
                        <a14:foregroundMark x1="76667" y1="47833" x2="75000" y2="52500"/>
                        <a14:foregroundMark x1="71750" y1="63333" x2="66250" y2="63833"/>
                        <a14:foregroundMark x1="22500" y1="62167" x2="25917" y2="63500"/>
                        <a14:backgroundMark x1="64333" y1="29167" x2="65833" y2="28833"/>
                        <a14:backgroundMark x1="22333" y1="45167" x2="22333" y2="45167"/>
                        <a14:backgroundMark x1="53333" y1="44833" x2="53333" y2="448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06480" y="1364727"/>
            <a:ext cx="3042424" cy="15212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00" b="90600" l="6100" r="91200">
                        <a14:foregroundMark x1="45200" y1="25200" x2="44000" y2="32600"/>
                        <a14:foregroundMark x1="53600" y1="21000" x2="52800" y2="21000"/>
                        <a14:foregroundMark x1="55500" y1="29200" x2="54600" y2="29600"/>
                        <a14:foregroundMark x1="50500" y1="20200" x2="52500" y2="19200"/>
                        <a14:foregroundMark x1="15300" y1="60600" x2="33900" y2="57000"/>
                        <a14:foregroundMark x1="48300" y1="59800" x2="48300" y2="59800"/>
                        <a14:foregroundMark x1="50300" y1="61200" x2="50300" y2="61200"/>
                        <a14:foregroundMark x1="27200" y1="71400" x2="27200" y2="71400"/>
                        <a14:foregroundMark x1="35800" y1="69800" x2="35800" y2="69800"/>
                        <a14:foregroundMark x1="48800" y1="67400" x2="48800" y2="67400"/>
                        <a14:foregroundMark x1="57600" y1="68200" x2="57600" y2="68200"/>
                        <a14:foregroundMark x1="62900" y1="68000" x2="62900" y2="68000"/>
                        <a14:foregroundMark x1="67500" y1="71000" x2="67500" y2="71000"/>
                        <a14:foregroundMark x1="75100" y1="72400" x2="75100" y2="72400"/>
                        <a14:foregroundMark x1="82400" y1="68600" x2="82400" y2="68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3355" y="2502694"/>
            <a:ext cx="2781300" cy="13906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8" b="89831" l="6780" r="94280">
                        <a14:foregroundMark x1="43644" y1="40148" x2="43644" y2="40148"/>
                        <a14:foregroundMark x1="57309" y1="40360" x2="57309" y2="40360"/>
                        <a14:foregroundMark x1="51059" y1="48623" x2="51059" y2="48623"/>
                        <a14:foregroundMark x1="14725" y1="57733" x2="14725" y2="57733"/>
                        <a14:foregroundMark x1="18220" y1="61970" x2="18220" y2="61970"/>
                        <a14:foregroundMark x1="19492" y1="61229" x2="20975" y2="60487"/>
                        <a14:foregroundMark x1="27225" y1="60805" x2="28178" y2="60699"/>
                        <a14:foregroundMark x1="34322" y1="61864" x2="34322" y2="61864"/>
                        <a14:foregroundMark x1="45127" y1="61758" x2="45127" y2="61758"/>
                        <a14:foregroundMark x1="49153" y1="61758" x2="49153" y2="61758"/>
                        <a14:foregroundMark x1="59004" y1="61017" x2="59004" y2="61017"/>
                        <a14:foregroundMark x1="57733" y1="59110" x2="57733" y2="59110"/>
                        <a14:foregroundMark x1="60064" y1="58898" x2="60064" y2="58898"/>
                        <a14:foregroundMark x1="65572" y1="60699" x2="65572" y2="60699"/>
                        <a14:foregroundMark x1="73729" y1="61547" x2="73729" y2="61547"/>
                        <a14:foregroundMark x1="79237" y1="61123" x2="79237" y2="61123"/>
                        <a14:foregroundMark x1="85593" y1="61547" x2="85593" y2="61547"/>
                        <a14:foregroundMark x1="42373" y1="40042" x2="43750" y2="41737"/>
                      </a14:backgroundRemoval>
                    </a14:imgEffect>
                  </a14:imgLayer>
                </a14:imgProps>
              </a:ext>
            </a:extLst>
          </a:blip>
          <a:srcRect t="26584" b="29524"/>
          <a:stretch/>
        </p:blipFill>
        <p:spPr>
          <a:xfrm>
            <a:off x="27279" y="3970128"/>
            <a:ext cx="2698184" cy="11842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43" b="90000" l="72" r="89986">
                        <a14:foregroundMark x1="73176" y1="26286" x2="42775" y2="24143"/>
                        <a14:foregroundMark x1="57296" y1="47286" x2="48569" y2="515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3733" y="2538017"/>
            <a:ext cx="1539621" cy="15418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600" r="98600">
                        <a14:foregroundMark x1="33800" y1="49200" x2="36100" y2="58800"/>
                        <a14:foregroundMark x1="70500" y1="46800" x2="74500" y2="56100"/>
                        <a14:foregroundMark x1="83600" y1="48400" x2="84800" y2="57100"/>
                        <a14:foregroundMark x1="23300" y1="40300" x2="24400" y2="40300"/>
                      </a14:backgroundRemoval>
                    </a14:imgEffect>
                  </a14:imgLayer>
                </a14:imgProps>
              </a:ext>
            </a:extLst>
          </a:blip>
          <a:srcRect t="29303" b="33731"/>
          <a:stretch/>
        </p:blipFill>
        <p:spPr>
          <a:xfrm>
            <a:off x="6343065" y="5486265"/>
            <a:ext cx="2413309" cy="8920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000" b="90000" l="0" r="98799">
                        <a14:foregroundMark x1="23941" y1="41250" x2="25071" y2="54500"/>
                        <a14:foregroundMark x1="19774" y1="56125" x2="24859" y2="60000"/>
                        <a14:foregroundMark x1="37006" y1="44000" x2="33898" y2="51750"/>
                        <a14:foregroundMark x1="44562" y1="51375" x2="51836" y2="48250"/>
                        <a14:foregroundMark x1="69562" y1="43625" x2="69138" y2="54500"/>
                        <a14:foregroundMark x1="75353" y1="53000" x2="82627" y2="52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48856" y="3382948"/>
            <a:ext cx="4456858" cy="25179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10" b="89833" l="3618" r="95876">
                        <a14:foregroundMark x1="20622" y1="42728" x2="16498" y2="51995"/>
                        <a14:foregroundMark x1="35311" y1="35907" x2="32779" y2="40927"/>
                        <a14:foregroundMark x1="38278" y1="45302" x2="37771" y2="49292"/>
                        <a14:foregroundMark x1="54993" y1="45560" x2="54269" y2="49035"/>
                        <a14:foregroundMark x1="78726" y1="35264" x2="77279" y2="37967"/>
                        <a14:foregroundMark x1="95876" y1="22523" x2="95876" y2="22523"/>
                      </a14:backgroundRemoval>
                    </a14:imgEffect>
                  </a14:imgLayer>
                </a14:imgProps>
              </a:ext>
            </a:extLst>
          </a:blip>
          <a:srcRect l="12876" t="29482" r="13678" b="31091"/>
          <a:stretch/>
        </p:blipFill>
        <p:spPr>
          <a:xfrm>
            <a:off x="239542" y="5724543"/>
            <a:ext cx="2037508" cy="6149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3962743" cy="1524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62743" y="0"/>
            <a:ext cx="3792041" cy="1524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75150" y="6730822"/>
            <a:ext cx="3792041" cy="1524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54784" y="0"/>
            <a:ext cx="4724809" cy="1524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67191" y="6725247"/>
            <a:ext cx="4724809" cy="1524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229148" y="6720461"/>
            <a:ext cx="3962743" cy="15241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77050" y="1730078"/>
            <a:ext cx="4215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Акционерное общество «Вкус Вилл» - оборот 162,19 млрд.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55692" y="2787521"/>
            <a:ext cx="3923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Агроторг, ООО (Пятерочка) – оборот 2,12 трлн.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11734" y="4255462"/>
            <a:ext cx="3757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торговый дом «Перекрестов» - оборот 385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91199" y="2985762"/>
            <a:ext cx="4054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«Тандер» АО (Магнит) – оборот 1,55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тлрн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894438" y="5782268"/>
            <a:ext cx="3425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Ашан – оборот 31,088 млрд.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96794" y="4306062"/>
            <a:ext cx="2995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Лента – оборот 484 млрд.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37603" y="5704111"/>
            <a:ext cx="3761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оборот 151,98 млрд. рублей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83355" y="584162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 - В2В: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23661" y="1576248"/>
            <a:ext cx="4868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Гастронмъ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- оборот 8,12 млн. рублей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Экомаркет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Эколайф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5400000">
            <a:off x="9753389" y="2268569"/>
            <a:ext cx="4724809" cy="15241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5400000">
            <a:off x="9753389" y="5172137"/>
            <a:ext cx="4724809" cy="15241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6200000">
            <a:off x="-1905165" y="1961706"/>
            <a:ext cx="3962743" cy="1524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400000">
            <a:off x="-1905164" y="5015851"/>
            <a:ext cx="3962743" cy="15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9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359" y="3920554"/>
            <a:ext cx="1190950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витаминизированный напиток на основе боярышника, шиповника с добавлением сиропа топинамбура представляет собой идеальное сочетание натуральных, богатых витаминами и питательными веществами ингредиентов из местного растительного сырья, что способствует рациональному использованию ресурсов ростовской области. Мы стремимся предложить потребителям доступный и вкусный продукт, который поможет бороться с гиповитаминозом и поддерживать общее здоровье организма. Наш напиток имеет привлекательный внешний вид и низкую себестоимость, что делает его привлекательным для широкого круга потребителей.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358" y="871998"/>
            <a:ext cx="11909503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Главной проблемой является нехватка витаминов у населения, ослабленный иммунитет, необходимость совершенствования технологии производства витаминизированных напитков, а также рациональное использование растительного сырья.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358" y="2157784"/>
            <a:ext cx="1190950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витаминизированного напитка на основе боярышника и шиповника с добавлением сиропа топинамбура с привлекательным внешним видом и низкой себестоимостью, который будет являться дополнительным источником биологически активных веществ, таких как витамины 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витаминоподобные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соединения, минералы и другие вещества, нацеленное на увеличение сопротивляемости организма, повышение иммунитета и снижение риска возникновения различных заболеваний. </a:t>
            </a:r>
          </a:p>
        </p:txBody>
      </p:sp>
      <p:sp>
        <p:nvSpPr>
          <p:cNvPr id="6" name="Квадрат"/>
          <p:cNvSpPr/>
          <p:nvPr/>
        </p:nvSpPr>
        <p:spPr>
          <a:xfrm>
            <a:off x="-17067" y="6706001"/>
            <a:ext cx="4722642" cy="15199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"/>
          <p:cNvSpPr/>
          <p:nvPr/>
        </p:nvSpPr>
        <p:spPr>
          <a:xfrm>
            <a:off x="4433433" y="6706001"/>
            <a:ext cx="3796168" cy="154824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"/>
          <p:cNvSpPr/>
          <p:nvPr/>
        </p:nvSpPr>
        <p:spPr>
          <a:xfrm>
            <a:off x="8229601" y="6706000"/>
            <a:ext cx="3962399" cy="152000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/>
          <p:cNvSpPr/>
          <p:nvPr/>
        </p:nvSpPr>
        <p:spPr>
          <a:xfrm>
            <a:off x="7469358" y="0"/>
            <a:ext cx="4722642" cy="15199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Прямоугольник"/>
          <p:cNvSpPr/>
          <p:nvPr/>
        </p:nvSpPr>
        <p:spPr>
          <a:xfrm>
            <a:off x="3673190" y="-2825"/>
            <a:ext cx="3796168" cy="154824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"/>
          <p:cNvSpPr/>
          <p:nvPr/>
        </p:nvSpPr>
        <p:spPr>
          <a:xfrm>
            <a:off x="-17067" y="0"/>
            <a:ext cx="3962399" cy="152000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141331" y="4649261"/>
            <a:ext cx="3962743" cy="1524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901711" y="1949289"/>
            <a:ext cx="3962743" cy="15241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l="16768" t="-730"/>
          <a:stretch/>
        </p:blipFill>
        <p:spPr>
          <a:xfrm rot="5400000">
            <a:off x="10156965" y="1877498"/>
            <a:ext cx="3932586" cy="15352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2298682" y="4448930"/>
            <a:ext cx="4724809" cy="15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1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r="1653"/>
          <a:stretch/>
        </p:blipFill>
        <p:spPr>
          <a:xfrm>
            <a:off x="-19539" y="558799"/>
            <a:ext cx="6651965" cy="284480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r="5974"/>
          <a:stretch/>
        </p:blipFill>
        <p:spPr>
          <a:xfrm>
            <a:off x="-19539" y="3403600"/>
            <a:ext cx="6568185" cy="2870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/>
          <a:srcRect l="1377" t="1088" r="16642"/>
          <a:stretch/>
        </p:blipFill>
        <p:spPr>
          <a:xfrm>
            <a:off x="6384464" y="3403600"/>
            <a:ext cx="5820685" cy="2870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/>
          <a:srcRect l="1020" r="17680"/>
          <a:stretch/>
        </p:blipFill>
        <p:spPr>
          <a:xfrm>
            <a:off x="6608980" y="558799"/>
            <a:ext cx="5596169" cy="284480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5638800" y="714829"/>
            <a:ext cx="97018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7148" y="3987800"/>
            <a:ext cx="967316" cy="20712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8800" y="3390873"/>
            <a:ext cx="744444" cy="30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9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091368"/>
              </p:ext>
            </p:extLst>
          </p:nvPr>
        </p:nvGraphicFramePr>
        <p:xfrm>
          <a:off x="186548" y="163103"/>
          <a:ext cx="11672453" cy="657823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157584">
                  <a:extLst>
                    <a:ext uri="{9D8B030D-6E8A-4147-A177-3AD203B41FA5}">
                      <a16:colId xmlns:a16="http://schemas.microsoft.com/office/drawing/2014/main" xmlns="" val="1408065299"/>
                    </a:ext>
                  </a:extLst>
                </a:gridCol>
                <a:gridCol w="2162804">
                  <a:extLst>
                    <a:ext uri="{9D8B030D-6E8A-4147-A177-3AD203B41FA5}">
                      <a16:colId xmlns:a16="http://schemas.microsoft.com/office/drawing/2014/main" xmlns="" val="2183451650"/>
                    </a:ext>
                  </a:extLst>
                </a:gridCol>
                <a:gridCol w="1912557">
                  <a:extLst>
                    <a:ext uri="{9D8B030D-6E8A-4147-A177-3AD203B41FA5}">
                      <a16:colId xmlns:a16="http://schemas.microsoft.com/office/drawing/2014/main" xmlns="" val="3709772034"/>
                    </a:ext>
                  </a:extLst>
                </a:gridCol>
                <a:gridCol w="1817648">
                  <a:extLst>
                    <a:ext uri="{9D8B030D-6E8A-4147-A177-3AD203B41FA5}">
                      <a16:colId xmlns:a16="http://schemas.microsoft.com/office/drawing/2014/main" xmlns="" val="2843277395"/>
                    </a:ext>
                  </a:extLst>
                </a:gridCol>
                <a:gridCol w="2145041">
                  <a:extLst>
                    <a:ext uri="{9D8B030D-6E8A-4147-A177-3AD203B41FA5}">
                      <a16:colId xmlns:a16="http://schemas.microsoft.com/office/drawing/2014/main" xmlns="" val="116495915"/>
                    </a:ext>
                  </a:extLst>
                </a:gridCol>
                <a:gridCol w="2476819">
                  <a:extLst>
                    <a:ext uri="{9D8B030D-6E8A-4147-A177-3AD203B41FA5}">
                      <a16:colId xmlns:a16="http://schemas.microsoft.com/office/drawing/2014/main" xmlns="" val="239426481"/>
                    </a:ext>
                  </a:extLst>
                </a:gridCol>
              </a:tblGrid>
              <a:tr h="514357">
                <a:tc gridSpan="6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Конкуренты: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5235427"/>
                  </a:ext>
                </a:extLst>
              </a:tr>
              <a:tr h="298413"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5385876"/>
                  </a:ext>
                </a:extLst>
              </a:tr>
              <a:tr h="484101">
                <a:tc>
                  <a:txBody>
                    <a:bodyPr/>
                    <a:lstStyle/>
                    <a:p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Важность для потребителя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Важность для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потребителя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93485018"/>
                  </a:ext>
                </a:extLst>
              </a:tr>
              <a:tr h="1136295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J7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сахара,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натуральный состав.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содержит консервантов, красителей и прочих химических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добавок.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продолжительный срок хранения.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данный критерий обращают внимание представители бизнеса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Натуральный продукт,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 использования консервантов и прочих химических добавок, доступный для приобретения в каждом магазине.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75069181"/>
                  </a:ext>
                </a:extLst>
              </a:tr>
              <a:tr h="680767"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 Вилл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Бренд с сильными позициями,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приятный вкус.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 полезными свойствами.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продолжительный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срок хранения. Высокая стоимость.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так много торговых точек.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 подходящий детям и людям с нарушением ЖКТ.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88662559"/>
                  </a:ext>
                </a:extLst>
              </a:tr>
              <a:tr h="1074098"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Лапочка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содержит сахар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других натуральных подсластителей, красителей прочих добавок.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Длительный срок хранения за счет технологии производства.</a:t>
                      </a:r>
                    </a:p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стоимость.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точек продажи данного товара, онлайн продажа.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Натуральный продукт ,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 использования консервантов и прочих химических добавок. П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одходящий всем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слоям населения.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2309044"/>
                  </a:ext>
                </a:extLst>
              </a:tr>
              <a:tr h="1074098">
                <a:tc>
                  <a:txBody>
                    <a:bodyPr/>
                    <a:lstStyle/>
                    <a:p>
                      <a:r>
                        <a:rPr lang="en-US" sz="13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Bombbar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сахара.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Длительный срок хранения за счет технологии производства.</a:t>
                      </a:r>
                    </a:p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Содержит консерванты.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чаще потребители обращают внимание на наличие консервантов в продукте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 использования сахара.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38204058"/>
                  </a:ext>
                </a:extLst>
              </a:tr>
              <a:tr h="1287802"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вкуса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содержит консервантов и вредных добавок.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Длительный срок хранения за счет технологии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производства.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Содержит сахар.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данный момент отсутствие сахара в напитках является важным критерием при выборе продукта потребителя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Натуральный продукт, без использования консервантов и прочих химических добавок, доступный для приобретения в каждом магазине.</a:t>
                      </a:r>
                    </a:p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3948030"/>
                  </a:ext>
                </a:extLst>
              </a:tr>
            </a:tbl>
          </a:graphicData>
        </a:graphic>
      </p:graphicFrame>
      <p:sp>
        <p:nvSpPr>
          <p:cNvPr id="6" name="Прямоугольник"/>
          <p:cNvSpPr/>
          <p:nvPr/>
        </p:nvSpPr>
        <p:spPr>
          <a:xfrm rot="5400000">
            <a:off x="-3335727" y="3335726"/>
            <a:ext cx="6858002" cy="186548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174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48" b="98750" l="3125" r="9552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44512" y="1015534"/>
            <a:ext cx="5917474" cy="59174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00361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рынка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1343" y="850702"/>
            <a:ext cx="6355795" cy="52784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56983" y="1540385"/>
            <a:ext cx="34786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Потребление безалкогольных напитков составляет: 15373 млн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литров.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чек 182 руб.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Всего: 15,3 млрд рублей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61767" y="5780782"/>
            <a:ext cx="90302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SOM: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15,3 млрд / 4000 = 3,8 млн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анализу рынка безалкогольных напитков (Российский рынок безалкогольных напитков. Итоги 2020 - 3DPROINFO) число производителей в России на данном рынке составляет около 4000 компаний.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56983" y="3737276"/>
            <a:ext cx="33381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15,3*0,6=9,2 млрд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графику рынок смежный с нашим продуктом составляет 60% от  общего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563" y="796434"/>
            <a:ext cx="1038695" cy="438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495138" y="793644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2A4737"/>
                </a:solidFill>
              </a:rPr>
              <a:t>2022</a:t>
            </a:r>
            <a:endParaRPr lang="ru-RU" b="1" dirty="0">
              <a:solidFill>
                <a:srgbClr val="2A4737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46258" y="1288902"/>
            <a:ext cx="16244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Напитки безалкогольные 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48744" y="1278775"/>
            <a:ext cx="13164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питьевая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52634" y="1442917"/>
            <a:ext cx="6629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Вода питьевая, напитки безалкогольные для детского питания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86724" y="1300155"/>
            <a:ext cx="42168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Воды минеральные природные питьевые </a:t>
            </a:r>
          </a:p>
        </p:txBody>
      </p:sp>
    </p:spTree>
    <p:extLst>
      <p:ext uri="{BB962C8B-B14F-4D97-AF65-F5344CB8AC3E}">
        <p14:creationId xmlns:p14="http://schemas.microsoft.com/office/powerpoint/2010/main" val="407450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0652" y="312187"/>
            <a:ext cx="114300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витаминизированных напитков на основе на основе боярышника и шиповника с добавлением сиропа топинамбура.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Плоды подвергаются мойке, инспекции, удалению различных непищевых частей и ягод – плодов не пригодных для пищевых целей.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Для увеличения выхода сока плоды и ягоды измельчили.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Подвергли нагреванию в 45 градусов (с добавлением воды и обработкой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мультиэнзимной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композицией.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инактивации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ферментного комплекса смесь нагрели до 75 градусов в течении 20 секунд.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Полученную смесь подвергли прессованию для отделения сока.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Для приготовления напитка добавили сироп топинамбура и воду, раствор довели до кипения для уничтожения слизеобразующих бактерий.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Поскольку напиток готовился без применение консервантов купаж подвергаем стерилизации.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342391"/>
              </p:ext>
            </p:extLst>
          </p:nvPr>
        </p:nvGraphicFramePr>
        <p:xfrm>
          <a:off x="1806495" y="3920066"/>
          <a:ext cx="8798314" cy="2387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99157">
                  <a:extLst>
                    <a:ext uri="{9D8B030D-6E8A-4147-A177-3AD203B41FA5}">
                      <a16:colId xmlns:a16="http://schemas.microsoft.com/office/drawing/2014/main" xmlns="" val="1221530781"/>
                    </a:ext>
                  </a:extLst>
                </a:gridCol>
                <a:gridCol w="4399157">
                  <a:extLst>
                    <a:ext uri="{9D8B030D-6E8A-4147-A177-3AD203B41FA5}">
                      <a16:colId xmlns:a16="http://schemas.microsoft.com/office/drawing/2014/main" xmlns="" val="2872146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3759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Внешний вид </a:t>
                      </a:r>
                      <a:endParaRPr lang="ru-RU" sz="160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Естественная мутная жидкость</a:t>
                      </a:r>
                      <a:endParaRPr lang="ru-RU" sz="160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096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 и аромат</a:t>
                      </a:r>
                      <a:endParaRPr lang="ru-RU" sz="160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Натуральные, достаточно хорошо выдержанные, свойственные использованным ягодам и плодам прошедшим тепловую обработку </a:t>
                      </a:r>
                      <a:endParaRPr lang="ru-RU" sz="160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621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</a:t>
                      </a:r>
                      <a:endParaRPr lang="ru-RU" sz="160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Однородный по всей массе, красно бордового оттенка</a:t>
                      </a:r>
                      <a:endParaRPr lang="ru-RU" sz="160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4391550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120" y="6705586"/>
            <a:ext cx="3798137" cy="1524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7" y="6705587"/>
            <a:ext cx="4724809" cy="1524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257" y="6705587"/>
            <a:ext cx="3962743" cy="1524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257" y="0"/>
            <a:ext cx="3962743" cy="1524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119" y="279"/>
            <a:ext cx="3798137" cy="152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" y="-503"/>
            <a:ext cx="4724809" cy="1524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290726" y="4419389"/>
            <a:ext cx="4724809" cy="1524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2291258" y="2285695"/>
            <a:ext cx="4724809" cy="1524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134422" y="2056984"/>
            <a:ext cx="3962743" cy="15241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134422" y="4756794"/>
            <a:ext cx="3962743" cy="15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9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7169171" y="4399193"/>
            <a:ext cx="5022829" cy="144379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150758" y="4533061"/>
            <a:ext cx="5466693" cy="4723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монетизации:</a:t>
            </a:r>
          </a:p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Прямая продажа и перепродажа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Баночка объемом 0,5 мл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Стоимость 110 руб.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24809" cy="1524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2288839" y="2275078"/>
            <a:ext cx="4724809" cy="1524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75" y="6708328"/>
            <a:ext cx="4724809" cy="152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2300873" y="4419389"/>
            <a:ext cx="4724809" cy="1524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5674" y="-11120"/>
            <a:ext cx="4826326" cy="1856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311" y="6665404"/>
            <a:ext cx="5007510" cy="19259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134422" y="1978356"/>
            <a:ext cx="3962743" cy="1524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144106" y="5096040"/>
            <a:ext cx="3962743" cy="15241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254337" y="-268651"/>
            <a:ext cx="48614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/>
          </a:p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монетизации.    </a:t>
            </a:r>
          </a:p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Способы продвижения: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0" y="0"/>
            <a:ext cx="7365674" cy="6858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37738" y="187514"/>
            <a:ext cx="7000985" cy="6477890"/>
          </a:xfrm>
          <a:prstGeom prst="rect">
            <a:avLst/>
          </a:prstGeom>
          <a:solidFill>
            <a:srgbClr val="FFEE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41316" y="149398"/>
            <a:ext cx="707954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Выставки(В2В):</a:t>
            </a:r>
          </a:p>
          <a:p>
            <a:pPr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«Ростов гостеприимный» - бесплатно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РнД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«FRUIT TRADE» - 80000 (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Краснодар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«WORLDFOOD» - 120000 (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Москва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по выставкам обходятся в 50000 рублей. </a:t>
            </a:r>
          </a:p>
          <a:p>
            <a:pPr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привлечения клиентов – минимум 10 компаний.</a:t>
            </a:r>
          </a:p>
          <a:p>
            <a:pPr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привлечение 1 клиента – затраты составят 5000 рублей.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4448" y="3157683"/>
            <a:ext cx="69585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в интернете(В2С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Gastroblog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– аудитория 557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человек(просмотры 50К). Цена 1 поста 1000 рублей.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просмотров поста умножаем на коэффициент конверсии(CR). Затем находим стоимость привлечения 1 клиента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50000*1%(CR) = 500 покупок. 1000/500 = 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(Privet-Rostov.ru) – аудитория 114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 (просмотры 24К) Цена 1 поста 6500 рублей.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24000*3% (CR) = 720 покупок. 6500/720 = 9руб 3коп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привлечения 1 покупателя через рекламу в интернете составляет 5,5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50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E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230912"/>
              </p:ext>
            </p:extLst>
          </p:nvPr>
        </p:nvGraphicFramePr>
        <p:xfrm>
          <a:off x="731717" y="1152151"/>
          <a:ext cx="10768520" cy="45173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673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975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673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363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8474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продукта (на примере одной банки продукта 0,5 мл):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960730897"/>
                  </a:ext>
                </a:extLst>
              </a:tr>
              <a:tr h="684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расходуемого сырья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Опт. Цена единицы продукции,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1 кг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сырья на 0,5 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9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Боярышник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9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Шиповник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9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Топинамбур(сироп)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мл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9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 мл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9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57" y="0"/>
            <a:ext cx="3962743" cy="1524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05587"/>
            <a:ext cx="3962743" cy="1524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20" y="-1"/>
            <a:ext cx="3798137" cy="152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743" y="6705587"/>
            <a:ext cx="3798137" cy="1524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880" y="6705587"/>
            <a:ext cx="4724809" cy="1524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689" y="0"/>
            <a:ext cx="4724809" cy="15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0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C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161266"/>
              </p:ext>
            </p:extLst>
          </p:nvPr>
        </p:nvGraphicFramePr>
        <p:xfrm>
          <a:off x="1008047" y="820178"/>
          <a:ext cx="10002852" cy="50980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7266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587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174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980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Расчёт постоянных затрат: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503440334"/>
                  </a:ext>
                </a:extLst>
              </a:tr>
              <a:tr h="5098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Оклад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98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98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98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Оператор линии(повар)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98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Менеджер по продажам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98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Водитель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98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</a:t>
                      </a:r>
                      <a:endParaRPr lang="ru-RU" sz="1400" b="1" i="0" u="none" strike="noStrike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98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Коммунальные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098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98137" cy="1524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8137" y="-1"/>
            <a:ext cx="3962743" cy="1524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5587"/>
            <a:ext cx="3962743" cy="1524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7552" y="6705587"/>
            <a:ext cx="3798137" cy="1524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743" y="6705587"/>
            <a:ext cx="4724809" cy="152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880" y="-2"/>
            <a:ext cx="4724809" cy="15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1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3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330246"/>
              </p:ext>
            </p:extLst>
          </p:nvPr>
        </p:nvGraphicFramePr>
        <p:xfrm>
          <a:off x="390014" y="398529"/>
          <a:ext cx="11478124" cy="600804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2315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93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986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986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4302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</a:t>
                      </a:r>
                      <a:r>
                        <a:rPr lang="ru-RU" sz="24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единоразовых</a:t>
                      </a:r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расходов: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69521706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1 шт.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сумма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Котёл пищеварочный КПЭМ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Разливная емкость на</a:t>
                      </a:r>
                      <a:r>
                        <a:rPr lang="ru-RU" sz="1600" b="1" kern="12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Дозатор поршневой LPF-100T 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Термотоннель УМ-1 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90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Кресло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Канцелярия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Принтер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65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840000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627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Юнит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экономика: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78817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 руб.(стоимость 1 банки) – 5,5 руб.(стоимость привлечения 1 клиента) – 38 руб.(себестоимость 1 банки) = 66,5 руб.( выручка)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280000 руб.(постоянные затраты) / 66,5 руб. = 4211 банок (точка окупаемости постоянных затрат)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запуска производства за первый год мы планируем выйти на реализацию 7000 банок в месяц.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7000 банок * 66,5 руб. = 465500 руб. (выручка за месяц) – 280000 руб. (постоянные затраты за месяц) = 185500 руб. (чистая прибыль за месяц)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840000 руб. / 185500 руб. = 4,5 месяца (срок окупаемости вложенных инвестиций)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"/>
          <p:cNvSpPr/>
          <p:nvPr/>
        </p:nvSpPr>
        <p:spPr>
          <a:xfrm>
            <a:off x="1" y="6683829"/>
            <a:ext cx="12192000" cy="17699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" name="Прямоугольник"/>
          <p:cNvSpPr/>
          <p:nvPr/>
        </p:nvSpPr>
        <p:spPr>
          <a:xfrm>
            <a:off x="1" y="0"/>
            <a:ext cx="12192000" cy="17699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008128" y="3256379"/>
            <a:ext cx="12193057" cy="1767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07073" y="3497010"/>
            <a:ext cx="12193057" cy="1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0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0326553"/>
              </p:ext>
            </p:extLst>
          </p:nvPr>
        </p:nvGraphicFramePr>
        <p:xfrm>
          <a:off x="286452" y="97869"/>
          <a:ext cx="11656088" cy="6660106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41997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02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47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814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808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9660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9600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8353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1271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4188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61271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64188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65647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27299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</a:tblGrid>
              <a:tr h="546108">
                <a:tc gridSpan="1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Календарный</a:t>
                      </a: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план реализации </a:t>
                      </a:r>
                      <a:r>
                        <a:rPr lang="ru-RU" sz="2800" baseline="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стартап</a:t>
                      </a: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- проекта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tc hMerge="1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31" marR="50531" marT="0" marB="0" vert="vert"/>
                </a:tc>
                <a:extLst>
                  <a:ext uri="{0D108BD9-81ED-4DB2-BD59-A6C34878D82A}">
                    <a16:rowId xmlns:a16="http://schemas.microsoft.com/office/drawing/2014/main" xmlns="" val="208747979"/>
                  </a:ext>
                </a:extLst>
              </a:tr>
              <a:tr h="84685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Июнь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Июль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 vert="vert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82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продукта (Тестирование продукта и устранение ошибок)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57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 обратной связи от потребителя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57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Доработка и обновление продукта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947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Оформление ИП  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р.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690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Подбор и аренда помещения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70000 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256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оборудования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840000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57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Пусконаладочные работы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427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Подбор персонала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1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Рекламная кампания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57500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20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Сотрудничество с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маркетплейсами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или магазинами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657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Начало работы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657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Расширение ассортимента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531" marR="50531" marT="0" marB="0">
                    <a:solidFill>
                      <a:srgbClr val="FFA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39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развития: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Развитие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дистрибуционных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сетей: поиск и заключение договоров с дистрибьюторами и розничными точками, расширение географии продаж.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Инновации и развитие продукта: постоянное совершенствование рецептуры, добавление новых вкусов и упаковок, адаптация к изменяющимся потребностям потребителей.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Формирование команды профессионалов: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обучение квалифицированных сотрудников, создание мотивирующей рабочей атмосферы, поощрение личностного и профессионального роста.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Финансовое планирование: оценка затрат на производство, прогнозирование доходов и прибыли, контроль финансовых показателей и оптимизация расходов.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Мониторинг и анализ результатов: регулярный анализ выполнения плана развития, корректировка стратегии и тактики в зависимости от изменений на рынке и потребностей потребителей.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24809" cy="1524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705587"/>
            <a:ext cx="4724809" cy="1524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808" y="0"/>
            <a:ext cx="3798137" cy="1524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807" y="6705587"/>
            <a:ext cx="3798137" cy="152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944" y="-1"/>
            <a:ext cx="3962743" cy="1524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944" y="6705586"/>
            <a:ext cx="3962743" cy="1524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905164" y="4800422"/>
            <a:ext cx="3962743" cy="1524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1822862" y="1975274"/>
            <a:ext cx="3798137" cy="15241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216725" y="1822860"/>
            <a:ext cx="3798137" cy="1524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755847" y="6084333"/>
            <a:ext cx="4724809" cy="15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6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3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5360" y="487582"/>
            <a:ext cx="11806230" cy="6211627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3358" t="9666" r="12954" b="13983"/>
          <a:stretch/>
        </p:blipFill>
        <p:spPr>
          <a:xfrm>
            <a:off x="475281" y="1796585"/>
            <a:ext cx="2069780" cy="28594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7123" r="5303" b="11226"/>
          <a:stretch/>
        </p:blipFill>
        <p:spPr>
          <a:xfrm>
            <a:off x="2805853" y="1788186"/>
            <a:ext cx="1981221" cy="28594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940" t="4368" r="8288" b="5247"/>
          <a:stretch/>
        </p:blipFill>
        <p:spPr>
          <a:xfrm>
            <a:off x="5094697" y="1796585"/>
            <a:ext cx="2080435" cy="28594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20548" t="14685" r="11497" b="10703"/>
          <a:stretch/>
        </p:blipFill>
        <p:spPr>
          <a:xfrm>
            <a:off x="7482755" y="1779788"/>
            <a:ext cx="1964730" cy="287625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54151" y="4647639"/>
            <a:ext cx="206978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Романенко Дарья Дмитриевна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обязанностей, контроль выполнения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41202" y="4636885"/>
            <a:ext cx="235735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Сергеевна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08969" y="4672835"/>
            <a:ext cx="23504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Кириленко Анастасия Николаевна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482755" y="4672835"/>
            <a:ext cx="20176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Омелько Ульяна Сергеевна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и обработка информации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8" b="3601"/>
          <a:stretch/>
        </p:blipFill>
        <p:spPr bwMode="auto">
          <a:xfrm>
            <a:off x="9686088" y="1796585"/>
            <a:ext cx="1987587" cy="28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9730878" y="4716319"/>
            <a:ext cx="1998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Жорникова Ирина Викторовна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386" y="1322295"/>
            <a:ext cx="7291448" cy="1646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5360" y="487582"/>
            <a:ext cx="118062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80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239AC2D7-9C20-2C41-3E6B-20FC1F256C86}"/>
              </a:ext>
            </a:extLst>
          </p:cNvPr>
          <p:cNvSpPr txBox="1"/>
          <p:nvPr/>
        </p:nvSpPr>
        <p:spPr>
          <a:xfrm>
            <a:off x="0" y="843110"/>
            <a:ext cx="1219200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47500" lnSpcReduction="20000"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УЧАСТИЯ В АКСЕЛЕРАТОРЕ: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8" b="98832" l="2344" r="9658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1790" y="1596973"/>
            <a:ext cx="8237621" cy="55105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0228" y="1452595"/>
            <a:ext cx="114710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время прохождения акселерационной программы мы получили и применили на практике для создания проекта такие знания, как: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Сегментация целевой аудитории и работа с целевыми рынками.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и продвижение продуктов. 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бренда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воронки продаж.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Бизнес-моделирование. Ценностное предложение для клиента. 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сложности в производстве. 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презентовать себя инвесторам. Как держать себя на сцене. 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724809" cy="1524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809" y="0"/>
            <a:ext cx="3798137" cy="1524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2946" y="0"/>
            <a:ext cx="3962743" cy="15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57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39" y="1182241"/>
            <a:ext cx="1653442" cy="16319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20" y="3092821"/>
            <a:ext cx="1616281" cy="16162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092" y1="3268" x2="96209" y2="95033"/>
                        <a14:foregroundMark x1="95948" y1="2745" x2="2353" y2="96340"/>
                        <a14:foregroundMark x1="2353" y1="4183" x2="2876" y2="95686"/>
                        <a14:foregroundMark x1="2614" y1="97124" x2="97647" y2="95033"/>
                        <a14:foregroundMark x1="1961" y1="3791" x2="95686" y2="2614"/>
                        <a14:foregroundMark x1="96471" y1="2745" x2="97647" y2="94510"/>
                        <a14:foregroundMark x1="32549" y1="14641" x2="66667" y2="25752"/>
                        <a14:foregroundMark x1="7974" y1="32288" x2="30719" y2="81569"/>
                        <a14:foregroundMark x1="10065" y1="72288" x2="26275" y2="92941"/>
                        <a14:foregroundMark x1="31373" y1="94510" x2="92026" y2="28627"/>
                        <a14:foregroundMark x1="49281" y1="89673" x2="91373" y2="55033"/>
                        <a14:foregroundMark x1="91765" y1="78562" x2="76732" y2="9804"/>
                        <a14:foregroundMark x1="70196" y1="8366" x2="22092" y2="35817"/>
                        <a14:foregroundMark x1="6536" y1="25752" x2="28889" y2="4706"/>
                        <a14:foregroundMark x1="28627" y1="36471" x2="8889" y2="68105"/>
                        <a14:foregroundMark x1="13725" y1="72026" x2="37255" y2="47843"/>
                        <a14:foregroundMark x1="32549" y1="70588" x2="65098" y2="92941"/>
                        <a14:foregroundMark x1="47190" y1="92418" x2="63399" y2="69673"/>
                        <a14:foregroundMark x1="69281" y1="62745" x2="86144" y2="68105"/>
                        <a14:foregroundMark x1="64575" y1="79869" x2="87190" y2="90850"/>
                        <a14:foregroundMark x1="83922" y1="87843" x2="77647" y2="80392"/>
                        <a14:foregroundMark x1="27190" y1="22353" x2="65752" y2="32549"/>
                        <a14:foregroundMark x1="72026" y1="30719" x2="57647" y2="6928"/>
                        <a14:foregroundMark x1="38431" y1="16732" x2="52288" y2="11373"/>
                        <a14:foregroundMark x1="58170" y1="21569" x2="75817" y2="15294"/>
                        <a14:foregroundMark x1="73464" y1="58301" x2="94379" y2="32288"/>
                        <a14:backgroundMark x1="1961" y1="915" x2="0" y2="2745"/>
                        <a14:backgroundMark x1="98301" y1="915" x2="99869" y2="3529"/>
                        <a14:backgroundMark x1="784" y1="97778" x2="1961" y2="99869"/>
                        <a14:backgroundMark x1="98039" y1="98039" x2="97386" y2="996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7601" y="1182241"/>
            <a:ext cx="1711130" cy="17111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38209" y="1520903"/>
            <a:ext cx="38543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Кириленко Анастасия Николаевна</a:t>
            </a:r>
          </a:p>
          <a:p>
            <a:pPr>
              <a:buClr>
                <a:srgbClr val="7030A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anastasiakirilenko064@gmail.com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030A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+7(918)523-72-39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03712" y="3429834"/>
            <a:ext cx="359592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Калинина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Анаста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c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 Сергеевна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Kalinina.nas7@yandex.ru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+7(988)489-27-13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02341" y="1520903"/>
            <a:ext cx="3245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Омелько Ульяна Сергеевна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ula.melk@mail.ru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+7(924)463-66-96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r>
              <a:rPr lang="ru-RU" dirty="0"/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8166" y="3092821"/>
            <a:ext cx="1710565" cy="171056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302341" y="3429834"/>
            <a:ext cx="34276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Романенко Дарья Дмитриевна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Dararomanenko813@gmail.com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+7(928)821-50-34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59" y="4987714"/>
            <a:ext cx="1468842" cy="1468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338209" y="5338765"/>
            <a:ext cx="34831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Жорникова Ирина Викторовна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irina9614266605@gmail.com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846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2"/>
          <a:srcRect b="39482"/>
          <a:stretch/>
        </p:blipFill>
        <p:spPr>
          <a:xfrm flipV="1">
            <a:off x="0" y="759719"/>
            <a:ext cx="7292897" cy="16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42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185057" y="995119"/>
            <a:ext cx="5606143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r>
              <a:rPr lang="ru-RU" sz="6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ВНИМАНИЕ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1598</Words>
  <Application>Microsoft Office PowerPoint</Application>
  <PresentationFormat>Произвольный</PresentationFormat>
  <Paragraphs>496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Юнит – экономика:</vt:lpstr>
      <vt:lpstr>Презентация PowerPoint</vt:lpstr>
      <vt:lpstr>План развития: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XTreme.ws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Производство витаминизированных напитков на основе дикорастущего сырья</dc:title>
  <dc:creator>XTreme.ws</dc:creator>
  <cp:lastModifiedBy>Home</cp:lastModifiedBy>
  <cp:revision>40</cp:revision>
  <dcterms:created xsi:type="dcterms:W3CDTF">2023-11-06T17:46:10Z</dcterms:created>
  <dcterms:modified xsi:type="dcterms:W3CDTF">2023-12-03T18:55:08Z</dcterms:modified>
</cp:coreProperties>
</file>