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6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y="5143500" cx="9144000"/>
  <p:notesSz cx="6858000" cy="9144000"/>
  <p:embeddedFontLst>
    <p:embeddedFont>
      <p:font typeface="Raleway"/>
      <p:regular r:id="rId22"/>
      <p:bold r:id="rId23"/>
      <p:italic r:id="rId24"/>
      <p:boldItalic r:id="rId25"/>
    </p:embeddedFont>
    <p:embeddedFont>
      <p:font typeface="Raleway SemiBold"/>
      <p:regular r:id="rId26"/>
      <p:bold r:id="rId27"/>
      <p:italic r:id="rId28"/>
      <p:boldItalic r:id="rId29"/>
    </p:embeddedFont>
    <p:embeddedFont>
      <p:font typeface="Libre Franklin"/>
      <p:regular r:id="rId30"/>
      <p:bold r:id="rId31"/>
      <p:italic r:id="rId32"/>
      <p:boldItalic r:id="rId33"/>
    </p:embeddedFont>
    <p:embeddedFont>
      <p:font typeface="Helvetica Neue"/>
      <p:regular r:id="rId34"/>
      <p:bold r:id="rId35"/>
      <p:italic r:id="rId36"/>
      <p:boldItalic r:id="rId37"/>
    </p:embeddedFont>
    <p:embeddedFont>
      <p:font typeface="Century Gothic"/>
      <p:regular r:id="rId38"/>
      <p:bold r:id="rId39"/>
      <p:italic r:id="rId40"/>
      <p:boldItalic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42" roundtripDataSignature="AMtx7miovHk7GcpXp7YmSdhZEKkvF/y+v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7623487-0646-40B2-8145-0852E2D40885}">
  <a:tblStyle styleId="{B7623487-0646-40B2-8145-0852E2D40885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italic.fntdata"/><Relationship Id="rId20" Type="http://schemas.openxmlformats.org/officeDocument/2006/relationships/slide" Target="slides/slide13.xml"/><Relationship Id="rId42" Type="http://customschemas.google.com/relationships/presentationmetadata" Target="metadata"/><Relationship Id="rId41" Type="http://schemas.openxmlformats.org/officeDocument/2006/relationships/font" Target="fonts/CenturyGothic-boldItalic.fntdata"/><Relationship Id="rId22" Type="http://schemas.openxmlformats.org/officeDocument/2006/relationships/font" Target="fonts/Raleway-regular.fntdata"/><Relationship Id="rId21" Type="http://schemas.openxmlformats.org/officeDocument/2006/relationships/slide" Target="slides/slide14.xml"/><Relationship Id="rId24" Type="http://schemas.openxmlformats.org/officeDocument/2006/relationships/font" Target="fonts/Raleway-italic.fntdata"/><Relationship Id="rId23" Type="http://schemas.openxmlformats.org/officeDocument/2006/relationships/font" Target="fonts/Raleway-bold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regular.fntdata"/><Relationship Id="rId25" Type="http://schemas.openxmlformats.org/officeDocument/2006/relationships/font" Target="fonts/Raleway-boldItalic.fntdata"/><Relationship Id="rId28" Type="http://schemas.openxmlformats.org/officeDocument/2006/relationships/font" Target="fonts/RalewaySemiBold-italic.fntdata"/><Relationship Id="rId27" Type="http://schemas.openxmlformats.org/officeDocument/2006/relationships/font" Target="fonts/RalewaySemiBold-bold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SemiBold-bold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LibreFranklin-bold.fntdata"/><Relationship Id="rId30" Type="http://schemas.openxmlformats.org/officeDocument/2006/relationships/font" Target="fonts/LibreFranklin-regular.fntdata"/><Relationship Id="rId11" Type="http://schemas.openxmlformats.org/officeDocument/2006/relationships/slide" Target="slides/slide4.xml"/><Relationship Id="rId33" Type="http://schemas.openxmlformats.org/officeDocument/2006/relationships/font" Target="fonts/LibreFranklin-boldItalic.fntdata"/><Relationship Id="rId10" Type="http://schemas.openxmlformats.org/officeDocument/2006/relationships/slide" Target="slides/slide3.xml"/><Relationship Id="rId32" Type="http://schemas.openxmlformats.org/officeDocument/2006/relationships/font" Target="fonts/LibreFranklin-italic.fntdata"/><Relationship Id="rId13" Type="http://schemas.openxmlformats.org/officeDocument/2006/relationships/slide" Target="slides/slide6.xml"/><Relationship Id="rId35" Type="http://schemas.openxmlformats.org/officeDocument/2006/relationships/font" Target="fonts/HelveticaNeue-bold.fntdata"/><Relationship Id="rId12" Type="http://schemas.openxmlformats.org/officeDocument/2006/relationships/slide" Target="slides/slide5.xml"/><Relationship Id="rId34" Type="http://schemas.openxmlformats.org/officeDocument/2006/relationships/font" Target="fonts/HelveticaNeue-regular.fntdata"/><Relationship Id="rId15" Type="http://schemas.openxmlformats.org/officeDocument/2006/relationships/slide" Target="slides/slide8.xml"/><Relationship Id="rId37" Type="http://schemas.openxmlformats.org/officeDocument/2006/relationships/font" Target="fonts/HelveticaNeue-boldItalic.fntdata"/><Relationship Id="rId14" Type="http://schemas.openxmlformats.org/officeDocument/2006/relationships/slide" Target="slides/slide7.xml"/><Relationship Id="rId36" Type="http://schemas.openxmlformats.org/officeDocument/2006/relationships/font" Target="fonts/HelveticaNeue-italic.fntdata"/><Relationship Id="rId17" Type="http://schemas.openxmlformats.org/officeDocument/2006/relationships/slide" Target="slides/slide10.xml"/><Relationship Id="rId39" Type="http://schemas.openxmlformats.org/officeDocument/2006/relationships/font" Target="fonts/CenturyGothic-bold.fntdata"/><Relationship Id="rId16" Type="http://schemas.openxmlformats.org/officeDocument/2006/relationships/slide" Target="slides/slide9.xml"/><Relationship Id="rId38" Type="http://schemas.openxmlformats.org/officeDocument/2006/relationships/font" Target="fonts/CenturyGothic-regular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4" name="Google Shape;104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8c9a058b11_1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3" name="Google Shape;113;g28c9a058b11_1_18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3" name="Google Shape;133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3" name="Google Shape;153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1" name="Google Shape;171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7" name="Google Shape;187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87c3d06751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1" name="Google Shape;201;g287c3d06751_0_6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8c9a058b11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1" name="Google Shape;221;g28c9a058b11_0_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8c9a058b1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1" name="Google Shape;241;g28c9a058b11_1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1" name="Google Shape;27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7" name="Google Shape;28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2871a7cff1c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2" name="Google Shape;322;g2871a7cff1c_0_6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28c9a058b11_1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1" name="Google Shape;351;g28c9a058b11_1_10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287f6bd985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287f6bd985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jp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8.jp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8.jpg"/><Relationship Id="rId3" Type="http://schemas.openxmlformats.org/officeDocument/2006/relationships/image" Target="../media/image1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4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7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7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8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18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18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18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9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19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19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0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2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22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22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23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23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23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23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23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24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2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2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2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2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28c9a058b11_1_248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4" name="Google Shape;54;g28c9a058b11_1_248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87c3d06751_0_80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61" name="Google Shape;61;g287c3d06751_0_80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87c3d06751_0_8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4" name="Google Shape;64;g287c3d06751_0_8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87c3d06751_0_86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67" name="Google Shape;67;g287c3d06751_0_86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68" name="Google Shape;68;g287c3d06751_0_86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9" name="Google Shape;69;g287c3d06751_0_86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87c3d06751_0_91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72" name="Google Shape;72;g287c3d06751_0_9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3" name="Google Shape;73;g287c3d06751_0_91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87c3d06751_0_95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87c3d06751_0_9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87c3d06751_0_99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" name="Google Shape;80;g287c3d06751_0_9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1" name="Google Shape;81;g287c3d06751_0_9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82" name="Google Shape;82;g287c3d06751_0_9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g287c3d06751_0_104"/>
          <p:cNvPicPr preferRelativeResize="0"/>
          <p:nvPr/>
        </p:nvPicPr>
        <p:blipFill rotWithShape="1">
          <a:blip r:embed="rId2">
            <a:alphaModFix/>
          </a:blip>
          <a:srcRect b="4320" l="0" r="2181" t="1756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g287c3d06751_0_104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g287c3d06751_0_104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7" name="Google Shape;87;g287c3d06751_0_10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8" name="Google Shape;88;g287c3d06751_0_10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89" name="Google Shape;89;g287c3d06751_0_10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g287c3d06751_0_1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g287c3d06751_0_111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3" name="Google Shape;93;g287c3d06751_0_111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4" name="Google Shape;94;g287c3d06751_0_111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95" name="Google Shape;95;g287c3d06751_0_1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87c3d06751_0_1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8" name="Google Shape;98;g287c3d06751_0_1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99" name="Google Shape;99;g287c3d06751_0_1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100" name="Google Shape;100;g287c3d06751_0_1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101" name="Google Shape;101;g287c3d06751_0_1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3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87c3d06751_0_7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g287c3d06751_0_7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58" name="Google Shape;58;g287c3d06751_0_76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7.png"/><Relationship Id="rId5" Type="http://schemas.openxmlformats.org/officeDocument/2006/relationships/image" Target="../media/image15.png"/><Relationship Id="rId6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29.png"/><Relationship Id="rId5" Type="http://schemas.openxmlformats.org/officeDocument/2006/relationships/image" Target="../media/image21.png"/><Relationship Id="rId6" Type="http://schemas.openxmlformats.org/officeDocument/2006/relationships/image" Target="../media/image13.jpg"/><Relationship Id="rId7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2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0.png"/><Relationship Id="rId4" Type="http://schemas.openxmlformats.org/officeDocument/2006/relationships/image" Target="../media/image4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Relationship Id="rId4" Type="http://schemas.openxmlformats.org/officeDocument/2006/relationships/image" Target="../media/image25.png"/><Relationship Id="rId10" Type="http://schemas.openxmlformats.org/officeDocument/2006/relationships/image" Target="../media/image33.png"/><Relationship Id="rId9" Type="http://schemas.openxmlformats.org/officeDocument/2006/relationships/image" Target="../media/image18.png"/><Relationship Id="rId5" Type="http://schemas.openxmlformats.org/officeDocument/2006/relationships/image" Target="../media/image27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2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7.png"/><Relationship Id="rId4" Type="http://schemas.openxmlformats.org/officeDocument/2006/relationships/image" Target="../media/image34.png"/><Relationship Id="rId5" Type="http://schemas.openxmlformats.org/officeDocument/2006/relationships/image" Target="../media/image59.png"/><Relationship Id="rId6" Type="http://schemas.openxmlformats.org/officeDocument/2006/relationships/image" Target="../media/image38.png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image" Target="../media/image50.png"/><Relationship Id="rId10" Type="http://schemas.openxmlformats.org/officeDocument/2006/relationships/image" Target="../media/image61.jpg"/><Relationship Id="rId13" Type="http://schemas.openxmlformats.org/officeDocument/2006/relationships/image" Target="../media/image45.png"/><Relationship Id="rId12" Type="http://schemas.openxmlformats.org/officeDocument/2006/relationships/image" Target="../media/image63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6.jpg"/><Relationship Id="rId4" Type="http://schemas.openxmlformats.org/officeDocument/2006/relationships/image" Target="../media/image41.png"/><Relationship Id="rId9" Type="http://schemas.openxmlformats.org/officeDocument/2006/relationships/image" Target="../media/image46.png"/><Relationship Id="rId5" Type="http://schemas.openxmlformats.org/officeDocument/2006/relationships/image" Target="../media/image35.png"/><Relationship Id="rId6" Type="http://schemas.openxmlformats.org/officeDocument/2006/relationships/image" Target="../media/image39.jpg"/><Relationship Id="rId7" Type="http://schemas.openxmlformats.org/officeDocument/2006/relationships/image" Target="../media/image42.png"/><Relationship Id="rId8" Type="http://schemas.openxmlformats.org/officeDocument/2006/relationships/image" Target="../media/image40.jpg"/></Relationships>
</file>

<file path=ppt/slides/_rels/slide12.xml.rels><?xml version="1.0" encoding="UTF-8" standalone="yes"?><Relationships xmlns="http://schemas.openxmlformats.org/package/2006/relationships"><Relationship Id="rId11" Type="http://schemas.openxmlformats.org/officeDocument/2006/relationships/image" Target="../media/image53.jpg"/><Relationship Id="rId10" Type="http://schemas.openxmlformats.org/officeDocument/2006/relationships/image" Target="../media/image56.png"/><Relationship Id="rId12" Type="http://schemas.openxmlformats.org/officeDocument/2006/relationships/image" Target="../media/image62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2.png"/><Relationship Id="rId4" Type="http://schemas.openxmlformats.org/officeDocument/2006/relationships/image" Target="../media/image48.png"/><Relationship Id="rId9" Type="http://schemas.openxmlformats.org/officeDocument/2006/relationships/image" Target="../media/image55.png"/><Relationship Id="rId5" Type="http://schemas.openxmlformats.org/officeDocument/2006/relationships/image" Target="../media/image51.png"/><Relationship Id="rId6" Type="http://schemas.openxmlformats.org/officeDocument/2006/relationships/image" Target="../media/image47.png"/><Relationship Id="rId7" Type="http://schemas.openxmlformats.org/officeDocument/2006/relationships/image" Target="../media/image49.png"/><Relationship Id="rId8" Type="http://schemas.openxmlformats.org/officeDocument/2006/relationships/image" Target="../media/image4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4.png"/><Relationship Id="rId4" Type="http://schemas.openxmlformats.org/officeDocument/2006/relationships/image" Target="../media/image5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7.jpg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7" name="Google Shape;107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"/>
          <p:cNvSpPr txBox="1"/>
          <p:nvPr>
            <p:ph type="title"/>
          </p:nvPr>
        </p:nvSpPr>
        <p:spPr>
          <a:xfrm>
            <a:off x="0" y="1506750"/>
            <a:ext cx="9144000" cy="15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4300">
                <a:solidFill>
                  <a:schemeClr val="dk1"/>
                </a:solidFill>
              </a:rPr>
              <a:t>МЭП</a:t>
            </a:r>
            <a:endParaRPr sz="43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4300">
                <a:solidFill>
                  <a:schemeClr val="dk1"/>
                </a:solidFill>
              </a:rPr>
              <a:t>(медицинская экзоперчатка)</a:t>
            </a:r>
            <a:endParaRPr sz="4300"/>
          </a:p>
        </p:txBody>
      </p:sp>
      <p:sp>
        <p:nvSpPr>
          <p:cNvPr id="109" name="Google Shape;109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0" name="Google Shape;110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8c9a058b11_1_180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g28c9a058b11_1_180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7" name="Google Shape;117;g28c9a058b11_1_180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8" name="Google Shape;118;g28c9a058b11_1_180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9" name="Google Shape;119;g28c9a058b11_1_180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0" name="Google Shape;120;g28c9a058b11_1_1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g28c9a058b11_1_18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g28c9a058b11_1_180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g28c9a058b11_1_180"/>
          <p:cNvSpPr txBox="1"/>
          <p:nvPr/>
        </p:nvSpPr>
        <p:spPr>
          <a:xfrm>
            <a:off x="-30175" y="907150"/>
            <a:ext cx="72294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24" name="Google Shape;124;g28c9a058b11_1_180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25" name="Google Shape;125;g28c9a058b11_1_180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6" name="Google Shape;126;g28c9a058b11_1_180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7" name="Google Shape;127;g28c9a058b11_1_180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8" name="Google Shape;128;g28c9a058b11_1_180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9" name="Google Shape;129;g28c9a058b11_1_180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30" name="Google Shape;130;g28c9a058b11_1_180"/>
          <p:cNvSpPr txBox="1"/>
          <p:nvPr/>
        </p:nvSpPr>
        <p:spPr>
          <a:xfrm>
            <a:off x="149525" y="1494300"/>
            <a:ext cx="68700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ru" sz="1600">
                <a:solidFill>
                  <a:schemeClr val="dk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Ежегодно в России фиксируется более 450 тысяч случаев инсульта</a:t>
            </a:r>
            <a:endParaRPr sz="1600">
              <a:solidFill>
                <a:schemeClr val="dk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ru" sz="1600">
                <a:solidFill>
                  <a:schemeClr val="dk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Заболевание приводит к потере трудоспособности из-за больной нуждается в уходе близких</a:t>
            </a:r>
            <a:endParaRPr sz="1600">
              <a:solidFill>
                <a:schemeClr val="dk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ru" sz="1600">
                <a:solidFill>
                  <a:schemeClr val="dk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После выписки из больницы за направлением на бесплатную реабилитацию обращается 51% пациентов, а получить его удаётся только 30%</a:t>
            </a:r>
            <a:endParaRPr sz="1600">
              <a:solidFill>
                <a:schemeClr val="dk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600">
                <a:solidFill>
                  <a:schemeClr val="dk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Реабилитация верхних конечностей может потребоваться и при других заболеваниях,а также после различных травм или ранений</a:t>
            </a:r>
            <a:endParaRPr sz="1600">
              <a:solidFill>
                <a:schemeClr val="dk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32654" y="2989475"/>
            <a:ext cx="1972746" cy="2088599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3"/>
          <p:cNvSpPr txBox="1"/>
          <p:nvPr>
            <p:ph type="title"/>
          </p:nvPr>
        </p:nvSpPr>
        <p:spPr>
          <a:xfrm>
            <a:off x="960980" y="2925"/>
            <a:ext cx="76461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37" name="Google Shape;137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8" name="Google Shape;138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3"/>
          <p:cNvSpPr/>
          <p:nvPr/>
        </p:nvSpPr>
        <p:spPr>
          <a:xfrm>
            <a:off x="91918" y="5786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1" name="Google Shape;141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" name="Google Shape;142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4" name="Google Shape;144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5830" y="13179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3"/>
          <p:cNvPicPr preferRelativeResize="0"/>
          <p:nvPr/>
        </p:nvPicPr>
        <p:blipFill rotWithShape="1">
          <a:blip r:embed="rId5">
            <a:alphaModFix/>
          </a:blip>
          <a:srcRect b="17471" l="0" r="0" t="4634"/>
          <a:stretch/>
        </p:blipFill>
        <p:spPr>
          <a:xfrm>
            <a:off x="2669825" y="2806675"/>
            <a:ext cx="1874400" cy="1968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46" name="Google Shape;146;p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05400" y="2179606"/>
            <a:ext cx="2094349" cy="2153619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3"/>
          <p:cNvSpPr txBox="1"/>
          <p:nvPr/>
        </p:nvSpPr>
        <p:spPr>
          <a:xfrm>
            <a:off x="91925" y="1198375"/>
            <a:ext cx="3000000" cy="266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0C0C0C"/>
                </a:solidFill>
              </a:rPr>
              <a:t>Заболевания</a:t>
            </a:r>
            <a:endParaRPr b="1" sz="1600">
              <a:solidFill>
                <a:srgbClr val="0C0C0C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E2D31"/>
                </a:solidFill>
              </a:rPr>
              <a:t>-</a:t>
            </a:r>
            <a:r>
              <a:rPr lang="ru">
                <a:solidFill>
                  <a:srgbClr val="2E2D31"/>
                </a:solidFill>
              </a:rPr>
              <a:t> Механические повреждения</a:t>
            </a:r>
            <a:endParaRPr>
              <a:solidFill>
                <a:srgbClr val="2E2D3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E2D31"/>
                </a:solidFill>
              </a:rPr>
              <a:t>- Физическое перенапряжение</a:t>
            </a:r>
            <a:endParaRPr>
              <a:solidFill>
                <a:srgbClr val="2E2D3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E2D31"/>
                </a:solidFill>
              </a:rPr>
              <a:t>- Инфекционное заболевание</a:t>
            </a:r>
            <a:endParaRPr>
              <a:solidFill>
                <a:srgbClr val="2E2D3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E2D31"/>
                </a:solidFill>
              </a:rPr>
              <a:t>- Сахарный диабет</a:t>
            </a:r>
            <a:endParaRPr>
              <a:solidFill>
                <a:srgbClr val="2E2D3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E2D31"/>
                </a:solidFill>
              </a:rPr>
              <a:t>- Паралич периферических нервов или спинного мозга</a:t>
            </a:r>
            <a:endParaRPr>
              <a:solidFill>
                <a:srgbClr val="2E2D3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E2D31"/>
                </a:solidFill>
              </a:rPr>
              <a:t>- Длительная двигательная бездеятельность</a:t>
            </a:r>
            <a:endParaRPr>
              <a:solidFill>
                <a:srgbClr val="2E2D3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E2D31"/>
                </a:solidFill>
              </a:rPr>
              <a:t>- Инсульт</a:t>
            </a:r>
            <a:endParaRPr>
              <a:solidFill>
                <a:srgbClr val="2E2D31"/>
              </a:solidFill>
            </a:endParaRPr>
          </a:p>
        </p:txBody>
      </p:sp>
      <p:sp>
        <p:nvSpPr>
          <p:cNvPr id="148" name="Google Shape;148;p3"/>
          <p:cNvSpPr txBox="1"/>
          <p:nvPr/>
        </p:nvSpPr>
        <p:spPr>
          <a:xfrm>
            <a:off x="3209200" y="429825"/>
            <a:ext cx="1776600" cy="21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latin typeface="Raleway"/>
                <a:ea typeface="Raleway"/>
                <a:cs typeface="Raleway"/>
                <a:sym typeface="Raleway"/>
              </a:rPr>
              <a:t>При инсульте</a:t>
            </a:r>
            <a:endParaRPr b="1" sz="15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latin typeface="Raleway"/>
                <a:ea typeface="Raleway"/>
                <a:cs typeface="Raleway"/>
                <a:sym typeface="Raleway"/>
              </a:rPr>
              <a:t>- </a:t>
            </a:r>
            <a:r>
              <a:rPr lang="ru" sz="1300">
                <a:latin typeface="Raleway"/>
                <a:ea typeface="Raleway"/>
                <a:cs typeface="Raleway"/>
                <a:sym typeface="Raleway"/>
              </a:rPr>
              <a:t>Уменьшение спастики</a:t>
            </a:r>
            <a:endParaRPr sz="13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latin typeface="Raleway"/>
                <a:ea typeface="Raleway"/>
                <a:cs typeface="Raleway"/>
                <a:sym typeface="Raleway"/>
              </a:rPr>
              <a:t>- Увеличение амплитуды движений</a:t>
            </a:r>
            <a:endParaRPr sz="13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latin typeface="Raleway"/>
                <a:ea typeface="Raleway"/>
                <a:cs typeface="Raleway"/>
                <a:sym typeface="Raleway"/>
              </a:rPr>
              <a:t>- Восстановление подвижности конечности</a:t>
            </a:r>
            <a:endParaRPr sz="13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9" name="Google Shape;149;p3"/>
          <p:cNvSpPr txBox="1"/>
          <p:nvPr/>
        </p:nvSpPr>
        <p:spPr>
          <a:xfrm>
            <a:off x="4828800" y="429825"/>
            <a:ext cx="1776600" cy="23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latin typeface="Raleway"/>
                <a:ea typeface="Raleway"/>
                <a:cs typeface="Raleway"/>
                <a:sym typeface="Raleway"/>
              </a:rPr>
              <a:t>При </a:t>
            </a:r>
            <a:r>
              <a:rPr b="1" lang="ru" sz="1500">
                <a:latin typeface="Raleway"/>
                <a:ea typeface="Raleway"/>
                <a:cs typeface="Raleway"/>
                <a:sym typeface="Raleway"/>
              </a:rPr>
              <a:t>ДЦП</a:t>
            </a:r>
            <a:endParaRPr b="1" sz="15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2E2D31"/>
                </a:solidFill>
              </a:rPr>
              <a:t>-</a:t>
            </a:r>
            <a:r>
              <a:rPr lang="ru" sz="1300">
                <a:solidFill>
                  <a:srgbClr val="2E2D31"/>
                </a:solidFill>
              </a:rPr>
              <a:t> </a:t>
            </a:r>
            <a:r>
              <a:rPr lang="ru" sz="1300">
                <a:latin typeface="Raleway"/>
                <a:ea typeface="Raleway"/>
                <a:cs typeface="Raleway"/>
                <a:sym typeface="Raleway"/>
              </a:rPr>
              <a:t>Появление новых нейронных связей</a:t>
            </a:r>
            <a:endParaRPr sz="13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2E2D31"/>
                </a:solidFill>
              </a:rPr>
              <a:t>-</a:t>
            </a:r>
            <a:r>
              <a:rPr lang="ru" sz="1300">
                <a:solidFill>
                  <a:srgbClr val="2E2D31"/>
                </a:solidFill>
              </a:rPr>
              <a:t> </a:t>
            </a:r>
            <a:r>
              <a:rPr lang="ru" sz="1300">
                <a:latin typeface="Raleway"/>
                <a:ea typeface="Raleway"/>
                <a:cs typeface="Raleway"/>
                <a:sym typeface="Raleway"/>
              </a:rPr>
              <a:t>Улучшение физических функций руки</a:t>
            </a:r>
            <a:endParaRPr sz="13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2E2D31"/>
                </a:solidFill>
              </a:rPr>
              <a:t>- </a:t>
            </a:r>
            <a:r>
              <a:rPr lang="ru" sz="1300">
                <a:latin typeface="Raleway"/>
                <a:ea typeface="Raleway"/>
                <a:cs typeface="Raleway"/>
                <a:sym typeface="Raleway"/>
              </a:rPr>
              <a:t>Проработка движений</a:t>
            </a:r>
            <a:endParaRPr sz="13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300">
                <a:solidFill>
                  <a:srgbClr val="2E2D31"/>
                </a:solidFill>
              </a:rPr>
              <a:t>- </a:t>
            </a:r>
            <a:r>
              <a:rPr lang="ru" sz="1300">
                <a:latin typeface="Raleway"/>
                <a:ea typeface="Raleway"/>
                <a:cs typeface="Raleway"/>
                <a:sym typeface="Raleway"/>
              </a:rPr>
              <a:t>Уменьшение непроизвольных движений</a:t>
            </a:r>
            <a:endParaRPr sz="1300">
              <a:solidFill>
                <a:srgbClr val="2E2D3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0" name="Google Shape;150;p3"/>
          <p:cNvSpPr txBox="1"/>
          <p:nvPr/>
        </p:nvSpPr>
        <p:spPr>
          <a:xfrm>
            <a:off x="6666525" y="429825"/>
            <a:ext cx="1776600" cy="23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latin typeface="Raleway"/>
                <a:ea typeface="Raleway"/>
                <a:cs typeface="Raleway"/>
                <a:sym typeface="Raleway"/>
              </a:rPr>
              <a:t>При т</a:t>
            </a:r>
            <a:r>
              <a:rPr b="1" lang="ru" sz="1500">
                <a:latin typeface="Raleway"/>
                <a:ea typeface="Raleway"/>
                <a:cs typeface="Raleway"/>
                <a:sym typeface="Raleway"/>
              </a:rPr>
              <a:t>равме</a:t>
            </a:r>
            <a:endParaRPr b="1" sz="15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2E2D31"/>
                </a:solidFill>
              </a:rPr>
              <a:t>-</a:t>
            </a:r>
            <a:r>
              <a:rPr lang="ru" sz="1300">
                <a:solidFill>
                  <a:srgbClr val="2E2D31"/>
                </a:solidFill>
              </a:rPr>
              <a:t> </a:t>
            </a:r>
            <a:r>
              <a:rPr lang="ru" sz="1300">
                <a:latin typeface="Raleway"/>
                <a:ea typeface="Raleway"/>
                <a:cs typeface="Raleway"/>
                <a:sym typeface="Raleway"/>
              </a:rPr>
              <a:t>Возвращает утраченные функции руки</a:t>
            </a:r>
            <a:endParaRPr sz="13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2E2D31"/>
                </a:solidFill>
              </a:rPr>
              <a:t>-</a:t>
            </a:r>
            <a:r>
              <a:rPr lang="ru" sz="1300">
                <a:solidFill>
                  <a:srgbClr val="2E2D31"/>
                </a:solidFill>
              </a:rPr>
              <a:t> </a:t>
            </a:r>
            <a:r>
              <a:rPr lang="ru" sz="1300">
                <a:latin typeface="Raleway"/>
                <a:ea typeface="Raleway"/>
                <a:cs typeface="Raleway"/>
                <a:sym typeface="Raleway"/>
              </a:rPr>
              <a:t>Улучшает координацию</a:t>
            </a:r>
            <a:endParaRPr sz="13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2E2D3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"/>
          <p:cNvSpPr txBox="1"/>
          <p:nvPr>
            <p:ph type="title"/>
          </p:nvPr>
        </p:nvSpPr>
        <p:spPr>
          <a:xfrm>
            <a:off x="875480" y="137875"/>
            <a:ext cx="76488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6" name="Google Shape;156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" name="Google Shape;157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4"/>
          <p:cNvSpPr/>
          <p:nvPr/>
        </p:nvSpPr>
        <p:spPr>
          <a:xfrm>
            <a:off x="187568" y="13786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3" name="Google Shape;16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1475" y="21178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36447" y="717475"/>
            <a:ext cx="3319800" cy="2577900"/>
          </a:xfrm>
          <a:prstGeom prst="snip2DiagRect">
            <a:avLst>
              <a:gd fmla="val 0" name="adj1"/>
              <a:gd fmla="val 16667" name="adj2"/>
            </a:avLst>
          </a:prstGeom>
          <a:noFill/>
          <a:ln>
            <a:noFill/>
          </a:ln>
        </p:spPr>
      </p:pic>
      <p:pic>
        <p:nvPicPr>
          <p:cNvPr id="165" name="Google Shape;165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07350" y="2858303"/>
            <a:ext cx="2966400" cy="2059800"/>
          </a:xfrm>
          <a:prstGeom prst="snip2DiagRect">
            <a:avLst>
              <a:gd fmla="val 0" name="adj1"/>
              <a:gd fmla="val 16667" name="adj2"/>
            </a:avLst>
          </a:prstGeom>
          <a:noFill/>
          <a:ln>
            <a:noFill/>
          </a:ln>
        </p:spPr>
      </p:pic>
      <p:pic>
        <p:nvPicPr>
          <p:cNvPr id="166" name="Google Shape;166;p4"/>
          <p:cNvPicPr preferRelativeResize="0"/>
          <p:nvPr/>
        </p:nvPicPr>
        <p:blipFill rotWithShape="1">
          <a:blip r:embed="rId6">
            <a:alphaModFix/>
          </a:blip>
          <a:srcRect b="2892" l="10152" r="0" t="2892"/>
          <a:stretch/>
        </p:blipFill>
        <p:spPr>
          <a:xfrm>
            <a:off x="5673759" y="3203053"/>
            <a:ext cx="2388900" cy="1658700"/>
          </a:xfrm>
          <a:prstGeom prst="snip2DiagRect">
            <a:avLst>
              <a:gd fmla="val 0" name="adj1"/>
              <a:gd fmla="val 16667" name="adj2"/>
            </a:avLst>
          </a:prstGeom>
          <a:noFill/>
          <a:ln>
            <a:noFill/>
          </a:ln>
        </p:spPr>
      </p:pic>
      <p:sp>
        <p:nvSpPr>
          <p:cNvPr id="167" name="Google Shape;167;p4"/>
          <p:cNvSpPr txBox="1"/>
          <p:nvPr/>
        </p:nvSpPr>
        <p:spPr>
          <a:xfrm>
            <a:off x="0" y="874325"/>
            <a:ext cx="5336400" cy="198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>
                <a:solidFill>
                  <a:srgbClr val="2E2D31"/>
                </a:solidFill>
              </a:rPr>
              <a:t>- Отсутствие возможности эффективной реабилитации в домашних условиях </a:t>
            </a:r>
            <a:endParaRPr>
              <a:solidFill>
                <a:srgbClr val="2E2D3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rgbClr val="2E2D31"/>
                </a:solidFill>
              </a:rPr>
              <a:t>- Потребность в долгой реабилитации (вне тарифов ОМС)</a:t>
            </a:r>
            <a:endParaRPr>
              <a:solidFill>
                <a:srgbClr val="2E2D3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rgbClr val="2E2D31"/>
                </a:solidFill>
              </a:rPr>
              <a:t>- Нехватка медицинских работников</a:t>
            </a:r>
            <a:endParaRPr>
              <a:solidFill>
                <a:srgbClr val="2E2D3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rgbClr val="2E2D31"/>
                </a:solidFill>
              </a:rPr>
              <a:t>- Реабилитацию удаётся получить лишь части пациентов обратившихися за помощью</a:t>
            </a:r>
            <a:endParaRPr>
              <a:solidFill>
                <a:srgbClr val="2E2D31"/>
              </a:solidFill>
            </a:endParaRPr>
          </a:p>
        </p:txBody>
      </p:sp>
      <p:pic>
        <p:nvPicPr>
          <p:cNvPr id="168" name="Google Shape;168;p4"/>
          <p:cNvPicPr preferRelativeResize="0"/>
          <p:nvPr/>
        </p:nvPicPr>
        <p:blipFill rotWithShape="1">
          <a:blip r:embed="rId7">
            <a:alphaModFix/>
          </a:blip>
          <a:srcRect b="-3420" l="0" r="0" t="3420"/>
          <a:stretch/>
        </p:blipFill>
        <p:spPr>
          <a:xfrm>
            <a:off x="801425" y="2858301"/>
            <a:ext cx="1905925" cy="176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5"/>
          <p:cNvSpPr txBox="1"/>
          <p:nvPr>
            <p:ph type="title"/>
          </p:nvPr>
        </p:nvSpPr>
        <p:spPr>
          <a:xfrm>
            <a:off x="1052205" y="226550"/>
            <a:ext cx="73122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261618" y="172394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1" name="Google Shape;18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5521" y="246311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1625" y="850712"/>
            <a:ext cx="5620525" cy="3878725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5"/>
          <p:cNvSpPr txBox="1"/>
          <p:nvPr/>
        </p:nvSpPr>
        <p:spPr>
          <a:xfrm>
            <a:off x="3656350" y="850700"/>
            <a:ext cx="4296300" cy="14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   Медицинская экзоперчатка</a:t>
            </a:r>
            <a:r>
              <a:rPr lang="ru">
                <a:latin typeface="Raleway"/>
                <a:ea typeface="Raleway"/>
                <a:cs typeface="Raleway"/>
                <a:sym typeface="Raleway"/>
              </a:rPr>
              <a:t> предназначена для восстановления мелкой моторики при помощи автоматического выполнения проверенных временем программ реабилитации.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4" name="Google Shape;184;p5"/>
          <p:cNvSpPr txBox="1"/>
          <p:nvPr/>
        </p:nvSpPr>
        <p:spPr>
          <a:xfrm>
            <a:off x="5737400" y="1877350"/>
            <a:ext cx="3119400" cy="26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E2D31"/>
                </a:solidFill>
              </a:rPr>
              <a:t>● </a:t>
            </a:r>
            <a:r>
              <a:rPr lang="ru">
                <a:latin typeface="Raleway"/>
                <a:ea typeface="Raleway"/>
                <a:cs typeface="Raleway"/>
                <a:sym typeface="Raleway"/>
              </a:rPr>
              <a:t>Приводит в движение пальцы за счёт актуатора, расположенного на предплечье.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E2D31"/>
                </a:solidFill>
              </a:rPr>
              <a:t>● </a:t>
            </a:r>
            <a:r>
              <a:rPr lang="ru">
                <a:latin typeface="Raleway"/>
                <a:ea typeface="Raleway"/>
                <a:cs typeface="Raleway"/>
                <a:sym typeface="Raleway"/>
              </a:rPr>
              <a:t>Передача усилия происходит через тросики (тяговый механизм).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E2D31"/>
                </a:solidFill>
              </a:rPr>
              <a:t>● </a:t>
            </a:r>
            <a:r>
              <a:rPr lang="ru">
                <a:latin typeface="Raleway"/>
                <a:ea typeface="Raleway"/>
                <a:cs typeface="Raleway"/>
                <a:sym typeface="Raleway"/>
              </a:rPr>
              <a:t>Существует прототип, подтверждающий концепцию.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E2D31"/>
                </a:solidFill>
              </a:rPr>
              <a:t>● </a:t>
            </a:r>
            <a:r>
              <a:rPr lang="ru">
                <a:latin typeface="Raleway"/>
                <a:ea typeface="Raleway"/>
                <a:cs typeface="Raleway"/>
                <a:sym typeface="Raleway"/>
              </a:rPr>
              <a:t>Может автоматически выполнять программы реабилитации.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E2D31"/>
                </a:solidFill>
              </a:rPr>
              <a:t>● </a:t>
            </a:r>
            <a:r>
              <a:rPr lang="ru">
                <a:latin typeface="Raleway"/>
                <a:ea typeface="Raleway"/>
                <a:cs typeface="Raleway"/>
                <a:sym typeface="Raleway"/>
              </a:rPr>
              <a:t>Возможна реабилитация отдельных пальцев.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56775" y="886725"/>
            <a:ext cx="2831700" cy="1962600"/>
          </a:xfrm>
          <a:prstGeom prst="snip2DiagRect">
            <a:avLst>
              <a:gd fmla="val 0" name="adj1"/>
              <a:gd fmla="val 16667" name="adj2"/>
            </a:avLst>
          </a:prstGeom>
          <a:noFill/>
          <a:ln>
            <a:noFill/>
          </a:ln>
        </p:spPr>
      </p:pic>
      <p:sp>
        <p:nvSpPr>
          <p:cNvPr id="190" name="Google Shape;190;p6"/>
          <p:cNvSpPr txBox="1"/>
          <p:nvPr>
            <p:ph type="title"/>
          </p:nvPr>
        </p:nvSpPr>
        <p:spPr>
          <a:xfrm>
            <a:off x="363675" y="104325"/>
            <a:ext cx="82254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91" name="Google Shape;191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7" name="Google Shape;197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48775" y="2805676"/>
            <a:ext cx="2940300" cy="2040000"/>
          </a:xfrm>
          <a:prstGeom prst="snip2DiagRect">
            <a:avLst>
              <a:gd fmla="val 0" name="adj1"/>
              <a:gd fmla="val 16667" name="adj2"/>
            </a:avLst>
          </a:prstGeom>
          <a:noFill/>
          <a:ln>
            <a:noFill/>
          </a:ln>
        </p:spPr>
      </p:pic>
      <p:sp>
        <p:nvSpPr>
          <p:cNvPr id="198" name="Google Shape;198;p6"/>
          <p:cNvSpPr txBox="1"/>
          <p:nvPr>
            <p:ph type="title"/>
          </p:nvPr>
        </p:nvSpPr>
        <p:spPr>
          <a:xfrm>
            <a:off x="-5075" y="1175225"/>
            <a:ext cx="5056800" cy="338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1400">
                <a:solidFill>
                  <a:schemeClr val="dk1"/>
                </a:solidFill>
              </a:rPr>
              <a:t>   </a:t>
            </a:r>
            <a:r>
              <a:rPr lang="ru" sz="1600">
                <a:solidFill>
                  <a:schemeClr val="dk2"/>
                </a:solidFill>
              </a:rPr>
              <a:t>МЭП (медицинская экзоперчатка) помогает клиентам с проблемами верхних конечностей, в ситуациях когда им требуется реабилитация</a:t>
            </a:r>
            <a:endParaRPr sz="16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 sz="16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1600">
                <a:solidFill>
                  <a:schemeClr val="dk2"/>
                </a:solidFill>
              </a:rPr>
              <a:t>   МЭП проводит реабилитационные упражнения (п</a:t>
            </a:r>
            <a:r>
              <a:rPr lang="ru" sz="1600">
                <a:solidFill>
                  <a:schemeClr val="dk2"/>
                </a:solidFill>
              </a:rPr>
              <a:t>ри помощи тягового механизма и специального алгоритма работы</a:t>
            </a:r>
            <a:r>
              <a:rPr lang="ru" sz="1600">
                <a:solidFill>
                  <a:schemeClr val="dk2"/>
                </a:solidFill>
              </a:rPr>
              <a:t>) для восстановления подвижности повреждённой конечности</a:t>
            </a:r>
            <a:endParaRPr sz="16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 sz="16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1600">
                <a:solidFill>
                  <a:schemeClr val="dk2"/>
                </a:solidFill>
              </a:rPr>
              <a:t>   МЭП позволяет пациентам восстановить подвижность </a:t>
            </a:r>
            <a:r>
              <a:rPr lang="ru" sz="1600">
                <a:solidFill>
                  <a:schemeClr val="dk2"/>
                </a:solidFill>
              </a:rPr>
              <a:t>верхних конечностей </a:t>
            </a:r>
            <a:r>
              <a:rPr lang="ru" sz="1600">
                <a:solidFill>
                  <a:schemeClr val="dk2"/>
                </a:solidFill>
              </a:rPr>
              <a:t>и вернуться к повседневной жизни</a:t>
            </a:r>
            <a:endParaRPr sz="16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87c3d06751_0_6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g287c3d06751_0_6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g287c3d06751_0_63"/>
          <p:cNvSpPr/>
          <p:nvPr/>
        </p:nvSpPr>
        <p:spPr>
          <a:xfrm>
            <a:off x="3548293" y="3449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g287c3d06751_0_63"/>
          <p:cNvSpPr txBox="1"/>
          <p:nvPr>
            <p:ph type="title"/>
          </p:nvPr>
        </p:nvSpPr>
        <p:spPr>
          <a:xfrm>
            <a:off x="81950" y="0"/>
            <a:ext cx="85011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7" name="Google Shape;207;g287c3d06751_0_6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g287c3d06751_0_6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g287c3d06751_0_6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g287c3d06751_0_6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g287c3d06751_0_63"/>
          <p:cNvSpPr txBox="1"/>
          <p:nvPr/>
        </p:nvSpPr>
        <p:spPr>
          <a:xfrm>
            <a:off x="6187825" y="1073600"/>
            <a:ext cx="2395200" cy="27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latin typeface="Raleway"/>
                <a:ea typeface="Raleway"/>
                <a:cs typeface="Raleway"/>
                <a:sym typeface="Raleway"/>
              </a:rPr>
              <a:t>TAM</a:t>
            </a:r>
            <a:r>
              <a:rPr lang="ru" sz="1500">
                <a:latin typeface="Raleway"/>
                <a:ea typeface="Raleway"/>
                <a:cs typeface="Raleway"/>
                <a:sym typeface="Raleway"/>
              </a:rPr>
              <a:t> - мировой рынок реабилитационного оборудования</a:t>
            </a:r>
            <a:endParaRPr sz="15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latin typeface="Raleway"/>
                <a:ea typeface="Raleway"/>
                <a:cs typeface="Raleway"/>
                <a:sym typeface="Raleway"/>
              </a:rPr>
              <a:t>S</a:t>
            </a:r>
            <a:r>
              <a:rPr b="1" lang="ru" sz="1500">
                <a:latin typeface="Raleway"/>
                <a:ea typeface="Raleway"/>
                <a:cs typeface="Raleway"/>
                <a:sym typeface="Raleway"/>
              </a:rPr>
              <a:t>AM</a:t>
            </a:r>
            <a:r>
              <a:rPr lang="ru" sz="1500">
                <a:latin typeface="Raleway"/>
                <a:ea typeface="Raleway"/>
                <a:cs typeface="Raleway"/>
                <a:sym typeface="Raleway"/>
              </a:rPr>
              <a:t> -  Российский рынок реабилитационного оборудования</a:t>
            </a:r>
            <a:endParaRPr sz="15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latin typeface="Raleway"/>
                <a:ea typeface="Raleway"/>
                <a:cs typeface="Raleway"/>
                <a:sym typeface="Raleway"/>
              </a:rPr>
              <a:t>SOM</a:t>
            </a:r>
            <a:r>
              <a:rPr lang="ru" sz="1500">
                <a:latin typeface="Raleway"/>
                <a:ea typeface="Raleway"/>
                <a:cs typeface="Raleway"/>
                <a:sym typeface="Raleway"/>
              </a:rPr>
              <a:t> - планируемый объём рынка МЭП</a:t>
            </a:r>
            <a:endParaRPr sz="15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12" name="Google Shape;212;g287c3d06751_0_63"/>
          <p:cNvPicPr preferRelativeResize="0"/>
          <p:nvPr/>
        </p:nvPicPr>
        <p:blipFill rotWithShape="1">
          <a:blip r:embed="rId3">
            <a:alphaModFix/>
          </a:blip>
          <a:srcRect b="22621" l="39260" r="32757" t="24087"/>
          <a:stretch/>
        </p:blipFill>
        <p:spPr>
          <a:xfrm>
            <a:off x="953350" y="805038"/>
            <a:ext cx="4145940" cy="4031625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g287c3d06751_0_63"/>
          <p:cNvSpPr txBox="1"/>
          <p:nvPr/>
        </p:nvSpPr>
        <p:spPr>
          <a:xfrm>
            <a:off x="2395425" y="3322300"/>
            <a:ext cx="1261800" cy="5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latin typeface="Raleway"/>
                <a:ea typeface="Raleway"/>
                <a:cs typeface="Raleway"/>
                <a:sym typeface="Raleway"/>
              </a:rPr>
              <a:t>1,5 млн. $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4" name="Google Shape;214;g287c3d06751_0_63"/>
          <p:cNvSpPr txBox="1"/>
          <p:nvPr/>
        </p:nvSpPr>
        <p:spPr>
          <a:xfrm>
            <a:off x="2167575" y="2112925"/>
            <a:ext cx="1717500" cy="5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latin typeface="Raleway"/>
                <a:ea typeface="Raleway"/>
                <a:cs typeface="Raleway"/>
                <a:sym typeface="Raleway"/>
              </a:rPr>
              <a:t>444,54</a:t>
            </a:r>
            <a:r>
              <a:rPr b="1" lang="ru" sz="1800">
                <a:latin typeface="Raleway"/>
                <a:ea typeface="Raleway"/>
                <a:cs typeface="Raleway"/>
                <a:sym typeface="Raleway"/>
              </a:rPr>
              <a:t> млн. $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5" name="Google Shape;215;g287c3d06751_0_63"/>
          <p:cNvSpPr txBox="1"/>
          <p:nvPr/>
        </p:nvSpPr>
        <p:spPr>
          <a:xfrm>
            <a:off x="2091375" y="1167225"/>
            <a:ext cx="1963500" cy="5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latin typeface="Raleway"/>
                <a:ea typeface="Raleway"/>
                <a:cs typeface="Raleway"/>
                <a:sym typeface="Raleway"/>
              </a:rPr>
              <a:t>27,414 млрд</a:t>
            </a:r>
            <a:r>
              <a:rPr b="1" lang="ru" sz="1800">
                <a:latin typeface="Raleway"/>
                <a:ea typeface="Raleway"/>
                <a:cs typeface="Raleway"/>
                <a:sym typeface="Raleway"/>
              </a:rPr>
              <a:t>. $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6" name="Google Shape;216;g287c3d06751_0_63"/>
          <p:cNvSpPr txBox="1"/>
          <p:nvPr/>
        </p:nvSpPr>
        <p:spPr>
          <a:xfrm>
            <a:off x="5068700" y="656625"/>
            <a:ext cx="771300" cy="5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latin typeface="Raleway"/>
                <a:ea typeface="Raleway"/>
                <a:cs typeface="Raleway"/>
                <a:sym typeface="Raleway"/>
              </a:rPr>
              <a:t>TAM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7" name="Google Shape;217;g287c3d06751_0_63"/>
          <p:cNvSpPr txBox="1"/>
          <p:nvPr/>
        </p:nvSpPr>
        <p:spPr>
          <a:xfrm>
            <a:off x="5068700" y="1502925"/>
            <a:ext cx="710100" cy="5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latin typeface="Raleway"/>
                <a:ea typeface="Raleway"/>
                <a:cs typeface="Raleway"/>
                <a:sym typeface="Raleway"/>
              </a:rPr>
              <a:t>SAM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8" name="Google Shape;218;g287c3d06751_0_63"/>
          <p:cNvSpPr txBox="1"/>
          <p:nvPr/>
        </p:nvSpPr>
        <p:spPr>
          <a:xfrm>
            <a:off x="5068700" y="2468975"/>
            <a:ext cx="771300" cy="5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latin typeface="Raleway"/>
                <a:ea typeface="Raleway"/>
                <a:cs typeface="Raleway"/>
                <a:sym typeface="Raleway"/>
              </a:rPr>
              <a:t>SOM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28c9a058b11_0_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g28c9a058b11_0_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25" name="Google Shape;225;g28c9a058b11_0_9"/>
          <p:cNvGraphicFramePr/>
          <p:nvPr/>
        </p:nvGraphicFramePr>
        <p:xfrm>
          <a:off x="151288" y="58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{B7623487-0646-40B2-8145-0852E2D40885}</a:tableStyleId>
              </a:tblPr>
              <a:tblGrid>
                <a:gridCol w="1209675"/>
                <a:gridCol w="866775"/>
                <a:gridCol w="1275650"/>
                <a:gridCol w="1202850"/>
                <a:gridCol w="1611250"/>
                <a:gridCol w="1307975"/>
                <a:gridCol w="949200"/>
                <a:gridCol w="515650"/>
              </a:tblGrid>
              <a:tr h="4272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700"/>
                        <a:t>Название устройства(страна)</a:t>
                      </a:r>
                      <a:endParaRPr b="1"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700"/>
                        <a:t>Вид устройства</a:t>
                      </a:r>
                      <a:endParaRPr b="1"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700"/>
                        <a:t>Область применения</a:t>
                      </a:r>
                      <a:endParaRPr b="1"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700"/>
                        <a:t>Мобильность</a:t>
                      </a:r>
                      <a:endParaRPr b="1"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700"/>
                        <a:t>Методики реабилитации</a:t>
                      </a:r>
                      <a:endParaRPr b="1"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700"/>
                        <a:t>Наличие размерного ряда</a:t>
                      </a:r>
                      <a:endParaRPr b="1"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700"/>
                        <a:t>Разнообразие реабил. программ</a:t>
                      </a:r>
                      <a:endParaRPr b="1"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700"/>
                        <a:t>Стоимость, руб.</a:t>
                      </a:r>
                      <a:endParaRPr b="1"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31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МЭП (медицинская экзоперчатка)</a:t>
                      </a:r>
                      <a:endParaRPr sz="700"/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(Россия)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-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Восстановление мышечной активности и нейромышечных связей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Реабилитация дома, на улице при выполнении повседневных задач или в клиниках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Сжимание и  разжимание кисти и пальцев по специальным методикам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Универсальная под любой размер руки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Кисть и пальцы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6000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56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SensoRehab (Россия)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Восстановление нейромышечных связей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Возможность реабилитации в любом помещении или клиниках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Самостоятельное выполнение упражнений в игровой форме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5 размеров на левую и правую руку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Кисть, пальцы (потенциально)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74000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60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Роботизированная перчатка Lifeglov (Шотландия)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Восстановление мышечной активности и нейромышечных связей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Устройство может использоваться как в клинике, так и в домашних условиях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Индивидуальные упражнения, мониторинг ключевых показателей подвижности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Размерный ряд: на левую и правую руку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Кисть, пальцы (потенциально)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Нет на рынке РФ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80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ExoHand</a:t>
                      </a:r>
                      <a:endParaRPr sz="700"/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(США)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Восстановление мышечной активности и нейромышечных связей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Стационарное устройство, только клиники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Автоматическое выполнение упражнений, нейроинтерфейс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Индивидуальное исполнение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Кисть, пальцы (потенциально)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Нет на рынке РФ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Экзокисть 3 (Россия)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Восстановление нейромышечных связей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Стационарное устройство, только клиники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Автоматическое выполнение упражнений, нейроинтерфейс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Универсальная под любой размер руки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Кисть, пальцы (потенциально)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Пока не продается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39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АНИКА – реабил. перчатка (Россия)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Восстановление нейромышечных связей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Стационарное устройство, только клиники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Самостоятельное выполнение упражнений в игровой форме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5 размеров на левую и правую руку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Кисть, пальцы (потенциально)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-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97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Перчатка для реабилитации кисти</a:t>
                      </a:r>
                      <a:endParaRPr sz="700"/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 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Восстановление мышечной активности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Использование в любом месте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Изделие позволяет зафиксировать руку на тренажёрном устройстве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Универсальная, под любой размер руки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Помогает на тренировках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1250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31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Реабилитационная перчатка (Китай)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Восстановление мышечной активности и нейромышечных связей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Реабилитация дома или в клиниках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Повторение движения здоровой руки или автоматическое выполнение упражнений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Размерный ряд: на левую и правую руку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Кисть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65000</a:t>
                      </a:r>
                      <a:endParaRPr sz="700"/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226" name="Google Shape;226;g28c9a058b11_0_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65950" y="1157675"/>
            <a:ext cx="464021" cy="49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g28c9a058b11_0_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78777" y="1654850"/>
            <a:ext cx="638375" cy="610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g28c9a058b11_0_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06239" y="2264972"/>
            <a:ext cx="583453" cy="49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g28c9a058b11_0_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33413" y="2753974"/>
            <a:ext cx="529120" cy="49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g28c9a058b11_0_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45562" y="3251149"/>
            <a:ext cx="704789" cy="49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g28c9a058b11_0_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45575" y="3740149"/>
            <a:ext cx="704800" cy="508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g28c9a058b11_0_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478763" y="4237325"/>
            <a:ext cx="638375" cy="502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g28c9a058b11_0_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218000" y="948275"/>
            <a:ext cx="240124" cy="209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g28c9a058b11_0_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414225" y="948275"/>
            <a:ext cx="240095" cy="209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g28c9a058b11_0_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023583" y="948275"/>
            <a:ext cx="240124" cy="209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g28c9a058b11_0_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329860" y="948275"/>
            <a:ext cx="240124" cy="209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g28c9a058b11_0_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273127" y="948275"/>
            <a:ext cx="240124" cy="209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g28c9a058b11_0_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783901" y="948275"/>
            <a:ext cx="240124" cy="209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8c9a058b11_1_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g28c9a058b11_1_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g28c9a058b11_1_0"/>
          <p:cNvSpPr/>
          <p:nvPr/>
        </p:nvSpPr>
        <p:spPr>
          <a:xfrm>
            <a:off x="2600268" y="41019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g28c9a058b11_1_0"/>
          <p:cNvSpPr txBox="1"/>
          <p:nvPr>
            <p:ph type="title"/>
          </p:nvPr>
        </p:nvSpPr>
        <p:spPr>
          <a:xfrm>
            <a:off x="-5075" y="15075"/>
            <a:ext cx="8735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47" name="Google Shape;247;g28c9a058b11_1_0"/>
          <p:cNvSpPr/>
          <p:nvPr/>
        </p:nvSpPr>
        <p:spPr>
          <a:xfrm>
            <a:off x="8788185" y="-125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g28c9a058b11_1_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g28c9a058b11_1_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g28c9a058b11_1_0"/>
          <p:cNvSpPr/>
          <p:nvPr/>
        </p:nvSpPr>
        <p:spPr>
          <a:xfrm>
            <a:off x="8788179" y="3248180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descr="https://sgnorilsk.ru/uploads/catalog/e-8ba06e574e.jpg" id="251" name="Google Shape;251;g28c9a058b11_1_0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descr="https://sgnorilsk.ru/uploads/catalog/e-8ba06e574e.jpg" id="252" name="Google Shape;252;g28c9a058b11_1_0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descr="https://www.ttelegraf.ru/wp-content/uploads/2021/03/7-1-768x512.jpg" id="253" name="Google Shape;253;g28c9a058b11_1_0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descr="https://www.ttelegraf.ru/wp-content/uploads/2021/03/7-1-768x512.jpg" id="254" name="Google Shape;254;g28c9a058b11_1_0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descr="https://www.ttelegraf.ru/wp-content/uploads/2021/03/7-1-768x512.jpg" id="255" name="Google Shape;255;g28c9a058b11_1_0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descr="https://www.ttelegraf.ru/wp-content/uploads/2021/03/7-1-768x512.jpg" id="256" name="Google Shape;256;g28c9a058b11_1_0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descr="https://www.ttelegraf.ru/wp-content/uploads/2021/03/7-1-768x512.jpg" id="257" name="Google Shape;257;g28c9a058b11_1_0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58" name="Google Shape;258;g28c9a058b11_1_0"/>
          <p:cNvSpPr/>
          <p:nvPr/>
        </p:nvSpPr>
        <p:spPr>
          <a:xfrm>
            <a:off x="155575" y="1075300"/>
            <a:ext cx="4052700" cy="2697900"/>
          </a:xfrm>
          <a:prstGeom prst="rect">
            <a:avLst/>
          </a:prstGeom>
          <a:noFill/>
          <a:ln cap="flat" cmpd="sng" w="12700">
            <a:solidFill>
              <a:srgbClr val="0000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g28c9a058b11_1_0"/>
          <p:cNvSpPr/>
          <p:nvPr/>
        </p:nvSpPr>
        <p:spPr>
          <a:xfrm>
            <a:off x="1392200" y="3828425"/>
            <a:ext cx="6165900" cy="1169700"/>
          </a:xfrm>
          <a:prstGeom prst="roundRect">
            <a:avLst>
              <a:gd fmla="val 16667" name="adj"/>
            </a:avLst>
          </a:prstGeom>
          <a:solidFill>
            <a:srgbClr val="D0E0E3"/>
          </a:solidFill>
          <a:ln cap="flat" cmpd="sng" w="12700">
            <a:solidFill>
              <a:srgbClr val="7F7F7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C:\Users\pankratov.in\YandexDisk\!NTI\DOCS\ProjectPresentation\icons\PNG\256\286.png" id="260" name="Google Shape;260;g28c9a058b11_1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96002" y="2482150"/>
            <a:ext cx="796290" cy="79629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g28c9a058b11_1_0"/>
          <p:cNvSpPr txBox="1"/>
          <p:nvPr/>
        </p:nvSpPr>
        <p:spPr>
          <a:xfrm>
            <a:off x="155575" y="1025375"/>
            <a:ext cx="31809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latin typeface="Times New Roman"/>
                <a:ea typeface="Times New Roman"/>
                <a:cs typeface="Times New Roman"/>
                <a:sym typeface="Times New Roman"/>
              </a:rPr>
              <a:t>Организации, которым необходимы медицинские экзоперчатки (больницы, реабилитационные центры)</a:t>
            </a:r>
            <a:endParaRPr sz="19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2" name="Google Shape;262;g28c9a058b11_1_0"/>
          <p:cNvSpPr/>
          <p:nvPr/>
        </p:nvSpPr>
        <p:spPr>
          <a:xfrm>
            <a:off x="4290675" y="1412775"/>
            <a:ext cx="1971000" cy="762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9525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Times New Roman"/>
                <a:ea typeface="Times New Roman"/>
                <a:cs typeface="Times New Roman"/>
                <a:sym typeface="Times New Roman"/>
              </a:rPr>
              <a:t>запрос, оплата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3" name="Google Shape;263;g28c9a058b11_1_0"/>
          <p:cNvSpPr/>
          <p:nvPr/>
        </p:nvSpPr>
        <p:spPr>
          <a:xfrm>
            <a:off x="4250400" y="2327175"/>
            <a:ext cx="1971000" cy="7962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9525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Times New Roman"/>
                <a:ea typeface="Times New Roman"/>
                <a:cs typeface="Times New Roman"/>
                <a:sym typeface="Times New Roman"/>
              </a:rPr>
              <a:t>поставка перчаток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4" name="Google Shape;264;g28c9a058b11_1_0"/>
          <p:cNvSpPr txBox="1"/>
          <p:nvPr/>
        </p:nvSpPr>
        <p:spPr>
          <a:xfrm>
            <a:off x="6263525" y="1555800"/>
            <a:ext cx="27228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latin typeface="Times New Roman"/>
                <a:ea typeface="Times New Roman"/>
                <a:cs typeface="Times New Roman"/>
                <a:sym typeface="Times New Roman"/>
              </a:rPr>
              <a:t>Производство под заказ 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latin typeface="Times New Roman"/>
                <a:ea typeface="Times New Roman"/>
                <a:cs typeface="Times New Roman"/>
                <a:sym typeface="Times New Roman"/>
              </a:rPr>
              <a:t>Заготовка расходных материалов под будущие заказы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C:\Users\pankratov.in\YandexDisk\!NTI\DOCS\ProjectPresentation\icons\PNG\256\270.png" id="265" name="Google Shape;265;g28c9a058b11_1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48405" y="1135885"/>
            <a:ext cx="796290" cy="796290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g28c9a058b11_1_0"/>
          <p:cNvSpPr txBox="1"/>
          <p:nvPr/>
        </p:nvSpPr>
        <p:spPr>
          <a:xfrm>
            <a:off x="155525" y="2418600"/>
            <a:ext cx="31809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latin typeface="Times New Roman"/>
                <a:ea typeface="Times New Roman"/>
                <a:cs typeface="Times New Roman"/>
                <a:sym typeface="Times New Roman"/>
              </a:rPr>
              <a:t>Клиент, которому необходима экзоперчатка (больной не способный посещать больницы)</a:t>
            </a:r>
            <a:endParaRPr sz="19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7" name="Google Shape;267;g28c9a058b11_1_0"/>
          <p:cNvSpPr txBox="1"/>
          <p:nvPr/>
        </p:nvSpPr>
        <p:spPr>
          <a:xfrm>
            <a:off x="401725" y="635613"/>
            <a:ext cx="4603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lang="ru" sz="2400">
                <a:solidFill>
                  <a:srgbClr val="46374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Бизнес-модель  B2B + В2С</a:t>
            </a:r>
            <a:endParaRPr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68" name="Google Shape;268;g28c9a058b11_1_0"/>
          <p:cNvSpPr txBox="1"/>
          <p:nvPr/>
        </p:nvSpPr>
        <p:spPr>
          <a:xfrm>
            <a:off x="1216850" y="3928475"/>
            <a:ext cx="65166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1" lang="ru" sz="1700">
                <a:solidFill>
                  <a:srgbClr val="46374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Бизнес-модель по Гассману: </a:t>
            </a:r>
            <a:endParaRPr b="1" i="1" sz="1700">
              <a:solidFill>
                <a:srgbClr val="46374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700">
              <a:solidFill>
                <a:srgbClr val="46374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ru" sz="1700">
                <a:solidFill>
                  <a:srgbClr val="46374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Прямые продажи + производство продукта “Без излишеств”</a:t>
            </a:r>
            <a:endParaRPr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9"/>
          <p:cNvSpPr txBox="1"/>
          <p:nvPr>
            <p:ph type="title"/>
          </p:nvPr>
        </p:nvSpPr>
        <p:spPr>
          <a:xfrm>
            <a:off x="262756" y="0"/>
            <a:ext cx="82845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4" name="Google Shape;274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" name="Google Shape;275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78" name="Google Shape;278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3123" y="2171525"/>
            <a:ext cx="6500476" cy="2764050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9"/>
          <p:cNvSpPr/>
          <p:nvPr/>
        </p:nvSpPr>
        <p:spPr>
          <a:xfrm>
            <a:off x="-5075" y="4773975"/>
            <a:ext cx="406800" cy="3801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9"/>
          <p:cNvSpPr txBox="1"/>
          <p:nvPr/>
        </p:nvSpPr>
        <p:spPr>
          <a:xfrm>
            <a:off x="262750" y="533725"/>
            <a:ext cx="2580600" cy="22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ru"/>
              <a:t>Собрана команда;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ru"/>
              <a:t>Получен грант;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ru"/>
              <a:t>Проработан общий принцип устройства;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ru"/>
              <a:t>Изготовлен макет;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ru"/>
              <a:t>Открыто юридическое лицо;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ru"/>
              <a:t>Регистрируется товарный знак.</a:t>
            </a:r>
            <a:endParaRPr/>
          </a:p>
        </p:txBody>
      </p:sp>
      <p:pic>
        <p:nvPicPr>
          <p:cNvPr id="282" name="Google Shape;282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19250" y="600300"/>
            <a:ext cx="1652751" cy="1652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29125" y="797125"/>
            <a:ext cx="3467701" cy="103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2750" y="2816425"/>
            <a:ext cx="1652700" cy="16527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10"/>
          <p:cNvPicPr preferRelativeResize="0"/>
          <p:nvPr/>
        </p:nvPicPr>
        <p:blipFill rotWithShape="1">
          <a:blip r:embed="rId3">
            <a:alphaModFix/>
          </a:blip>
          <a:srcRect b="23207" l="30674" r="37289" t="2882"/>
          <a:stretch/>
        </p:blipFill>
        <p:spPr>
          <a:xfrm>
            <a:off x="7252375" y="1823700"/>
            <a:ext cx="1180074" cy="1530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28112" y="1772863"/>
            <a:ext cx="1260000" cy="179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4675" y="1901473"/>
            <a:ext cx="1134288" cy="157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1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81613" y="1885158"/>
            <a:ext cx="1180075" cy="157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10"/>
          <p:cNvPicPr preferRelativeResize="0"/>
          <p:nvPr/>
        </p:nvPicPr>
        <p:blipFill rotWithShape="1">
          <a:blip r:embed="rId7">
            <a:alphaModFix/>
          </a:blip>
          <a:srcRect b="0" l="4425" r="5435" t="0"/>
          <a:stretch/>
        </p:blipFill>
        <p:spPr>
          <a:xfrm>
            <a:off x="5806813" y="1772863"/>
            <a:ext cx="1296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1525" y="1740438"/>
            <a:ext cx="1296000" cy="18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10"/>
          <p:cNvSpPr txBox="1"/>
          <p:nvPr>
            <p:ph type="title"/>
          </p:nvPr>
        </p:nvSpPr>
        <p:spPr>
          <a:xfrm>
            <a:off x="457206" y="0"/>
            <a:ext cx="8202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96" name="Google Shape;296;p1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" name="Google Shape;297;p1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" name="Google Shape;299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" name="Google Shape;300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" name="Google Shape;301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" name="Google Shape;302;p10"/>
          <p:cNvSpPr txBox="1"/>
          <p:nvPr/>
        </p:nvSpPr>
        <p:spPr>
          <a:xfrm>
            <a:off x="211525" y="3637588"/>
            <a:ext cx="1320600" cy="43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latin typeface="Raleway"/>
                <a:ea typeface="Raleway"/>
                <a:cs typeface="Raleway"/>
                <a:sym typeface="Raleway"/>
              </a:rPr>
              <a:t>Афонин Олег</a:t>
            </a:r>
            <a:endParaRPr b="1" sz="17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3" name="Google Shape;303;p10"/>
          <p:cNvSpPr txBox="1"/>
          <p:nvPr/>
        </p:nvSpPr>
        <p:spPr>
          <a:xfrm>
            <a:off x="1610350" y="1292813"/>
            <a:ext cx="1296000" cy="42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highlight>
                  <a:srgbClr val="FF9900"/>
                </a:highlight>
                <a:latin typeface="Raleway"/>
                <a:ea typeface="Raleway"/>
                <a:cs typeface="Raleway"/>
                <a:sym typeface="Raleway"/>
              </a:rPr>
              <a:t>Инженер механик</a:t>
            </a:r>
            <a:endParaRPr b="1" sz="1700">
              <a:highlight>
                <a:srgbClr val="FF9900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4" name="Google Shape;304;p10"/>
          <p:cNvSpPr txBox="1"/>
          <p:nvPr/>
        </p:nvSpPr>
        <p:spPr>
          <a:xfrm>
            <a:off x="1621000" y="3633838"/>
            <a:ext cx="12960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latin typeface="Raleway"/>
                <a:ea typeface="Raleway"/>
                <a:cs typeface="Raleway"/>
                <a:sym typeface="Raleway"/>
              </a:rPr>
              <a:t>Зенкин Василий</a:t>
            </a:r>
            <a:endParaRPr b="1" sz="17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5" name="Google Shape;305;p10"/>
          <p:cNvSpPr txBox="1"/>
          <p:nvPr/>
        </p:nvSpPr>
        <p:spPr>
          <a:xfrm>
            <a:off x="2804875" y="1253213"/>
            <a:ext cx="1704600" cy="50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highlight>
                  <a:srgbClr val="00FFFF"/>
                </a:highlight>
                <a:latin typeface="Raleway"/>
                <a:ea typeface="Raleway"/>
                <a:cs typeface="Raleway"/>
                <a:sym typeface="Raleway"/>
              </a:rPr>
              <a:t>Программист</a:t>
            </a:r>
            <a:endParaRPr b="1" sz="1700">
              <a:highlight>
                <a:srgbClr val="00FFFF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6" name="Google Shape;306;p10"/>
          <p:cNvSpPr txBox="1"/>
          <p:nvPr/>
        </p:nvSpPr>
        <p:spPr>
          <a:xfrm>
            <a:off x="2996125" y="3624188"/>
            <a:ext cx="13206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latin typeface="Raleway"/>
                <a:ea typeface="Raleway"/>
                <a:cs typeface="Raleway"/>
                <a:sym typeface="Raleway"/>
              </a:rPr>
              <a:t>Жиров Антон</a:t>
            </a:r>
            <a:endParaRPr b="1" sz="17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7" name="Google Shape;307;p10"/>
          <p:cNvSpPr txBox="1"/>
          <p:nvPr/>
        </p:nvSpPr>
        <p:spPr>
          <a:xfrm>
            <a:off x="4305175" y="1268525"/>
            <a:ext cx="1571400" cy="37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highlight>
                  <a:schemeClr val="accent5"/>
                </a:highlight>
                <a:latin typeface="Raleway"/>
                <a:ea typeface="Raleway"/>
                <a:cs typeface="Raleway"/>
                <a:sym typeface="Raleway"/>
              </a:rPr>
              <a:t>Инженер конструктор</a:t>
            </a:r>
            <a:endParaRPr b="1" sz="1700">
              <a:highlight>
                <a:schemeClr val="accent5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8" name="Google Shape;308;p10"/>
          <p:cNvSpPr txBox="1"/>
          <p:nvPr/>
        </p:nvSpPr>
        <p:spPr>
          <a:xfrm>
            <a:off x="4413574" y="3648488"/>
            <a:ext cx="13206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latin typeface="Raleway"/>
                <a:ea typeface="Raleway"/>
                <a:cs typeface="Raleway"/>
                <a:sym typeface="Raleway"/>
              </a:rPr>
              <a:t>Моисеев Дмитрий</a:t>
            </a:r>
            <a:endParaRPr b="1" sz="17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9" name="Google Shape;309;p10"/>
          <p:cNvSpPr txBox="1"/>
          <p:nvPr/>
        </p:nvSpPr>
        <p:spPr>
          <a:xfrm>
            <a:off x="5767837" y="1368425"/>
            <a:ext cx="14001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highlight>
                  <a:srgbClr val="F1C232"/>
                </a:highlight>
                <a:latin typeface="Raleway"/>
                <a:ea typeface="Raleway"/>
                <a:cs typeface="Raleway"/>
                <a:sym typeface="Raleway"/>
              </a:rPr>
              <a:t>Экономист</a:t>
            </a:r>
            <a:endParaRPr b="1" sz="1700">
              <a:highlight>
                <a:srgbClr val="F1C232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10" name="Google Shape;310;p10"/>
          <p:cNvSpPr txBox="1"/>
          <p:nvPr/>
        </p:nvSpPr>
        <p:spPr>
          <a:xfrm>
            <a:off x="5780725" y="3648488"/>
            <a:ext cx="13743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latin typeface="Raleway"/>
                <a:ea typeface="Raleway"/>
                <a:cs typeface="Raleway"/>
                <a:sym typeface="Raleway"/>
              </a:rPr>
              <a:t>Мелехов Григорий</a:t>
            </a:r>
            <a:endParaRPr b="1" sz="17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11" name="Google Shape;311;p10"/>
          <p:cNvSpPr txBox="1"/>
          <p:nvPr/>
        </p:nvSpPr>
        <p:spPr>
          <a:xfrm>
            <a:off x="7005800" y="1149400"/>
            <a:ext cx="1704600" cy="43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700">
                <a:highlight>
                  <a:srgbClr val="FF0000"/>
                </a:highlight>
                <a:latin typeface="Raleway"/>
                <a:ea typeface="Raleway"/>
                <a:cs typeface="Raleway"/>
                <a:sym typeface="Raleway"/>
              </a:rPr>
              <a:t>М</a:t>
            </a:r>
            <a:r>
              <a:rPr b="1" lang="ru" sz="1700">
                <a:highlight>
                  <a:srgbClr val="FF0000"/>
                </a:highlight>
                <a:latin typeface="Raleway"/>
                <a:ea typeface="Raleway"/>
                <a:cs typeface="Raleway"/>
                <a:sym typeface="Raleway"/>
              </a:rPr>
              <a:t>едицинский к</a:t>
            </a:r>
            <a:r>
              <a:rPr b="1" lang="ru" sz="1700">
                <a:highlight>
                  <a:srgbClr val="FF0000"/>
                </a:highlight>
                <a:latin typeface="Raleway"/>
                <a:ea typeface="Raleway"/>
                <a:cs typeface="Raleway"/>
                <a:sym typeface="Raleway"/>
              </a:rPr>
              <a:t>онсультант</a:t>
            </a:r>
            <a:r>
              <a:rPr b="1" lang="ru" sz="1700">
                <a:latin typeface="Raleway"/>
                <a:ea typeface="Raleway"/>
                <a:cs typeface="Raleway"/>
                <a:sym typeface="Raleway"/>
              </a:rPr>
              <a:t> </a:t>
            </a:r>
            <a:endParaRPr b="1" sz="17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12" name="Google Shape;312;p10"/>
          <p:cNvSpPr txBox="1"/>
          <p:nvPr/>
        </p:nvSpPr>
        <p:spPr>
          <a:xfrm>
            <a:off x="7228098" y="3648488"/>
            <a:ext cx="1260000" cy="43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latin typeface="Raleway"/>
                <a:ea typeface="Raleway"/>
                <a:cs typeface="Raleway"/>
                <a:sym typeface="Raleway"/>
              </a:rPr>
              <a:t>Пимахин Андрей</a:t>
            </a:r>
            <a:endParaRPr b="1" sz="17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13" name="Google Shape;313;p10"/>
          <p:cNvSpPr txBox="1"/>
          <p:nvPr/>
        </p:nvSpPr>
        <p:spPr>
          <a:xfrm>
            <a:off x="211525" y="1324938"/>
            <a:ext cx="1296000" cy="41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highlight>
                  <a:srgbClr val="00FF00"/>
                </a:highlight>
                <a:latin typeface="Raleway"/>
                <a:ea typeface="Raleway"/>
                <a:cs typeface="Raleway"/>
                <a:sym typeface="Raleway"/>
              </a:rPr>
              <a:t>Лидер</a:t>
            </a:r>
            <a:endParaRPr b="1" sz="1700">
              <a:highlight>
                <a:srgbClr val="00FF00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14" name="Google Shape;314;p10"/>
          <p:cNvPicPr preferRelativeResize="0"/>
          <p:nvPr/>
        </p:nvPicPr>
        <p:blipFill rotWithShape="1">
          <a:blip r:embed="rId8">
            <a:alphaModFix/>
          </a:blip>
          <a:srcRect b="0" l="15718" r="0" t="0"/>
          <a:stretch/>
        </p:blipFill>
        <p:spPr>
          <a:xfrm>
            <a:off x="4477188" y="1883688"/>
            <a:ext cx="1180075" cy="163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1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419223" y="1772271"/>
            <a:ext cx="1296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10"/>
          <p:cNvPicPr preferRelativeResize="0"/>
          <p:nvPr/>
        </p:nvPicPr>
        <p:blipFill rotWithShape="1">
          <a:blip r:embed="rId10">
            <a:alphaModFix/>
          </a:blip>
          <a:srcRect b="50003" l="72520" r="13918" t="25754"/>
          <a:stretch/>
        </p:blipFill>
        <p:spPr>
          <a:xfrm>
            <a:off x="3032788" y="1823700"/>
            <a:ext cx="1260000" cy="16892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10"/>
          <p:cNvPicPr preferRelativeResize="0"/>
          <p:nvPr/>
        </p:nvPicPr>
        <p:blipFill rotWithShape="1">
          <a:blip r:embed="rId11">
            <a:alphaModFix/>
          </a:blip>
          <a:srcRect b="0" l="3154" r="2131" t="0"/>
          <a:stretch/>
        </p:blipFill>
        <p:spPr>
          <a:xfrm>
            <a:off x="3009175" y="1772863"/>
            <a:ext cx="1296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10"/>
          <p:cNvPicPr preferRelativeResize="0"/>
          <p:nvPr/>
        </p:nvPicPr>
        <p:blipFill rotWithShape="1">
          <a:blip r:embed="rId12">
            <a:alphaModFix/>
          </a:blip>
          <a:srcRect b="29347" l="49697" r="14451" t="8763"/>
          <a:stretch/>
        </p:blipFill>
        <p:spPr>
          <a:xfrm>
            <a:off x="1661313" y="1852175"/>
            <a:ext cx="1217700" cy="157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10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610339" y="1772262"/>
            <a:ext cx="1296000" cy="18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2871a7cff1c_0_6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5" name="Google Shape;325;g2871a7cff1c_0_6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g2871a7cff1c_0_62"/>
          <p:cNvSpPr/>
          <p:nvPr/>
        </p:nvSpPr>
        <p:spPr>
          <a:xfrm>
            <a:off x="8100268" y="-6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7" name="Google Shape;327;g2871a7cff1c_0_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74165" y="7391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g2871a7cff1c_0_6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9" name="Google Shape;329;g2871a7cff1c_0_6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0" name="Google Shape;330;g2871a7cff1c_0_6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1" name="Google Shape;331;g2871a7cff1c_0_6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32" name="Google Shape;332;g2871a7cff1c_0_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27049" y="466424"/>
            <a:ext cx="1437650" cy="148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g2871a7cff1c_0_6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11414" y="749596"/>
            <a:ext cx="1770100" cy="104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g2871a7cff1c_0_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4">
            <a:off x="3305938" y="3234026"/>
            <a:ext cx="998163" cy="1899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g2871a7cff1c_0_6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28250" y="861967"/>
            <a:ext cx="1985850" cy="99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g2871a7cff1c_0_62"/>
          <p:cNvPicPr preferRelativeResize="0"/>
          <p:nvPr/>
        </p:nvPicPr>
        <p:blipFill rotWithShape="1">
          <a:blip r:embed="rId8">
            <a:alphaModFix/>
          </a:blip>
          <a:srcRect b="36246" l="0" r="0" t="34283"/>
          <a:stretch/>
        </p:blipFill>
        <p:spPr>
          <a:xfrm>
            <a:off x="401713" y="2034725"/>
            <a:ext cx="8100776" cy="126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g2871a7cff1c_0_6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390637" y="3477600"/>
            <a:ext cx="1371050" cy="15792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8" name="Google Shape;338;g2871a7cff1c_0_62"/>
          <p:cNvCxnSpPr/>
          <p:nvPr/>
        </p:nvCxnSpPr>
        <p:spPr>
          <a:xfrm>
            <a:off x="3244350" y="1685200"/>
            <a:ext cx="24000" cy="5106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39" name="Google Shape;339;g2871a7cff1c_0_62"/>
          <p:cNvCxnSpPr/>
          <p:nvPr/>
        </p:nvCxnSpPr>
        <p:spPr>
          <a:xfrm flipH="1">
            <a:off x="7723525" y="1795750"/>
            <a:ext cx="600" cy="396600"/>
          </a:xfrm>
          <a:prstGeom prst="straightConnector1">
            <a:avLst/>
          </a:prstGeom>
          <a:noFill/>
          <a:ln cap="flat" cmpd="sng" w="38100">
            <a:solidFill>
              <a:srgbClr val="4A86E8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40" name="Google Shape;340;g2871a7cff1c_0_62"/>
          <p:cNvCxnSpPr/>
          <p:nvPr/>
        </p:nvCxnSpPr>
        <p:spPr>
          <a:xfrm flipH="1">
            <a:off x="5228700" y="1728275"/>
            <a:ext cx="300" cy="459300"/>
          </a:xfrm>
          <a:prstGeom prst="straightConnector1">
            <a:avLst/>
          </a:prstGeom>
          <a:noFill/>
          <a:ln cap="flat" cmpd="sng" w="38100">
            <a:solidFill>
              <a:srgbClr val="38761D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341" name="Google Shape;341;g2871a7cff1c_0_62"/>
          <p:cNvPicPr preferRelativeResize="0"/>
          <p:nvPr/>
        </p:nvPicPr>
        <p:blipFill rotWithShape="1">
          <a:blip r:embed="rId10">
            <a:alphaModFix/>
          </a:blip>
          <a:srcRect b="8025" l="7421" r="7370" t="9062"/>
          <a:stretch/>
        </p:blipFill>
        <p:spPr>
          <a:xfrm>
            <a:off x="1387750" y="3697350"/>
            <a:ext cx="1225000" cy="11919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2" name="Google Shape;342;g2871a7cff1c_0_62"/>
          <p:cNvCxnSpPr>
            <a:stCxn id="341" idx="0"/>
          </p:cNvCxnSpPr>
          <p:nvPr/>
        </p:nvCxnSpPr>
        <p:spPr>
          <a:xfrm flipH="1" rot="10800000">
            <a:off x="2000250" y="3217050"/>
            <a:ext cx="600" cy="480300"/>
          </a:xfrm>
          <a:prstGeom prst="straightConnector1">
            <a:avLst/>
          </a:prstGeom>
          <a:noFill/>
          <a:ln cap="flat" cmpd="sng" w="38100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43" name="Google Shape;343;g2871a7cff1c_0_62"/>
          <p:cNvCxnSpPr>
            <a:stCxn id="334" idx="3"/>
          </p:cNvCxnSpPr>
          <p:nvPr/>
        </p:nvCxnSpPr>
        <p:spPr>
          <a:xfrm flipH="1" rot="10800000">
            <a:off x="4304100" y="3256826"/>
            <a:ext cx="373800" cy="927000"/>
          </a:xfrm>
          <a:prstGeom prst="straightConnector1">
            <a:avLst/>
          </a:prstGeom>
          <a:noFill/>
          <a:ln cap="flat" cmpd="sng" w="38100">
            <a:solidFill>
              <a:srgbClr val="38761D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344" name="Google Shape;344;g2871a7cff1c_0_62"/>
          <p:cNvPicPr preferRelativeResize="0"/>
          <p:nvPr/>
        </p:nvPicPr>
        <p:blipFill rotWithShape="1">
          <a:blip r:embed="rId11">
            <a:alphaModFix/>
          </a:blip>
          <a:srcRect b="0" l="5216" r="2626" t="0"/>
          <a:stretch/>
        </p:blipFill>
        <p:spPr>
          <a:xfrm>
            <a:off x="220575" y="553650"/>
            <a:ext cx="2115549" cy="13114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5" name="Google Shape;345;g2871a7cff1c_0_62"/>
          <p:cNvCxnSpPr>
            <a:stCxn id="344" idx="2"/>
          </p:cNvCxnSpPr>
          <p:nvPr/>
        </p:nvCxnSpPr>
        <p:spPr>
          <a:xfrm flipH="1">
            <a:off x="733850" y="1865051"/>
            <a:ext cx="544500" cy="322500"/>
          </a:xfrm>
          <a:prstGeom prst="straightConnector1">
            <a:avLst/>
          </a:prstGeom>
          <a:noFill/>
          <a:ln cap="flat" cmpd="sng" w="38100">
            <a:solidFill>
              <a:srgbClr val="FD493D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346" name="Google Shape;346;g2871a7cff1c_0_6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20575" y="293963"/>
            <a:ext cx="2115552" cy="15866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7" name="Google Shape;347;g2871a7cff1c_0_62"/>
          <p:cNvCxnSpPr/>
          <p:nvPr/>
        </p:nvCxnSpPr>
        <p:spPr>
          <a:xfrm rot="10800000">
            <a:off x="6920575" y="3225025"/>
            <a:ext cx="107400" cy="596700"/>
          </a:xfrm>
          <a:prstGeom prst="straightConnector1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48" name="Google Shape;348;g2871a7cff1c_0_62"/>
          <p:cNvSpPr txBox="1"/>
          <p:nvPr>
            <p:ph type="title"/>
          </p:nvPr>
        </p:nvSpPr>
        <p:spPr>
          <a:xfrm>
            <a:off x="995055" y="0"/>
            <a:ext cx="73764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28c9a058b11_1_104"/>
          <p:cNvSpPr txBox="1"/>
          <p:nvPr>
            <p:ph type="title"/>
          </p:nvPr>
        </p:nvSpPr>
        <p:spPr>
          <a:xfrm>
            <a:off x="-1" y="0"/>
            <a:ext cx="87879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54" name="Google Shape;354;g28c9a058b11_1_10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5" name="Google Shape;355;g28c9a058b11_1_10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g28c9a058b11_1_104"/>
          <p:cNvSpPr/>
          <p:nvPr/>
        </p:nvSpPr>
        <p:spPr>
          <a:xfrm>
            <a:off x="723868" y="76944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7" name="Google Shape;357;g28c9a058b11_1_1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7776" y="15085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g28c9a058b11_1_10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9" name="Google Shape;359;g28c9a058b11_1_10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0" name="Google Shape;360;g28c9a058b11_1_10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1" name="Google Shape;361;g28c9a058b11_1_10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2" name="Google Shape;362;g28c9a058b11_1_104"/>
          <p:cNvSpPr txBox="1"/>
          <p:nvPr/>
        </p:nvSpPr>
        <p:spPr>
          <a:xfrm>
            <a:off x="2038150" y="1553075"/>
            <a:ext cx="7157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Почта:</a:t>
            </a:r>
            <a:r>
              <a:rPr lang="ru" sz="30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haos300062@yandex.ru</a:t>
            </a:r>
            <a:endParaRPr sz="30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363" name="Google Shape;363;g28c9a058b11_1_104"/>
          <p:cNvSpPr txBox="1"/>
          <p:nvPr/>
        </p:nvSpPr>
        <p:spPr>
          <a:xfrm>
            <a:off x="80525" y="897050"/>
            <a:ext cx="4600200" cy="41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Лидер: Афонин Олег</a:t>
            </a:r>
            <a:endParaRPr b="1" sz="1700"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64" name="Google Shape;364;g28c9a058b11_1_1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77250" y="2199575"/>
            <a:ext cx="2839200" cy="28392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365" name="Google Shape;365;g28c9a058b11_1_104"/>
          <p:cNvSpPr txBox="1"/>
          <p:nvPr/>
        </p:nvSpPr>
        <p:spPr>
          <a:xfrm>
            <a:off x="1875600" y="3248075"/>
            <a:ext cx="2696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ВКОНТАКТЕ:</a:t>
            </a:r>
            <a:endParaRPr sz="30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287f6bd985d_0_5"/>
          <p:cNvSpPr txBox="1"/>
          <p:nvPr>
            <p:ph idx="1" type="body"/>
          </p:nvPr>
        </p:nvSpPr>
        <p:spPr>
          <a:xfrm>
            <a:off x="0" y="1315950"/>
            <a:ext cx="9144000" cy="251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200">
              <a:solidFill>
                <a:srgbClr val="FCAF17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200">
              <a:solidFill>
                <a:srgbClr val="FCAF17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5200">
                <a:solidFill>
                  <a:srgbClr val="FCAF17"/>
                </a:solidFill>
              </a:rPr>
              <a:t>Спасибо</a:t>
            </a:r>
            <a:r>
              <a:rPr b="1" lang="ru" sz="5200"/>
              <a:t> </a:t>
            </a:r>
            <a:r>
              <a:rPr b="1" lang="ru" sz="5200">
                <a:solidFill>
                  <a:srgbClr val="8F00FF"/>
                </a:solidFill>
              </a:rPr>
              <a:t>за</a:t>
            </a:r>
            <a:r>
              <a:rPr b="1" lang="ru" sz="5200"/>
              <a:t> </a:t>
            </a:r>
            <a:r>
              <a:rPr b="1" lang="ru" sz="5200">
                <a:solidFill>
                  <a:srgbClr val="3D85C6"/>
                </a:solidFill>
              </a:rPr>
              <a:t>внимание </a:t>
            </a:r>
            <a:r>
              <a:rPr b="1" lang="ru" sz="5200">
                <a:solidFill>
                  <a:srgbClr val="FF2F2D"/>
                </a:solidFill>
              </a:rPr>
              <a:t>!</a:t>
            </a:r>
            <a:endParaRPr b="1" sz="5200">
              <a:solidFill>
                <a:srgbClr val="FF2F2D"/>
              </a:solidFill>
            </a:endParaRPr>
          </a:p>
        </p:txBody>
      </p:sp>
      <p:pic>
        <p:nvPicPr>
          <p:cNvPr id="371" name="Google Shape;371;g287f6bd985d_0_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3025" y="376950"/>
            <a:ext cx="2857500" cy="200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g287f6bd985d_0_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50412" y="324300"/>
            <a:ext cx="5542724" cy="4819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