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8"/>
  </p:notesMasterIdLst>
  <p:handoutMasterIdLst>
    <p:handoutMasterId r:id="rId19"/>
  </p:handoutMasterIdLst>
  <p:sldIdLst>
    <p:sldId id="260" r:id="rId6"/>
    <p:sldId id="311" r:id="rId7"/>
    <p:sldId id="304" r:id="rId8"/>
    <p:sldId id="297" r:id="rId9"/>
    <p:sldId id="310" r:id="rId10"/>
    <p:sldId id="309" r:id="rId11"/>
    <p:sldId id="305" r:id="rId12"/>
    <p:sldId id="300" r:id="rId13"/>
    <p:sldId id="308" r:id="rId14"/>
    <p:sldId id="312" r:id="rId15"/>
    <p:sldId id="302" r:id="rId16"/>
    <p:sldId id="303" r:id="rId17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9" d="100"/>
          <a:sy n="59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/>
              <a:t>VR в дизайне интерьера для Hoff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1545773"/>
            <a:ext cx="18569069" cy="8864455"/>
          </a:xfrm>
        </p:spPr>
        <p:txBody>
          <a:bodyPr/>
          <a:lstStyle/>
          <a:p>
            <a:pPr marL="530225" indent="-514350" algn="just" fontAlgn="ctr">
              <a:buFont typeface="+mj-lt"/>
              <a:buAutoNum type="arabicPeriod"/>
            </a:pPr>
            <a:r>
              <a:rPr lang="ru-RU" sz="3200" i="1" dirty="0"/>
              <a:t>Технологические тренды</a:t>
            </a:r>
            <a:r>
              <a:rPr lang="ru-RU" sz="3200" dirty="0"/>
              <a:t>: Виртуальная реальность (VR) становится все более доступной и популярной. Использование VR в дизайне интерьера позволяет создавать интерактивные и погружающие презентации, что значительно улучшает восприятие проектов. </a:t>
            </a:r>
          </a:p>
          <a:p>
            <a:pPr marL="530225" indent="-514350" algn="just" fontAlgn="ctr">
              <a:buFont typeface="+mj-lt"/>
              <a:buAutoNum type="arabicPeriod"/>
            </a:pPr>
            <a:r>
              <a:rPr lang="ru-RU" sz="3200" i="1" dirty="0"/>
              <a:t>Эффективность проектирования</a:t>
            </a:r>
            <a:r>
              <a:rPr lang="ru-RU" sz="3200" dirty="0"/>
              <a:t>: VR позволяет дизайнерам визуализировать пространство в трехмерном формате, что упрощает процесс принятия решений и минимизирует ошибки. Клиенты могут "прогуляться" по своему будущему интерьеру еще до начала реализации. </a:t>
            </a:r>
          </a:p>
          <a:p>
            <a:pPr marL="530225" indent="-514350" algn="just" fontAlgn="ctr">
              <a:buFont typeface="+mj-lt"/>
              <a:buAutoNum type="arabicPeriod"/>
            </a:pPr>
            <a:r>
              <a:rPr lang="ru-RU" sz="3200" i="1" dirty="0"/>
              <a:t>Улучшение клиентского опыта</a:t>
            </a:r>
            <a:r>
              <a:rPr lang="ru-RU" sz="3200" dirty="0"/>
              <a:t>: Возможность увидеть и испытать пространство в VR помогает клиентам лучше понять идеи дизайнера и быстрее принимать решения, что повышает уровень удовлетворенности. </a:t>
            </a:r>
          </a:p>
          <a:p>
            <a:pPr marL="530225" indent="-514350" algn="just" fontAlgn="ctr">
              <a:buFont typeface="+mj-lt"/>
              <a:buAutoNum type="arabicPeriod"/>
            </a:pPr>
            <a:r>
              <a:rPr lang="ru-RU" sz="3200" i="1" dirty="0"/>
              <a:t>Снижение затрат</a:t>
            </a:r>
            <a:r>
              <a:rPr lang="ru-RU" sz="3200" dirty="0"/>
              <a:t>: Использование VR может снизить затраты на физические образцы и макеты, а также сократить время на внесение изменений в проект. </a:t>
            </a:r>
          </a:p>
          <a:p>
            <a:pPr marL="530225" indent="-514350" algn="just" fontAlgn="ctr">
              <a:buFont typeface="+mj-lt"/>
              <a:buAutoNum type="arabicPeriod"/>
            </a:pPr>
            <a:r>
              <a:rPr lang="ru-RU" sz="3200" i="1" dirty="0"/>
              <a:t>Конкуренция на рынке</a:t>
            </a:r>
            <a:r>
              <a:rPr lang="ru-RU" sz="3200" dirty="0"/>
              <a:t>: Многие компании уже внедряют VR-технологии, и для дизайнеров интерьеров становится важным оставаться конкурентоспособными, предлагая инновационные решения. </a:t>
            </a:r>
          </a:p>
          <a:p>
            <a:pPr marL="530225" indent="-514350" algn="just" fontAlgn="ctr">
              <a:buFont typeface="+mj-lt"/>
              <a:buAutoNum type="arabicPeriod"/>
            </a:pPr>
            <a:r>
              <a:rPr lang="ru-RU" sz="3200" i="1" dirty="0"/>
              <a:t>Обучение и развитие</a:t>
            </a:r>
            <a:r>
              <a:rPr lang="ru-RU" sz="3200" dirty="0"/>
              <a:t>: VR может быть полезен не только для профессионалов, но и для студентов и начинающих дизайнеров, предоставляя возможность практиковаться в создании интерьеров в безопасной среде. Таким образом, проект на тему "VR в дизайне интерьера" актуален как с точки зрения технологического прогресса, так и с точки зрения потребностей рынка и клиентов.</a:t>
            </a:r>
          </a:p>
          <a:p>
            <a:pPr algn="just"/>
            <a:r>
              <a:rPr lang="ru-RU" sz="3200" dirty="0"/>
              <a:t></a:t>
            </a:r>
          </a:p>
          <a:p>
            <a:r>
              <a:rPr lang="ru-RU" dirty="0"/>
              <a:t>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6240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b="1" dirty="0"/>
              <a:t>Проблема клиента, которую вы решаете: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</p:spPr>
        <p:txBody>
          <a:bodyPr/>
          <a:lstStyle/>
          <a:p>
            <a:r>
              <a:rPr lang="ru-RU" sz="2800" dirty="0"/>
              <a:t>Помогаем решить проблему бизнеса по предоставлению услуг планирования интерьера помещения для заказчика посредством выбора оптимального решения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2800" dirty="0"/>
              <a:t>Клиенты часто испытывают сложности в выборе мебели и декора при планировании своего интерьера, так как не имеют возможности проверить, как их решения будут выглядеть в реальной жизни (в их квартире, доме и т.д.)</a:t>
            </a:r>
          </a:p>
          <a:p>
            <a:r>
              <a:rPr lang="ru-RU" sz="2800" dirty="0"/>
              <a:t>Погружаясь в пространство в VR до совершения покупок, клиенты могут минимизировать ошибки и убедиться, что их выбор идеально подходит как эстетически, так и пространственно.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b="1" dirty="0"/>
              <a:t>Почему существующих вариантов решения </a:t>
            </a:r>
            <a:br>
              <a:rPr lang="ru-RU" b="1" dirty="0"/>
            </a:br>
            <a:r>
              <a:rPr lang="ru-RU" b="1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b="1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530225" indent="-514350">
              <a:buAutoNum type="arabicPeriod"/>
            </a:pPr>
            <a:r>
              <a:rPr lang="ru-RU" sz="2800" b="1" dirty="0"/>
              <a:t>Захватывающий опыт</a:t>
            </a:r>
            <a:r>
              <a:rPr lang="ru-RU" sz="2800" dirty="0"/>
              <a:t>: клиенты могут осмотреть желаемый интерьер помещения до внесения каких-либо физических изменений, что позволяет получать обратную связь и вносить коррективы в режиме реального времени. </a:t>
            </a:r>
          </a:p>
          <a:p>
            <a:pPr marL="530225" indent="-514350">
              <a:buAutoNum type="arabicPeriod"/>
            </a:pPr>
            <a:r>
              <a:rPr lang="ru-RU" sz="2800" b="1" dirty="0"/>
              <a:t>Экономичность:</a:t>
            </a:r>
            <a:r>
              <a:rPr lang="ru-RU" sz="2800" dirty="0"/>
              <a:t> благодаря внедрению VR технологии отпадает потребность в дорогостоящих физических прототипах, а также минимизируются ошибки проектирования. </a:t>
            </a:r>
          </a:p>
          <a:p>
            <a:pPr marL="530225" indent="-514350">
              <a:buAutoNum type="arabicPeriod"/>
            </a:pPr>
            <a:r>
              <a:rPr lang="ru-RU" sz="2800" b="1" dirty="0"/>
              <a:t>Кастомизация:</a:t>
            </a:r>
            <a:r>
              <a:rPr lang="ru-RU" sz="2800" dirty="0"/>
              <a:t> компания предлагает индивидуальные дизайнерские решения, основанные на предпочтениях и потребностях клиентов, с возможностью визуализации различных стилей, цветов и макетов. </a:t>
            </a:r>
          </a:p>
          <a:p>
            <a:pPr marL="530225" indent="-514350">
              <a:buAutoNum type="arabicPeriod"/>
            </a:pPr>
            <a:r>
              <a:rPr lang="ru-RU" sz="2800" b="1" dirty="0"/>
              <a:t>Сотрудничество:</a:t>
            </a:r>
            <a:r>
              <a:rPr lang="ru-RU" sz="2800" dirty="0"/>
              <a:t> облегчает сотрудничество между клиентами и дизайнерами за счет совместного использования виртуальной реальности, улучшая коммуникацию и принятие решений.</a:t>
            </a:r>
          </a:p>
          <a:p>
            <a:endParaRPr lang="ru-RU" sz="2800" dirty="0"/>
          </a:p>
          <a:p>
            <a:r>
              <a:rPr lang="ru-RU" sz="2800" dirty="0"/>
              <a:t>Визуализируя продукты в своём пространстве, клиенты получают уверенность в своих покупках. VR предоставляет подробную информацию о каждом предмете, включая размеры и материалы, улучшая процесс принятия обоснованных решений. В следствие этого сокращаются затраты времени клиента, так как нет необходимости в перемещении физических предметов (изменения вносятся в самой программе).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7026" y="1292020"/>
            <a:ext cx="19467540" cy="10023680"/>
          </a:xfrm>
        </p:spPr>
        <p:txBody>
          <a:bodyPr/>
          <a:lstStyle/>
          <a:p>
            <a:pPr marL="530225" indent="-514350"/>
            <a:r>
              <a:rPr lang="en-US" sz="2800" b="1" dirty="0"/>
              <a:t>1. </a:t>
            </a:r>
            <a:r>
              <a:rPr lang="ru-RU" sz="2800" b="1" dirty="0"/>
              <a:t>Объем рынка </a:t>
            </a:r>
          </a:p>
          <a:p>
            <a:pPr marL="530225" indent="-514350">
              <a:buFont typeface="Arial" pitchFamily="34" charset="0"/>
              <a:buChar char="•"/>
            </a:pPr>
            <a:r>
              <a:rPr lang="ru-RU" sz="2800" i="1" dirty="0"/>
              <a:t>Глобальный рынок VR</a:t>
            </a:r>
            <a:r>
              <a:rPr lang="ru-RU" sz="2800" dirty="0"/>
              <a:t>: По данным различных исследований, объем глобального рынка VR в 2022 году оценивался в несколько миллиардов долларов и продолжает расти. Ожидается, что к 2025-2030 годам он достигнет десятков миллиардов долларов. </a:t>
            </a:r>
          </a:p>
          <a:p>
            <a:pPr marL="530225" indent="-514350">
              <a:buFont typeface="Arial" pitchFamily="34" charset="0"/>
              <a:buChar char="•"/>
            </a:pPr>
            <a:r>
              <a:rPr lang="ru-RU" sz="2800" i="1" dirty="0"/>
              <a:t>Сегмент дизайна интерьера</a:t>
            </a:r>
            <a:r>
              <a:rPr lang="ru-RU" sz="2800" dirty="0"/>
              <a:t>: Хотя точные цифры могут варьироваться, сегмент VR в дизайне интерьера составляет значительную долю от общего объема рынка VR.</a:t>
            </a:r>
          </a:p>
          <a:p>
            <a:pPr marL="530225" indent="-514350"/>
            <a:r>
              <a:rPr lang="ru-RU" sz="2800" b="1" dirty="0"/>
              <a:t>2. Рост рынка </a:t>
            </a:r>
            <a:endParaRPr lang="en-US" sz="2800" b="1" dirty="0"/>
          </a:p>
          <a:p>
            <a:pPr marL="530225" indent="-514350">
              <a:buFont typeface="Arial" pitchFamily="34" charset="0"/>
              <a:buChar char="•"/>
            </a:pPr>
            <a:r>
              <a:rPr lang="ru-RU" sz="2800" i="1" dirty="0"/>
              <a:t>Темпы роста</a:t>
            </a:r>
            <a:r>
              <a:rPr lang="ru-RU" sz="2800" dirty="0"/>
              <a:t>: Ожидается, что CAGR (среднегодовой темп роста) для VR в дизайне интерьера будет составлять двузначные проценты в ближайшие годы. Это связано с растущим интересом к инновационным технологиям в дизайне и архитектуре. </a:t>
            </a:r>
          </a:p>
          <a:p>
            <a:pPr marL="530225" indent="-514350">
              <a:buFont typeface="Arial" pitchFamily="34" charset="0"/>
              <a:buChar char="•"/>
            </a:pPr>
            <a:r>
              <a:rPr lang="ru-RU" sz="2800" i="1" dirty="0"/>
              <a:t>Увеличение инвестиций</a:t>
            </a:r>
            <a:r>
              <a:rPr lang="ru-RU" sz="2800" dirty="0"/>
              <a:t>: Инвестиции в VR-технологии со стороны крупных компаний и </a:t>
            </a:r>
            <a:r>
              <a:rPr lang="ru-RU" sz="2800" dirty="0" err="1"/>
              <a:t>стартапов</a:t>
            </a:r>
            <a:r>
              <a:rPr lang="ru-RU" sz="2800" dirty="0"/>
              <a:t> также способствуют росту.</a:t>
            </a:r>
          </a:p>
          <a:p>
            <a:pPr marL="530225" indent="-514350"/>
            <a:r>
              <a:rPr lang="ru-RU" sz="2800" b="1" dirty="0"/>
              <a:t>3. Уровень конкуренции </a:t>
            </a:r>
          </a:p>
          <a:p>
            <a:pPr marL="530225" indent="-514350">
              <a:buFont typeface="Arial" pitchFamily="34" charset="0"/>
              <a:buChar char="•"/>
            </a:pPr>
            <a:r>
              <a:rPr lang="ru-RU" sz="2800" i="1" dirty="0"/>
              <a:t>Конкуренция</a:t>
            </a:r>
            <a:r>
              <a:rPr lang="ru-RU" sz="2800" dirty="0"/>
              <a:t>: Рынок VR в дизайне интерьера становится все более конкурентоспособным, с появлением новых </a:t>
            </a:r>
            <a:r>
              <a:rPr lang="ru-RU" sz="2800" dirty="0" err="1"/>
              <a:t>стартапов</a:t>
            </a:r>
            <a:r>
              <a:rPr lang="ru-RU" sz="2800" dirty="0"/>
              <a:t> и компаний, предлагающих различные решения (например, визуализация, проектирование, интерактивные приложения). </a:t>
            </a:r>
          </a:p>
          <a:p>
            <a:pPr marL="530225" indent="-514350">
              <a:buFont typeface="Arial" pitchFamily="34" charset="0"/>
              <a:buChar char="•"/>
            </a:pPr>
            <a:r>
              <a:rPr lang="ru-RU" sz="2800" i="1" dirty="0"/>
              <a:t>Ключевые игроки</a:t>
            </a:r>
            <a:r>
              <a:rPr lang="ru-RU" sz="2800" dirty="0"/>
              <a:t>: На рынке уже существуют как крупные компании, так и небольшие </a:t>
            </a:r>
            <a:r>
              <a:rPr lang="ru-RU" sz="2800" dirty="0" err="1"/>
              <a:t>стартапы</a:t>
            </a:r>
            <a:r>
              <a:rPr lang="ru-RU" sz="2800" dirty="0"/>
              <a:t>, которые предлагают уникальные решения. Крупные архитектурные и дизайнерские фирмы также начинают интегрировать VR в свои процессы. </a:t>
            </a:r>
            <a:endParaRPr lang="en-US" sz="2800" dirty="0"/>
          </a:p>
          <a:p>
            <a:pPr marL="530225" indent="-514350">
              <a:buFont typeface="Arial" pitchFamily="34" charset="0"/>
              <a:buChar char="•"/>
            </a:pPr>
            <a:r>
              <a:rPr lang="ru-RU" sz="2800" dirty="0"/>
              <a:t>Ниши и уникальные предложения: Для </a:t>
            </a:r>
            <a:r>
              <a:rPr lang="ru-RU" sz="2800" dirty="0" err="1"/>
              <a:t>стартапов</a:t>
            </a:r>
            <a:r>
              <a:rPr lang="ru-RU" sz="2800" dirty="0"/>
              <a:t> важно найти свою нишу или уникальное предложение, чтобы выделиться на фоне конкурентов. Это может быть специализированный софт для определенных стилей дизайна или уникальный пользовательский интерфейс. </a:t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618760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522" y="1061285"/>
            <a:ext cx="4400743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5522" y="3351377"/>
            <a:ext cx="18331218" cy="4612945"/>
          </a:xfrm>
        </p:spPr>
        <p:txBody>
          <a:bodyPr/>
          <a:lstStyle/>
          <a:p>
            <a:r>
              <a:rPr lang="ru-RU" sz="2800" dirty="0"/>
              <a:t>Партнерство с производителем мебели и товаров для интерьера </a:t>
            </a:r>
            <a:r>
              <a:rPr lang="en-US" sz="2800" dirty="0"/>
              <a:t>Hoff </a:t>
            </a:r>
            <a:r>
              <a:rPr lang="ru-RU" sz="2800" dirty="0"/>
              <a:t> с интеграцией их продукции в нашу VR-платформу. Это может включать создание виртуальных моделей товаров, которые дизайнеры смогут использовать в своих проектах. Взамен производитель платит нам комиссионные за продажи, происходящие через нашу платформу.</a:t>
            </a:r>
          </a:p>
          <a:p>
            <a:r>
              <a:rPr lang="ru-RU" sz="2800" dirty="0"/>
              <a:t>Инвестиции – главный источник успеха нашего проекта. Для его реализации необходимо вложиться как в технологическое оборудование (</a:t>
            </a:r>
            <a:r>
              <a:rPr lang="en-US" sz="2800" dirty="0"/>
              <a:t>VR-</a:t>
            </a:r>
            <a:r>
              <a:rPr lang="ru-RU" sz="2800" dirty="0"/>
              <a:t>устройства и мощные компьютеры) и программное обеспечение, так и обучение и развитие команды, чтобы она могла грамотно пользоваться оборудованием и в случае непредвиденных ситуаций оперативно решать возникшие проблемы (что тесно связано с управлением рисками).</a:t>
            </a:r>
          </a:p>
        </p:txBody>
      </p:sp>
    </p:spTree>
    <p:extLst>
      <p:ext uri="{BB962C8B-B14F-4D97-AF65-F5344CB8AC3E}">
        <p14:creationId xmlns:p14="http://schemas.microsoft.com/office/powerpoint/2010/main" val="1131616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b="1" dirty="0"/>
              <a:t>Этапы продвижения и захвата рынка:</a:t>
            </a:r>
            <a:endParaRPr lang="ru-RU" sz="2800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 выхода на рынок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530225" indent="-514350">
              <a:buAutoNum type="arabicPeriod"/>
            </a:pPr>
            <a:r>
              <a:rPr lang="ru-RU" sz="2800" dirty="0"/>
              <a:t>Цель: Сделать процесс проектирования интерьера комнаты/офиса более эффективным и индивидуальным.</a:t>
            </a:r>
          </a:p>
          <a:p>
            <a:pPr marL="530225" indent="-514350">
              <a:buAutoNum type="arabicPeriod"/>
            </a:pPr>
            <a:r>
              <a:rPr lang="ru-RU" sz="2800" dirty="0"/>
              <a:t>Ценностное предложение: Клиент приобретёт захватывающий опыт применения </a:t>
            </a:r>
            <a:r>
              <a:rPr lang="en-US" sz="2800" dirty="0"/>
              <a:t>VR-</a:t>
            </a:r>
            <a:r>
              <a:rPr lang="ru-RU" sz="2800" dirty="0"/>
              <a:t>устройств в непривычной обстановке, получит возможность сэкономить на физических прототипах, использовать индивидуальные дизайнерские решения, предоставленные компанией в ходе сотрудничества.</a:t>
            </a:r>
          </a:p>
          <a:p>
            <a:pPr marL="530225" indent="-514350">
              <a:buAutoNum type="arabicPeriod"/>
            </a:pPr>
            <a:r>
              <a:rPr lang="ru-RU" sz="2800" dirty="0"/>
              <a:t>Целевая аудитория: </a:t>
            </a:r>
            <a:r>
              <a:rPr lang="en-US" sz="2800" dirty="0"/>
              <a:t>B2B </a:t>
            </a:r>
            <a:r>
              <a:rPr lang="ru-RU" sz="2800" dirty="0"/>
              <a:t>сектор; компании всех секторов рынка, не важен размер организации и её годовой оборот.</a:t>
            </a:r>
          </a:p>
          <a:p>
            <a:pPr marL="530225" indent="-514350">
              <a:buAutoNum type="arabicPeriod"/>
            </a:pPr>
            <a:r>
              <a:rPr lang="ru-RU" sz="2800" dirty="0"/>
              <a:t>Конкуренты: Компании, торгующие мебелью и предметами интерьера (например: Ле Монлид, BestMebelи тд.)</a:t>
            </a:r>
          </a:p>
          <a:p>
            <a:pPr marL="530225" indent="-514350">
              <a:buAutoNum type="arabicPeriod"/>
            </a:pPr>
            <a:r>
              <a:rPr lang="ru-RU" sz="2800" dirty="0"/>
              <a:t>Каналы продвижения: Реклама и рассылка на почту; чтобы заявить об инновации можно провести офлайн-мероприятие, в котором представители компании подробно расскажут о нововведении, его причинах, преимуществах и недостатков и ожидаемых результатах.</a:t>
            </a:r>
          </a:p>
          <a:p>
            <a:pPr marL="530225" indent="-514350">
              <a:buAutoNum type="arabicPeriod"/>
            </a:pPr>
            <a:r>
              <a:rPr lang="ru-RU" sz="2800" dirty="0"/>
              <a:t>Бюджет: Рассчитать затраты на установку </a:t>
            </a:r>
            <a:r>
              <a:rPr lang="en-US" sz="2800" dirty="0"/>
              <a:t>VR</a:t>
            </a:r>
            <a:r>
              <a:rPr lang="ru-RU" sz="2800" dirty="0"/>
              <a:t>-технологий и всех необходимых приложений.</a:t>
            </a:r>
          </a:p>
          <a:p>
            <a:pPr marL="530225" indent="-514350">
              <a:buAutoNum type="arabicPeriod"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97334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7" y="1429775"/>
            <a:ext cx="9741217" cy="911089"/>
          </a:xfrm>
        </p:spPr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/>
              <a:t>Проект находится на этапе «идея», поэтому никаких результатов нет.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Необходимые ресурсы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0115" y="1676399"/>
            <a:ext cx="13084629" cy="10096501"/>
          </a:xfrm>
        </p:spPr>
        <p:txBody>
          <a:bodyPr/>
          <a:lstStyle/>
          <a:p>
            <a:pPr fontAlgn="ctr"/>
            <a:r>
              <a:rPr lang="ru-RU" sz="2400" b="1" dirty="0"/>
              <a:t>Материальные активы </a:t>
            </a:r>
          </a:p>
          <a:p>
            <a:pPr marL="530225" indent="-514350" fontAlgn="ctr">
              <a:buFont typeface="+mj-lt"/>
              <a:buAutoNum type="arabicPeriod"/>
            </a:pPr>
            <a:r>
              <a:rPr lang="ru-RU" sz="2400" i="1" dirty="0"/>
              <a:t>Оборудование</a:t>
            </a:r>
            <a:r>
              <a:rPr lang="ru-RU" sz="2400" dirty="0"/>
              <a:t>: </a:t>
            </a:r>
          </a:p>
          <a:p>
            <a:pPr marL="530225" indent="-514350" fontAlgn="ctr">
              <a:buFont typeface="Arial" pitchFamily="34" charset="0"/>
              <a:buChar char="•"/>
            </a:pPr>
            <a:r>
              <a:rPr lang="ru-RU" sz="2400" dirty="0"/>
              <a:t>Компьютеры и серверы: мощные ПК для разработки VR-приложений и серверы для хранения данных. </a:t>
            </a:r>
          </a:p>
          <a:p>
            <a:pPr marL="530225" indent="-514350" fontAlgn="ctr">
              <a:buFont typeface="Arial" pitchFamily="34" charset="0"/>
              <a:buChar char="•"/>
            </a:pPr>
            <a:r>
              <a:rPr lang="ru-RU" sz="2400" dirty="0"/>
              <a:t>VR-устройства: гарнитуры (например, </a:t>
            </a:r>
            <a:r>
              <a:rPr lang="ru-RU" sz="2400" dirty="0" err="1"/>
              <a:t>Oculus</a:t>
            </a:r>
            <a:r>
              <a:rPr lang="ru-RU" sz="2400" dirty="0"/>
              <a:t> </a:t>
            </a:r>
            <a:r>
              <a:rPr lang="ru-RU" sz="2400" dirty="0" err="1"/>
              <a:t>Rift</a:t>
            </a:r>
            <a:r>
              <a:rPr lang="ru-RU" sz="2400" dirty="0"/>
              <a:t>, HTC </a:t>
            </a:r>
            <a:r>
              <a:rPr lang="ru-RU" sz="2400" dirty="0" err="1"/>
              <a:t>Vive</a:t>
            </a:r>
            <a:r>
              <a:rPr lang="ru-RU" sz="2400" dirty="0"/>
              <a:t>) для тестирования и демонстрации. </a:t>
            </a:r>
          </a:p>
          <a:p>
            <a:pPr marL="530225" indent="-514350" fontAlgn="ctr">
              <a:buFont typeface="Arial" pitchFamily="34" charset="0"/>
              <a:buChar char="•"/>
            </a:pPr>
            <a:r>
              <a:rPr lang="ru-RU" sz="2400" dirty="0"/>
              <a:t>Программное обеспечение: лицензии на ПО для разработки (</a:t>
            </a:r>
            <a:r>
              <a:rPr lang="ru-RU" sz="2400" dirty="0" err="1"/>
              <a:t>Unity</a:t>
            </a:r>
            <a:r>
              <a:rPr lang="ru-RU" sz="2400" dirty="0"/>
              <a:t>, </a:t>
            </a:r>
            <a:r>
              <a:rPr lang="ru-RU" sz="2400" dirty="0" err="1"/>
              <a:t>Unreal</a:t>
            </a:r>
            <a:r>
              <a:rPr lang="ru-RU" sz="2400" dirty="0"/>
              <a:t> </a:t>
            </a:r>
            <a:r>
              <a:rPr lang="ru-RU" sz="2400" dirty="0" err="1"/>
              <a:t>Engine</a:t>
            </a:r>
            <a:r>
              <a:rPr lang="ru-RU" sz="2400" dirty="0"/>
              <a:t> и др.), графические редакторы (</a:t>
            </a:r>
            <a:r>
              <a:rPr lang="ru-RU" sz="2400" dirty="0" err="1"/>
              <a:t>Adobe</a:t>
            </a:r>
            <a:r>
              <a:rPr lang="ru-RU" sz="2400" dirty="0"/>
              <a:t> </a:t>
            </a:r>
            <a:r>
              <a:rPr lang="ru-RU" sz="2400" dirty="0" err="1"/>
              <a:t>Creative</a:t>
            </a:r>
            <a:r>
              <a:rPr lang="ru-RU" sz="2400" dirty="0"/>
              <a:t> </a:t>
            </a:r>
            <a:r>
              <a:rPr lang="ru-RU" sz="2400" dirty="0" err="1"/>
              <a:t>Suite</a:t>
            </a:r>
            <a:r>
              <a:rPr lang="ru-RU" sz="2400" dirty="0"/>
              <a:t>). </a:t>
            </a:r>
          </a:p>
          <a:p>
            <a:pPr marL="530225" indent="-514350" fontAlgn="ctr"/>
            <a:r>
              <a:rPr lang="ru-RU" sz="2400" dirty="0"/>
              <a:t>2. </a:t>
            </a:r>
            <a:r>
              <a:rPr lang="ru-RU" sz="2400" i="1" dirty="0"/>
              <a:t>Офисное пространство</a:t>
            </a:r>
            <a:r>
              <a:rPr lang="ru-RU" sz="2400" dirty="0"/>
              <a:t>: </a:t>
            </a:r>
          </a:p>
          <a:p>
            <a:pPr marL="530225" indent="-514350" fontAlgn="ctr">
              <a:buFont typeface="Arial" pitchFamily="34" charset="0"/>
              <a:buChar char="•"/>
            </a:pPr>
            <a:r>
              <a:rPr lang="ru-RU" sz="2400" dirty="0"/>
              <a:t>Аренда офиса или </a:t>
            </a:r>
            <a:r>
              <a:rPr lang="ru-RU" sz="2400" dirty="0" err="1"/>
              <a:t>коворкинга</a:t>
            </a:r>
            <a:r>
              <a:rPr lang="ru-RU" sz="2400" dirty="0"/>
              <a:t> для команды разработки. </a:t>
            </a:r>
          </a:p>
          <a:p>
            <a:pPr marL="530225" indent="-514350" fontAlgn="ctr">
              <a:buFont typeface="Arial" pitchFamily="34" charset="0"/>
              <a:buChar char="•"/>
            </a:pPr>
            <a:r>
              <a:rPr lang="ru-RU" sz="2400" dirty="0"/>
              <a:t>Мебель и оборудование (столы, стулья, проекторы и т.д.). </a:t>
            </a:r>
          </a:p>
          <a:p>
            <a:pPr marL="530225" indent="-514350" fontAlgn="ctr"/>
            <a:r>
              <a:rPr lang="ru-RU" sz="2400" dirty="0"/>
              <a:t>3. </a:t>
            </a:r>
            <a:r>
              <a:rPr lang="ru-RU" sz="2400" i="1" dirty="0"/>
              <a:t>Маркетинговые материалы</a:t>
            </a:r>
            <a:r>
              <a:rPr lang="ru-RU" sz="2400" dirty="0"/>
              <a:t>: </a:t>
            </a:r>
          </a:p>
          <a:p>
            <a:pPr marL="530225" indent="-514350" fontAlgn="ctr">
              <a:buFont typeface="Arial" pitchFamily="34" charset="0"/>
              <a:buChar char="•"/>
            </a:pPr>
            <a:r>
              <a:rPr lang="ru-RU" sz="2400" dirty="0"/>
              <a:t>Создание </a:t>
            </a:r>
            <a:r>
              <a:rPr lang="ru-RU" sz="2400" dirty="0" err="1"/>
              <a:t>веб-сайта</a:t>
            </a:r>
            <a:r>
              <a:rPr lang="ru-RU" sz="2400" dirty="0"/>
              <a:t>, рекламных материалов, брошюр и т.д. </a:t>
            </a:r>
          </a:p>
          <a:p>
            <a:pPr marL="530225" indent="-514350" fontAlgn="ctr"/>
            <a:r>
              <a:rPr lang="ru-RU" sz="2400" b="1" dirty="0"/>
              <a:t>Нематериальные активы </a:t>
            </a:r>
          </a:p>
          <a:p>
            <a:pPr marL="530225" indent="-514350" fontAlgn="ctr">
              <a:buFont typeface="+mj-lt"/>
              <a:buAutoNum type="arabicPeriod"/>
            </a:pPr>
            <a:r>
              <a:rPr lang="ru-RU" sz="2400" i="1" dirty="0"/>
              <a:t>Интеллектуальная собственность</a:t>
            </a:r>
            <a:r>
              <a:rPr lang="ru-RU" sz="2400" dirty="0"/>
              <a:t>: </a:t>
            </a:r>
          </a:p>
          <a:p>
            <a:pPr marL="530225" indent="-514350" fontAlgn="ctr">
              <a:buFont typeface="Arial" pitchFamily="34" charset="0"/>
              <a:buChar char="•"/>
            </a:pPr>
            <a:r>
              <a:rPr lang="ru-RU" sz="2400" dirty="0"/>
              <a:t>Разработка уникального программного обеспечения, алгоритмов, моделей и </a:t>
            </a:r>
            <a:r>
              <a:rPr lang="ru-RU" sz="2400" dirty="0" err="1"/>
              <a:t>контента</a:t>
            </a:r>
            <a:r>
              <a:rPr lang="ru-RU" sz="2400" dirty="0"/>
              <a:t>. </a:t>
            </a:r>
          </a:p>
          <a:p>
            <a:pPr marL="530225" indent="-514350" fontAlgn="ctr">
              <a:buFont typeface="Arial" pitchFamily="34" charset="0"/>
              <a:buChar char="•"/>
            </a:pPr>
            <a:r>
              <a:rPr lang="ru-RU" sz="2400" dirty="0" err="1"/>
              <a:t>Брендирование</a:t>
            </a:r>
            <a:r>
              <a:rPr lang="ru-RU" sz="2400" dirty="0"/>
              <a:t> (логотип, фирменный стиль). </a:t>
            </a:r>
          </a:p>
          <a:p>
            <a:pPr marL="530225" indent="-514350" fontAlgn="ctr"/>
            <a:r>
              <a:rPr lang="ru-RU" sz="2400" dirty="0"/>
              <a:t>2. </a:t>
            </a:r>
            <a:r>
              <a:rPr lang="ru-RU" sz="2400" i="1" dirty="0"/>
              <a:t>Знания и опыт команды</a:t>
            </a:r>
            <a:r>
              <a:rPr lang="ru-RU" sz="2400" dirty="0"/>
              <a:t>: </a:t>
            </a:r>
          </a:p>
          <a:p>
            <a:pPr marL="530225" indent="-514350" fontAlgn="ctr">
              <a:buFont typeface="Arial" pitchFamily="34" charset="0"/>
              <a:buChar char="•"/>
            </a:pPr>
            <a:r>
              <a:rPr lang="ru-RU" sz="2400" dirty="0"/>
              <a:t>Наличие квалифицированных специалистов в области VR, дизайна интерьеров, программирования и маркетинга.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3454741" y="2356187"/>
            <a:ext cx="6279244" cy="74789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30225" indent="-514350" algn="just" fontAlgn="ctr"/>
            <a:r>
              <a:rPr lang="ru-RU" sz="2400" b="1" dirty="0"/>
              <a:t>План расходования средств </a:t>
            </a:r>
          </a:p>
          <a:p>
            <a:pPr marL="530225" indent="-514350" algn="just" fontAlgn="ctr">
              <a:buFont typeface="+mj-lt"/>
              <a:buAutoNum type="arabicPeriod"/>
            </a:pPr>
            <a:r>
              <a:rPr lang="ru-RU" sz="2400" i="1" dirty="0"/>
              <a:t>Разработка продукта (40-50%)</a:t>
            </a:r>
            <a:r>
              <a:rPr lang="ru-RU" sz="2400" dirty="0"/>
              <a:t>: </a:t>
            </a:r>
          </a:p>
          <a:p>
            <a:pPr marL="530225" indent="-514350" algn="just" fontAlgn="ctr">
              <a:buFont typeface="Arial" pitchFamily="34" charset="0"/>
              <a:buChar char="•"/>
            </a:pPr>
            <a:r>
              <a:rPr lang="ru-RU" sz="2400" dirty="0"/>
              <a:t>Заработная плата разработчиков, дизайнеров, </a:t>
            </a:r>
            <a:r>
              <a:rPr lang="ru-RU" sz="2400" dirty="0" err="1"/>
              <a:t>маркетологов</a:t>
            </a:r>
            <a:r>
              <a:rPr lang="ru-RU" sz="2400" dirty="0"/>
              <a:t>.</a:t>
            </a:r>
          </a:p>
          <a:p>
            <a:pPr marL="530225" indent="-514350" algn="just" fontAlgn="ctr">
              <a:buFont typeface="Arial" pitchFamily="34" charset="0"/>
              <a:buChar char="•"/>
            </a:pPr>
            <a:r>
              <a:rPr lang="ru-RU" sz="2400" dirty="0"/>
              <a:t>Закупка оборудования и ПО.</a:t>
            </a:r>
          </a:p>
          <a:p>
            <a:pPr marL="530225" indent="-514350" algn="just" fontAlgn="ctr">
              <a:buFont typeface="Arial" pitchFamily="34" charset="0"/>
              <a:buChar char="•"/>
            </a:pPr>
            <a:r>
              <a:rPr lang="ru-RU" sz="2400" dirty="0"/>
              <a:t>Тестирование и улучшение продукта.</a:t>
            </a:r>
          </a:p>
          <a:p>
            <a:pPr marL="530225" indent="-514350" algn="just" fontAlgn="ctr"/>
            <a:r>
              <a:rPr lang="ru-RU" sz="2400" dirty="0"/>
              <a:t>2. </a:t>
            </a:r>
            <a:r>
              <a:rPr lang="ru-RU" sz="2400" i="1" dirty="0"/>
              <a:t>Маркетинг и продвижение (20-30%)</a:t>
            </a:r>
            <a:r>
              <a:rPr lang="ru-RU" sz="2400" dirty="0"/>
              <a:t>: </a:t>
            </a:r>
          </a:p>
          <a:p>
            <a:pPr marL="530225" indent="-514350" algn="just" fontAlgn="ctr">
              <a:buFont typeface="Arial" pitchFamily="34" charset="0"/>
              <a:buChar char="•"/>
            </a:pPr>
            <a:r>
              <a:rPr lang="ru-RU" sz="2400" dirty="0"/>
              <a:t>Реклама в социальных сетях, контекстная реклама. </a:t>
            </a:r>
          </a:p>
          <a:p>
            <a:pPr marL="530225" indent="-514350" algn="just" fontAlgn="ctr">
              <a:buFont typeface="Arial" pitchFamily="34" charset="0"/>
              <a:buChar char="•"/>
            </a:pPr>
            <a:r>
              <a:rPr lang="ru-RU" sz="2400" dirty="0"/>
              <a:t>Участие в выставках и конференциях. </a:t>
            </a:r>
          </a:p>
          <a:p>
            <a:pPr marL="530225" indent="-514350" algn="just" fontAlgn="ctr">
              <a:buFont typeface="Arial" pitchFamily="34" charset="0"/>
              <a:buChar char="•"/>
            </a:pPr>
            <a:r>
              <a:rPr lang="ru-RU" sz="2400" dirty="0"/>
              <a:t>Создание </a:t>
            </a:r>
            <a:r>
              <a:rPr lang="ru-RU" sz="2400" dirty="0" err="1"/>
              <a:t>контентного</a:t>
            </a:r>
            <a:r>
              <a:rPr lang="ru-RU" sz="2400" dirty="0"/>
              <a:t> маркетинга (</a:t>
            </a:r>
            <a:r>
              <a:rPr lang="ru-RU" sz="2400" dirty="0" err="1"/>
              <a:t>видеоуроки</a:t>
            </a:r>
            <a:r>
              <a:rPr lang="ru-RU" sz="2400" dirty="0"/>
              <a:t>, </a:t>
            </a:r>
            <a:r>
              <a:rPr lang="ru-RU" sz="2400" dirty="0" err="1"/>
              <a:t>блоги</a:t>
            </a:r>
            <a:r>
              <a:rPr lang="ru-RU" sz="2400" dirty="0"/>
              <a:t>). </a:t>
            </a:r>
          </a:p>
          <a:p>
            <a:pPr marL="530225" indent="-514350" algn="just" fontAlgn="ctr"/>
            <a:r>
              <a:rPr lang="ru-RU" sz="2400" dirty="0"/>
              <a:t>3. </a:t>
            </a:r>
            <a:r>
              <a:rPr lang="ru-RU" sz="2400" i="1" dirty="0"/>
              <a:t>Операционные расходы (15-20%)</a:t>
            </a:r>
            <a:r>
              <a:rPr lang="ru-RU" sz="2400" dirty="0"/>
              <a:t>:</a:t>
            </a:r>
          </a:p>
          <a:p>
            <a:pPr marL="530225" indent="-514350" algn="just" fontAlgn="ctr">
              <a:buFont typeface="Arial" pitchFamily="34" charset="0"/>
              <a:buChar char="•"/>
            </a:pPr>
            <a:r>
              <a:rPr lang="ru-RU" sz="2400" dirty="0"/>
              <a:t>Аренда офиса, коммунальные услуги.</a:t>
            </a:r>
          </a:p>
          <a:p>
            <a:pPr marL="530225" indent="-514350" algn="just" fontAlgn="ctr">
              <a:buFont typeface="Arial" pitchFamily="34" charset="0"/>
              <a:buChar char="•"/>
            </a:pPr>
            <a:r>
              <a:rPr lang="ru-RU" sz="2400" dirty="0"/>
              <a:t>Офисные расходы (канцтовары, интернет и т.д.). </a:t>
            </a:r>
          </a:p>
          <a:p>
            <a:pPr marL="530225" indent="-514350" algn="just" fontAlgn="ctr"/>
            <a:r>
              <a:rPr lang="ru-RU" sz="2400" dirty="0"/>
              <a:t>4. </a:t>
            </a:r>
            <a:r>
              <a:rPr lang="ru-RU" sz="2400" i="1" dirty="0"/>
              <a:t>Непредвиденные расходы (5-10%):</a:t>
            </a:r>
          </a:p>
          <a:p>
            <a:pPr marL="530225" indent="-514350" algn="just" fontAlgn="ctr">
              <a:buFont typeface="Arial" pitchFamily="34" charset="0"/>
              <a:buChar char="•"/>
            </a:pPr>
            <a:r>
              <a:rPr lang="ru-RU" sz="2400" dirty="0"/>
              <a:t>Резерв на случай непредвиденных обстоятельств или дополнительных затрат. </a:t>
            </a:r>
          </a:p>
        </p:txBody>
      </p:sp>
    </p:spTree>
    <p:extLst>
      <p:ext uri="{BB962C8B-B14F-4D97-AF65-F5344CB8AC3E}">
        <p14:creationId xmlns:p14="http://schemas.microsoft.com/office/powerpoint/2010/main" val="362699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8083742" y="4955171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83115" y="5053872"/>
            <a:ext cx="4134612" cy="2103120"/>
          </a:xfrm>
        </p:spPr>
        <p:txBody>
          <a:bodyPr/>
          <a:lstStyle/>
          <a:p>
            <a:pPr algn="ctr"/>
            <a:r>
              <a:rPr lang="ru-RU" sz="2800" dirty="0"/>
              <a:t>Определение стратегии проекта, общение с компанией-партнёром </a:t>
            </a:r>
            <a:r>
              <a:rPr lang="en-US" sz="2800" dirty="0"/>
              <a:t>Hoff, </a:t>
            </a:r>
            <a:r>
              <a:rPr lang="ru-RU" sz="2800" dirty="0"/>
              <a:t>планирование развития, контроль финансов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05417" y="4101564"/>
            <a:ext cx="4134612" cy="438912"/>
          </a:xfrm>
        </p:spPr>
        <p:txBody>
          <a:bodyPr/>
          <a:lstStyle/>
          <a:p>
            <a:r>
              <a:rPr lang="ru-RU" dirty="0"/>
              <a:t>Руководитель проекта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416852" y="5143097"/>
            <a:ext cx="4860319" cy="3844785"/>
          </a:xfrm>
        </p:spPr>
        <p:txBody>
          <a:bodyPr/>
          <a:lstStyle/>
          <a:p>
            <a:pPr algn="ctr"/>
            <a:r>
              <a:rPr lang="ru-RU" sz="2800" dirty="0" err="1"/>
              <a:t>Ассистирование</a:t>
            </a:r>
            <a:r>
              <a:rPr lang="ru-RU" sz="2800" dirty="0"/>
              <a:t> руководителя, контроль работы системы проекта, помощь с организацией точек виртуальной реальности в магазинах</a:t>
            </a:r>
            <a:r>
              <a:rPr lang="en-US" sz="2800" dirty="0"/>
              <a:t> Hoff</a:t>
            </a:r>
            <a:r>
              <a:rPr lang="ru-RU" sz="2800" dirty="0"/>
              <a:t>  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528367" y="4190776"/>
            <a:ext cx="5350969" cy="358924"/>
          </a:xfrm>
        </p:spPr>
        <p:txBody>
          <a:bodyPr/>
          <a:lstStyle/>
          <a:p>
            <a:r>
              <a:rPr lang="ru-RU" dirty="0"/>
              <a:t>Помощник </a:t>
            </a:r>
            <a:r>
              <a:rPr lang="ru-RU" dirty="0" err="1"/>
              <a:t>руководитела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4617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565779"/>
            <a:ext cx="18211559" cy="7931533"/>
          </a:xfrm>
        </p:spPr>
        <p:txBody>
          <a:bodyPr/>
          <a:lstStyle/>
          <a:p>
            <a:r>
              <a:rPr lang="ru-RU" sz="2400" b="1" dirty="0"/>
              <a:t>Детали реализации</a:t>
            </a:r>
            <a:r>
              <a:rPr lang="ru-RU" sz="2400" dirty="0"/>
              <a:t>: </a:t>
            </a:r>
          </a:p>
          <a:p>
            <a:pPr marL="530225" indent="-514350">
              <a:buFont typeface="+mj-lt"/>
              <a:buAutoNum type="arabicPeriod"/>
            </a:pPr>
            <a:r>
              <a:rPr lang="ru-RU" sz="2400" i="1" dirty="0"/>
              <a:t>Создание виртуальных моделей</a:t>
            </a:r>
            <a:r>
              <a:rPr lang="ru-RU" sz="2400" dirty="0"/>
              <a:t>: Работа с производителем для создания высококачественных 3D-моделей их продукции. Это может включать мебель, освещение, текстиль и отделочные материалы. </a:t>
            </a:r>
          </a:p>
          <a:p>
            <a:pPr marL="530225" indent="-514350">
              <a:buFont typeface="+mj-lt"/>
              <a:buAutoNum type="arabicPeriod"/>
            </a:pPr>
            <a:r>
              <a:rPr lang="ru-RU" sz="2400" i="1" dirty="0"/>
              <a:t>Интеграция в платформу</a:t>
            </a:r>
            <a:r>
              <a:rPr lang="ru-RU" sz="2400" dirty="0"/>
              <a:t>: Разработка интерфейса, который позволит дизайнерам легко находить и использовать эти модели в своих проектах. </a:t>
            </a:r>
          </a:p>
          <a:p>
            <a:pPr marL="530225" indent="-514350">
              <a:buFont typeface="+mj-lt"/>
              <a:buAutoNum type="arabicPeriod"/>
            </a:pPr>
            <a:r>
              <a:rPr lang="ru-RU" sz="2400" i="1" dirty="0"/>
              <a:t>Маркетинг и продвижение</a:t>
            </a:r>
            <a:r>
              <a:rPr lang="ru-RU" sz="2400" dirty="0"/>
              <a:t>: Сотрудничество с производителем для совместного маркетинга. Это может включать кросс-промоции на социальных сетях, участие в выставках и мероприятиях. Использование возможности контентного маркетинга, чтобы продемонстрировать, как продукты могут быть использованы в интерьере с помощью VR.</a:t>
            </a:r>
          </a:p>
          <a:p>
            <a:pPr marL="530225" indent="-514350">
              <a:buFont typeface="+mj-lt"/>
              <a:buAutoNum type="arabicPeriod"/>
            </a:pPr>
            <a:r>
              <a:rPr lang="ru-RU" sz="2400" i="1" dirty="0"/>
              <a:t>Комиссионные и условия сотрудничества</a:t>
            </a:r>
            <a:r>
              <a:rPr lang="ru-RU" sz="2400" dirty="0"/>
              <a:t>: Установка прозрачных условий комиссионных за продажи, сделанные через нашу платформу. Это может быть фиксированный процент от продажи или фиксированная плата за каждую транзакцию. </a:t>
            </a:r>
          </a:p>
          <a:p>
            <a:pPr marL="530225" indent="-514350">
              <a:buFont typeface="+mj-lt"/>
              <a:buAutoNum type="arabicPeriod"/>
            </a:pPr>
            <a:r>
              <a:rPr lang="ru-RU" sz="2400" i="1" dirty="0"/>
              <a:t>Обратная связь и улучшения</a:t>
            </a:r>
            <a:r>
              <a:rPr lang="ru-RU" sz="2400" dirty="0"/>
              <a:t>: Сбор отзывов от пользователей о моделях и продуктах, чтобы улучшать качество и соответствие потребностям клиентов. Регулярное обновление ассортимента моделей, добавление новых продуктов по мере выхода их на рынок. </a:t>
            </a:r>
          </a:p>
          <a:p>
            <a:pPr marL="530225" indent="-514350">
              <a:buFont typeface="+mj-lt"/>
              <a:buAutoNum type="arabicPeriod"/>
            </a:pPr>
            <a:r>
              <a:rPr lang="ru-RU" sz="2400" i="1" dirty="0"/>
              <a:t>Аналитика и отчетность</a:t>
            </a:r>
            <a:r>
              <a:rPr lang="ru-RU" sz="2400" dirty="0"/>
              <a:t>: Внедрение инструментов аналитики для отслеживания продаж и популярности определенных моделей. Это поможет лучше понимать рынок. 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m.dzhussoeva@mail.ru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3799</TotalTime>
  <Words>1440</Words>
  <Application>Microsoft Office PowerPoint</Application>
  <PresentationFormat>Custom</PresentationFormat>
  <Paragraphs>95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ОБЛОЖКИ</vt:lpstr>
      <vt:lpstr>РАЗДЕЛИТЕЛИ</vt:lpstr>
      <vt:lpstr>VR в дизайне интерьера для Hoff</vt:lpstr>
      <vt:lpstr>Актуальность проекта</vt:lpstr>
      <vt:lpstr>Проблема</vt:lpstr>
      <vt:lpstr>Решение</vt:lpstr>
      <vt:lpstr>Рынок</vt:lpstr>
      <vt:lpstr>Бизнес-модель</vt:lpstr>
      <vt:lpstr>План выхода на рынок</vt:lpstr>
      <vt:lpstr>Текущие результаты</vt:lpstr>
      <vt:lpstr>Необходимые ресурсы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user</cp:lastModifiedBy>
  <cp:revision>233</cp:revision>
  <dcterms:created xsi:type="dcterms:W3CDTF">2021-03-01T12:07:13Z</dcterms:created>
  <dcterms:modified xsi:type="dcterms:W3CDTF">2024-10-18T15:47:16Z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