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</p:sldMasterIdLst>
  <p:sldIdLst>
    <p:sldId id="256" r:id="rId10"/>
    <p:sldId id="257" r:id="rId11"/>
    <p:sldId id="258" r:id="rId12"/>
    <p:sldId id="25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65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4C82655-912D-4D04-ACB8-709E977773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14A5744-E1ED-486A-BCCB-159F9C983F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6B5197-E34D-470E-8990-E39F2030D74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600EBB5D-A621-441C-89AB-D98E07A31B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5B01D83-C4AF-495E-8ABA-CC6CB76814A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F470BF-A148-4325-8A09-FDC077C6E6D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9C13A748-C710-4AAC-BB6B-37FAFCB045F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2B6C6BC7-00E3-4D20-B681-94851953F4D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B281F8-31B1-40AB-909E-931A3183DB7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681AD0F-D35A-4621-83DA-A08D12E19B1C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723960" lvl="1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234440" lvl="2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727280" lvl="3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2184480" lvl="4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127E2AF-67D1-4D3C-9DC5-FB555EE3108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52E4A0-D435-4B39-A787-E475E4D2E698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1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2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3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4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5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6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7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28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1E923A-3F47-488B-9210-479F29B84FC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5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7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4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4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1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3" name="Соединительная линия уступом 26"/>
          <p:cNvSpPr/>
          <p:nvPr/>
        </p:nvSpPr>
        <p:spPr>
          <a:xfrm rot="10800000" flipV="1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4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B6378A-4FF2-4D6E-99DB-2279241C2893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72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lang="ru-RU" sz="7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A292C88-E217-43AE-B3F1-0772D1290625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1FEED27-2F78-4ED5-B783-7134B66FD06F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6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7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68" name="Таблица 3"/>
          <p:cNvGraphicFramePr/>
          <p:nvPr/>
        </p:nvGraphicFramePr>
        <p:xfrm>
          <a:off x="623880" y="1634040"/>
          <a:ext cx="10712160" cy="4389120"/>
        </p:xfrm>
        <a:graphic>
          <a:graphicData uri="http://schemas.openxmlformats.org/drawingml/2006/table">
            <a:tbl>
              <a:tblPr/>
              <a:tblGrid>
                <a:gridCol w="17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2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3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4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5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6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7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8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DD96DAA-62F3-480D-B8BF-9C7D74E96790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2022-11-09 02.38.22.jpg" descr="2022-11-09 02.38.22.jpg"/>
          <p:cNvPicPr/>
          <p:nvPr/>
        </p:nvPicPr>
        <p:blipFill>
          <a:blip r:embed="rId3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2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5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6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7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88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89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2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3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4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5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B27CF5-0EEF-4FC0-8A63-4AC583E8DB36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0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1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2" name="Рисунок 1"/>
          <p:cNvPicPr/>
          <p:nvPr/>
        </p:nvPicPr>
        <p:blipFill>
          <a:blip r:embed="rId2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4" name="Рисунок 6"/>
          <p:cNvPicPr/>
          <p:nvPr/>
        </p:nvPicPr>
        <p:blipFill>
          <a:blip r:embed="rId3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6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7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lang="ru-RU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1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lang="ru-RU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9" name="Рисунок 3"/>
          <p:cNvPicPr/>
          <p:nvPr/>
        </p:nvPicPr>
        <p:blipFill>
          <a:blip r:embed="rId4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0" name="Текст 2"/>
          <p:cNvSpPr/>
          <p:nvPr/>
        </p:nvSpPr>
        <p:spPr>
          <a:xfrm>
            <a:off x="6718320" y="1974079"/>
            <a:ext cx="4353480" cy="2862322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>
              <a:tabLst>
                <a:tab pos="0" algn="l"/>
              </a:tabLst>
            </a:pPr>
            <a:r>
              <a:rPr lang="ru-RU" sz="3600" b="1" i="0" u="none" strike="noStrike" dirty="0">
                <a:solidFill>
                  <a:srgbClr val="FFFFFF"/>
                </a:solidFill>
                <a:effectLst/>
                <a:highlight>
                  <a:srgbClr val="800000"/>
                </a:highlight>
                <a:latin typeface="Roboto Condensed" panose="02000000000000000000" pitchFamily="2" charset="0"/>
              </a:rPr>
              <a:t>Разработка элементов программного обеспечения HMI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3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766916" y="1825559"/>
            <a:ext cx="10586404" cy="4980821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ru-RU" sz="1600" dirty="0">
                <a:solidFill>
                  <a:srgbClr val="000000"/>
                </a:solidFill>
                <a:latin typeface="HelveticaNeue"/>
              </a:rPr>
              <a:t>Проект направлен на создание высококачественных, интуитивных и удобных в использовании элементов программного обеспечения для интерфейсов человека и машины (HMI). В условиях быстро развивающегося технологического мира, где автоматизация и цифровизация становятся распространенной практикой, необходимы эффективные решения, позволяющие улучшить взаимодействие пользователей с различными автоматизированными системами. Основные задачи проекта включают:1. Исследование пользовательских потребностей – Определение требований конечных пользователей, проведение анкетирования и фокус-групп для выявления предпочтений в дизайне и функциональности интерфейсов.   2. Проектирование элементов интерфейса – Создание прототипов и макетов интерфейсов с учетом принципов юзабилити, эргономики и современных дизайнерских трендов.   3. Разработка программных компонентов – Программирование элементов интерфейса на выбранной платформе с учетом гибкости и возможности </a:t>
            </a:r>
            <a:r>
              <a:rPr lang="ru-RU" sz="1600" dirty="0" err="1">
                <a:solidFill>
                  <a:srgbClr val="000000"/>
                </a:solidFill>
                <a:latin typeface="HelveticaNeue"/>
              </a:rPr>
              <a:t>переиспользования</a:t>
            </a:r>
            <a:r>
              <a:rPr lang="ru-RU" sz="1600" dirty="0">
                <a:solidFill>
                  <a:srgbClr val="000000"/>
                </a:solidFill>
                <a:latin typeface="HelveticaNeue"/>
              </a:rPr>
              <a:t> компонент.4. Тестирование и валидация – Проведение тестирования разработанных элементов с целью оценки их функциональности и удобства использования. Сбор обратной связи от пользователей и корректировка решений на основе полученных </a:t>
            </a:r>
            <a:r>
              <a:rPr lang="ru-RU" sz="1600" dirty="0" err="1">
                <a:solidFill>
                  <a:srgbClr val="000000"/>
                </a:solidFill>
                <a:latin typeface="HelveticaNeue"/>
              </a:rPr>
              <a:t>данных.Техническое</a:t>
            </a:r>
            <a:r>
              <a:rPr lang="ru-RU" sz="1600" dirty="0">
                <a:solidFill>
                  <a:srgbClr val="000000"/>
                </a:solidFill>
                <a:latin typeface="HelveticaNeue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HelveticaNeue"/>
              </a:rPr>
              <a:t>решение:Для</a:t>
            </a:r>
            <a:r>
              <a:rPr lang="ru-RU" sz="1600" dirty="0">
                <a:solidFill>
                  <a:srgbClr val="000000"/>
                </a:solidFill>
                <a:latin typeface="HelveticaNeue"/>
              </a:rPr>
              <a:t> реализации проекта предлагается использовать следующие технологии и инструменты:1. Язык программирования: Выбор языка зависит от платформы (C#, JavaScript, Python и др.), с акцентом на кроссплатформенные решения, такие как Electron или Qt.2. Дизайн интерфейса: Использование инструментов для проектирования интерфейсов, таких как </a:t>
            </a:r>
            <a:r>
              <a:rPr lang="ru-RU" sz="1600" dirty="0" err="1">
                <a:solidFill>
                  <a:srgbClr val="000000"/>
                </a:solidFill>
                <a:latin typeface="HelveticaNeue"/>
              </a:rPr>
              <a:t>Figma</a:t>
            </a:r>
            <a:r>
              <a:rPr lang="ru-RU" sz="1600" dirty="0">
                <a:solidFill>
                  <a:srgbClr val="000000"/>
                </a:solidFill>
                <a:latin typeface="HelveticaNeue"/>
              </a:rPr>
              <a:t> или Adobe XD, для создания интерактивных прототипов и получения обратной связи от пользователей на ранних этапах разработки.3. Фреймворки и библиотеки: Применение современных фреймворков (например, React.js для веб-приложений) для быстрого и эффективного создания компонентов интерфейса, а также интеграции с существующими системами.</a:t>
            </a:r>
            <a:endParaRPr lang="ru-RU" sz="1600" b="0" u="none" strike="noStrike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</a:pPr>
            <a:r>
              <a:rPr lang="ru-RU" sz="1400" dirty="0">
                <a:solidFill>
                  <a:srgbClr val="000000"/>
                </a:solidFill>
                <a:latin typeface="HelveticaNeue"/>
              </a:rPr>
              <a:t>Ключевые </a:t>
            </a:r>
            <a:r>
              <a:rPr lang="ru-RU" sz="1400" dirty="0" err="1">
                <a:solidFill>
                  <a:srgbClr val="000000"/>
                </a:solidFill>
                <a:latin typeface="HelveticaNeue"/>
              </a:rPr>
              <a:t>потребители:Основные</a:t>
            </a:r>
            <a:r>
              <a:rPr lang="ru-RU" sz="1400" dirty="0">
                <a:solidFill>
                  <a:srgbClr val="000000"/>
                </a:solidFill>
                <a:latin typeface="HelveticaNeue"/>
              </a:rPr>
              <a:t> потребители программного обеспечения HMI можно разделить на несколько категорий:- Промышленные предприятия: Фабрики, заводы и производственные линии, где необходимо управление сложными процессами. Эти компании ищут решения для оптимизации работы, повышения эффективности и снижения ошибок.  - Компании в области автомобилестроения: Производители автомобилей и компонентов, которые внедряют HMI для управления системами автомобиля и улучшения взаимодействия с водителем.  - Энергетические компании: Операторы электростанций и распределительных сетей, которым нужны решения для мониторинга и управления энергетическими процессами.- Системные интеграторы: Компании, которые предлагают комплексные решения для клиентов, ищут надежные и универсальные HMI-решения для интеграции в свои системы.- Медицинские учреждения: Больницы и клиники, использующие HMI для управления медицинским оборудованием и обеспечения удобного доступа к данным.2. Объем </a:t>
            </a:r>
            <a:r>
              <a:rPr lang="ru-RU" sz="1400" dirty="0" err="1">
                <a:solidFill>
                  <a:srgbClr val="000000"/>
                </a:solidFill>
                <a:latin typeface="HelveticaNeue"/>
              </a:rPr>
              <a:t>рынка:Рынок</a:t>
            </a:r>
            <a:r>
              <a:rPr lang="ru-RU" sz="1400" dirty="0">
                <a:solidFill>
                  <a:srgbClr val="000000"/>
                </a:solidFill>
                <a:latin typeface="HelveticaNeue"/>
              </a:rPr>
              <a:t> HMI-решений демонстрирует стабильный рост, с прогнозируемым CAGR (средний годовой темп роста) на уровне 8-10% в ближайшие годы. Причины этого роста включают:- Увеличение автоматизации в различных отраслях.- Потребность в более интуитивных и высокоэффективных интерфейсах.- Рост в области </a:t>
            </a:r>
            <a:r>
              <a:rPr lang="ru-RU" sz="1400" dirty="0" err="1">
                <a:solidFill>
                  <a:srgbClr val="000000"/>
                </a:solidFill>
                <a:latin typeface="HelveticaNeue"/>
              </a:rPr>
              <a:t>IoT</a:t>
            </a:r>
            <a:r>
              <a:rPr lang="ru-RU" sz="1400" dirty="0">
                <a:solidFill>
                  <a:srgbClr val="000000"/>
                </a:solidFill>
                <a:latin typeface="HelveticaNeue"/>
              </a:rPr>
              <a:t> (Интернет вещей), который требует улучшенного взаимодействия между устройствами и пользователями.- Региональная экспансия, особенно в развивающихся экономиках, где внедряются новейшие технологии.3. Маркетинговая </a:t>
            </a:r>
            <a:r>
              <a:rPr lang="ru-RU" sz="1400" dirty="0" err="1">
                <a:solidFill>
                  <a:srgbClr val="000000"/>
                </a:solidFill>
                <a:latin typeface="HelveticaNeue"/>
              </a:rPr>
              <a:t>стратегия:Для</a:t>
            </a:r>
            <a:r>
              <a:rPr lang="ru-RU" sz="1400" dirty="0">
                <a:solidFill>
                  <a:srgbClr val="000000"/>
                </a:solidFill>
                <a:latin typeface="HelveticaNeue"/>
              </a:rPr>
              <a:t> успешного выхода на рынок и привлечения клиентов, необходимо разработать комплексную маркетинговую стратегию, включающую следующие ключевые аспекты:- Целевая аудитория: Определение основных сегментов рынка, на которые будет нацелено предложение, с акцентом на промышленные предприятия и компании в области </a:t>
            </a:r>
            <a:r>
              <a:rPr lang="ru-RU" sz="1400" dirty="0" err="1">
                <a:solidFill>
                  <a:srgbClr val="000000"/>
                </a:solidFill>
                <a:latin typeface="HelveticaNeue"/>
              </a:rPr>
              <a:t>IoT</a:t>
            </a:r>
            <a:r>
              <a:rPr lang="ru-RU" sz="1400" dirty="0">
                <a:solidFill>
                  <a:srgbClr val="000000"/>
                </a:solidFill>
                <a:latin typeface="HelveticaNeue"/>
              </a:rPr>
              <a:t>.- Позиционирование: Формулировка уникального торгового предложения (USP) на основе преимуществ, таких как высокая гибкость, модульность, возможность кастомизации и простота интеграции.- Каналы продвижения:  - Цифровой маркетинг: Использование SEO, контент-маркетинга и таргетированной рекламы для охвата целевой аудитории в Интернете.  - Участие в выставках и конференциях: Презентация решений на специализированных мероприятиях для прямого взаимодействия с потенциальными клиентами.  - Партнерства: Сотрудничество с системными интеграторами и другими игроками на рынке для расширения каналов продаж.- Прямые продажи: Нанимать опытных менеджеров по продажам для работы с крупными корпоративными клиентами и организации встреч для демонстрации функциональности решений.</a:t>
            </a:r>
            <a:endParaRPr lang="ru-RU" sz="1400" b="0" u="none" strike="noStrike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6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7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18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9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lang="ru-RU" sz="6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0" name="Рисунок 8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4"/>
          <p:cNvPicPr/>
          <p:nvPr/>
        </p:nvPicPr>
        <p:blipFill>
          <a:blip r:embed="rId4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3451</TotalTime>
  <Words>653</Words>
  <Application>Microsoft Office PowerPoint</Application>
  <PresentationFormat>Широкоэкранный</PresentationFormat>
  <Paragraphs>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4</vt:i4>
      </vt:variant>
    </vt:vector>
  </HeadingPairs>
  <TitlesOfParts>
    <vt:vector size="22" baseType="lpstr">
      <vt:lpstr>Arial</vt:lpstr>
      <vt:lpstr>Calibri</vt:lpstr>
      <vt:lpstr>Calibri Light</vt:lpstr>
      <vt:lpstr>Gilroy-ExtraBold</vt:lpstr>
      <vt:lpstr>Gilroy-Light</vt:lpstr>
      <vt:lpstr>Helvetica Neue</vt:lpstr>
      <vt:lpstr>HelveticaNeue</vt:lpstr>
      <vt:lpstr>Roboto Condensed</vt:lpstr>
      <vt:lpstr>Times New Roman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dimgusar</cp:lastModifiedBy>
  <cp:revision>50</cp:revision>
  <dcterms:modified xsi:type="dcterms:W3CDTF">2024-11-30T13:58:58Z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