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B5D8E1"/>
    <a:srgbClr val="FD493D"/>
    <a:srgbClr val="B818B8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1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18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23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79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4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46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8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13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1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09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80D3C-69EC-4DEE-BF56-C46E026317C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25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730500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94712" y="2882900"/>
            <a:ext cx="207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МЕДИОН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288" y="2876431"/>
            <a:ext cx="6139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АКСЕЛЕРАЦИОННАЯ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ПРОГРАММА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712" y="5888503"/>
            <a:ext cx="5847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Медион</a:t>
            </a:r>
            <a:r>
              <a:rPr lang="ru-RU" dirty="0">
                <a:solidFill>
                  <a:schemeClr val="bg1"/>
                </a:solidFill>
              </a:rPr>
              <a:t> – платформа для онлайн-консультаций с врачом.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17992" y="4847015"/>
            <a:ext cx="33249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КОНТАКТЫ ПРОЕКТА</a:t>
            </a:r>
          </a:p>
          <a:p>
            <a:endParaRPr lang="ru-RU" sz="2400" b="1" dirty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Арина 89171328739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Анастасия 89198022568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63000" y="2882900"/>
            <a:ext cx="3361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Ваше здоровье в надёжных руках!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41" y="431800"/>
            <a:ext cx="1757365" cy="20260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2" y="828670"/>
            <a:ext cx="1337287" cy="15335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5CAD47-61E8-45C9-8895-3BDDD441F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202" y="2819213"/>
            <a:ext cx="3114696" cy="2656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F4406F-2DD9-4368-A36E-13821594D8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3861" y="126682"/>
            <a:ext cx="1085182" cy="15850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F02183-A57C-4356-9F99-91532F5BBA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814" y="1824865"/>
            <a:ext cx="1091279" cy="15850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FFC64C-2F78-4D22-9E37-B6328CDB86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0813" y="3505088"/>
            <a:ext cx="1091279" cy="15850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8784E3-5E65-464E-AE33-C510306757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0813" y="5203271"/>
            <a:ext cx="1091279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7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1943" y="2889630"/>
            <a:ext cx="3992479" cy="2677656"/>
          </a:xfrm>
          <a:prstGeom prst="rect">
            <a:avLst/>
          </a:prstGeom>
          <a:ln>
            <a:solidFill>
              <a:srgbClr val="8F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ДЛЯ КОГО?</a:t>
            </a:r>
          </a:p>
          <a:p>
            <a:r>
              <a:rPr lang="ru-RU" sz="1600" dirty="0"/>
              <a:t>Люди, находящиеся в отдаленных районах;</a:t>
            </a:r>
          </a:p>
          <a:p>
            <a:endParaRPr lang="ru-RU" sz="1600" dirty="0"/>
          </a:p>
          <a:p>
            <a:r>
              <a:rPr lang="ru-RU" sz="1600" dirty="0"/>
              <a:t>Люди с ограниченной подвижностью;</a:t>
            </a:r>
          </a:p>
          <a:p>
            <a:endParaRPr lang="ru-RU" sz="1600" dirty="0"/>
          </a:p>
          <a:p>
            <a:r>
              <a:rPr lang="ru-RU" sz="1600" dirty="0"/>
              <a:t>Люди, испытывающие физические или психологические ограничения;</a:t>
            </a:r>
          </a:p>
          <a:p>
            <a:endParaRPr lang="ru-RU" sz="1600" dirty="0"/>
          </a:p>
          <a:p>
            <a:r>
              <a:rPr lang="ru-RU" sz="1600" dirty="0"/>
              <a:t>Занятные люди.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8783" y="2883145"/>
            <a:ext cx="2772103" cy="2462213"/>
          </a:xfrm>
          <a:prstGeom prst="rect">
            <a:avLst/>
          </a:prstGeom>
          <a:ln>
            <a:solidFill>
              <a:srgbClr val="8F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ПРОБЛЕМА:</a:t>
            </a:r>
          </a:p>
          <a:p>
            <a:r>
              <a:rPr lang="ru-RU" sz="1600" dirty="0"/>
              <a:t>  Доступность медицинских услуг;</a:t>
            </a:r>
          </a:p>
          <a:p>
            <a:endParaRPr lang="ru-RU" sz="1600" dirty="0"/>
          </a:p>
          <a:p>
            <a:r>
              <a:rPr lang="ru-RU" sz="1600" dirty="0"/>
              <a:t>   Получение качественного и удобного медицинского консультирования удаленно.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95247" y="2849226"/>
            <a:ext cx="3266630" cy="2677656"/>
          </a:xfrm>
          <a:prstGeom prst="rect">
            <a:avLst/>
          </a:prstGeom>
          <a:ln>
            <a:solidFill>
              <a:srgbClr val="8F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ОНИ ПОЛУЧАЮТ?</a:t>
            </a:r>
          </a:p>
          <a:p>
            <a:r>
              <a:rPr lang="ru-RU" sz="1600" dirty="0"/>
              <a:t>  Получение качественной медицинской помощи, независимо от  местоположения пациента;</a:t>
            </a:r>
          </a:p>
          <a:p>
            <a:pPr marL="342900" indent="-342900">
              <a:buFontTx/>
              <a:buChar char="-"/>
            </a:pPr>
            <a:endParaRPr lang="ru-RU" sz="1600" dirty="0"/>
          </a:p>
          <a:p>
            <a:r>
              <a:rPr lang="ru-RU" sz="1600" dirty="0"/>
              <a:t>  Удобство и доступность;</a:t>
            </a:r>
          </a:p>
          <a:p>
            <a:endParaRPr lang="ru-RU" sz="1600" dirty="0"/>
          </a:p>
          <a:p>
            <a:r>
              <a:rPr lang="ru-RU" sz="1600" dirty="0"/>
              <a:t>  Экономия времени и денег. </a:t>
            </a:r>
          </a:p>
          <a:p>
            <a:endParaRPr lang="ru-RU" sz="2000" b="1" dirty="0">
              <a:solidFill>
                <a:srgbClr val="8F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52153" y="5863182"/>
            <a:ext cx="3266630" cy="769441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/>
              <a:t>ПОКАЗАТЕЛИ РЫНКА</a:t>
            </a:r>
          </a:p>
          <a:p>
            <a:r>
              <a:rPr lang="ru-RU" sz="1400" dirty="0"/>
              <a:t>Ежегодный прирост составляет порядка 19,2%.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5706" y="5755459"/>
            <a:ext cx="3266630" cy="984885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/>
              <a:t>ЕМКОСТЬ РЫНКА</a:t>
            </a:r>
          </a:p>
          <a:p>
            <a:r>
              <a:rPr lang="ru-RU" sz="1400" dirty="0"/>
              <a:t>Объем рынка телемедицинских услуг в России увеличится более чем в 60 раз и составит 96 млрд рублей к 2025 году.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4445" y="1816020"/>
            <a:ext cx="10502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ДЕЛАЕМ?</a:t>
            </a:r>
          </a:p>
          <a:p>
            <a:r>
              <a:rPr lang="ru-RU" sz="2000" b="1" dirty="0"/>
              <a:t>Создание  онлайн-платформы, где доктора будут проводить консультации пациентов.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ЦЕЛЕВАЯ АУДИТОРИЯ,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85242BC-6B93-4C1C-8ADC-DE7D961A3F6D}"/>
              </a:ext>
            </a:extLst>
          </p:cNvPr>
          <p:cNvSpPr/>
          <p:nvPr/>
        </p:nvSpPr>
        <p:spPr>
          <a:xfrm>
            <a:off x="0" y="1699773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54010403-7191-4141-B5CF-68F57A2DC037}"/>
              </a:ext>
            </a:extLst>
          </p:cNvPr>
          <p:cNvSpPr/>
          <p:nvPr/>
        </p:nvSpPr>
        <p:spPr>
          <a:xfrm>
            <a:off x="646575" y="3210088"/>
            <a:ext cx="335308" cy="328607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FAF0FC-59B3-4410-B4B9-031CE64D8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75" y="3689530"/>
            <a:ext cx="335309" cy="3109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25C9FA-F367-4CB9-9E40-C3F66F39B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75" y="4208324"/>
            <a:ext cx="335309" cy="3109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EFD15A-2080-4FE0-8B11-1CD0B6B04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75" y="4920380"/>
            <a:ext cx="335309" cy="3109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194E2F-1133-4BD7-9345-C0E443BA1BC2}"/>
              </a:ext>
            </a:extLst>
          </p:cNvPr>
          <p:cNvSpPr txBox="1"/>
          <p:nvPr/>
        </p:nvSpPr>
        <p:spPr>
          <a:xfrm>
            <a:off x="655582" y="3660325"/>
            <a:ext cx="26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06FDD9-A137-465F-A202-9D452A63904B}"/>
              </a:ext>
            </a:extLst>
          </p:cNvPr>
          <p:cNvSpPr txBox="1"/>
          <p:nvPr/>
        </p:nvSpPr>
        <p:spPr>
          <a:xfrm>
            <a:off x="655582" y="4172643"/>
            <a:ext cx="335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E8993E-A614-4892-BEE0-ACCFD47C047C}"/>
              </a:ext>
            </a:extLst>
          </p:cNvPr>
          <p:cNvSpPr txBox="1"/>
          <p:nvPr/>
        </p:nvSpPr>
        <p:spPr>
          <a:xfrm>
            <a:off x="655582" y="4861971"/>
            <a:ext cx="40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261E577-6663-4518-A8E8-313476B3D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640" y="3179041"/>
            <a:ext cx="402371" cy="499915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409F512D-A837-4283-8762-49E39218184B}"/>
              </a:ext>
            </a:extLst>
          </p:cNvPr>
          <p:cNvSpPr/>
          <p:nvPr/>
        </p:nvSpPr>
        <p:spPr>
          <a:xfrm>
            <a:off x="5189790" y="3974421"/>
            <a:ext cx="357360" cy="330522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1767-8D56-4C89-9789-6C0F9C821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7933" y="4861971"/>
            <a:ext cx="341406" cy="34140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8A94BCF-B899-47FC-81A6-D4D9CF3CD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7933" y="4348544"/>
            <a:ext cx="341406" cy="34140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2BE19A8-21B1-4AF8-B126-63EE64194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7933" y="3179041"/>
            <a:ext cx="341406" cy="34140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D434CD9-417A-4C32-9BD2-6FA6BC2432AE}"/>
              </a:ext>
            </a:extLst>
          </p:cNvPr>
          <p:cNvSpPr txBox="1"/>
          <p:nvPr/>
        </p:nvSpPr>
        <p:spPr>
          <a:xfrm>
            <a:off x="8517933" y="3142826"/>
            <a:ext cx="445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8EE437-388F-45B9-8320-4A253CF4C92D}"/>
              </a:ext>
            </a:extLst>
          </p:cNvPr>
          <p:cNvSpPr txBox="1"/>
          <p:nvPr/>
        </p:nvSpPr>
        <p:spPr>
          <a:xfrm>
            <a:off x="8517933" y="4317857"/>
            <a:ext cx="445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1EF210-5241-4BFF-9D75-411E47E58D86}"/>
              </a:ext>
            </a:extLst>
          </p:cNvPr>
          <p:cNvSpPr txBox="1"/>
          <p:nvPr/>
        </p:nvSpPr>
        <p:spPr>
          <a:xfrm>
            <a:off x="8517933" y="4843264"/>
            <a:ext cx="445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8890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5935" y="1920123"/>
            <a:ext cx="2840463" cy="3754874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КОНКУРЕНТЫ</a:t>
            </a:r>
          </a:p>
          <a:p>
            <a:r>
              <a:rPr lang="ru-RU" dirty="0"/>
              <a:t> Яндекс. Здоровье(7,5 млн запросов в день)  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/>
              <a:t> </a:t>
            </a:r>
            <a:r>
              <a:rPr lang="en-US" dirty="0"/>
              <a:t>Teladoc Health Inc</a:t>
            </a:r>
            <a:r>
              <a:rPr lang="ru-RU" dirty="0"/>
              <a:t>( 1,7 млн запросов в день)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/>
              <a:t> </a:t>
            </a:r>
            <a:r>
              <a:rPr lang="en-US" dirty="0" err="1"/>
              <a:t>Amwell</a:t>
            </a:r>
            <a:r>
              <a:rPr lang="ru-RU" dirty="0"/>
              <a:t>(2 млн запросов день)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/>
              <a:t> </a:t>
            </a:r>
            <a:r>
              <a:rPr lang="en-US" dirty="0"/>
              <a:t>Doctor on Demand</a:t>
            </a:r>
            <a:r>
              <a:rPr lang="ru-RU" dirty="0"/>
              <a:t>(1, 3 млн запросов в день)</a:t>
            </a:r>
            <a:r>
              <a:rPr lang="en-US" dirty="0"/>
              <a:t> </a:t>
            </a:r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10045" y="1917457"/>
            <a:ext cx="3840855" cy="3231654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КОНКУРЕНТНЫЕ ПРЕИМУЩЕСТВА</a:t>
            </a:r>
          </a:p>
          <a:p>
            <a:r>
              <a:rPr lang="ru-RU" dirty="0"/>
              <a:t>  Интеграция через Госуслуги;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/>
              <a:t>  Широкий выбор  специалистов с большим опытом практической работы;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/>
              <a:t>  Доступность специалистов в режиме реального времени.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30473" y="1947894"/>
            <a:ext cx="4600650" cy="1261884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БИЗНЕС-МОДЕЛЬ:</a:t>
            </a:r>
          </a:p>
          <a:p>
            <a:r>
              <a:rPr lang="ru-RU" i="1" dirty="0"/>
              <a:t>Себестоимость услуги 810рублей.</a:t>
            </a:r>
          </a:p>
          <a:p>
            <a:endParaRPr lang="ru-RU" i="1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99EECE82-CE1A-421E-BF5D-211D9722F145}"/>
              </a:ext>
            </a:extLst>
          </p:cNvPr>
          <p:cNvSpPr/>
          <p:nvPr/>
        </p:nvSpPr>
        <p:spPr>
          <a:xfrm>
            <a:off x="105422" y="2259897"/>
            <a:ext cx="272143" cy="311502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192D59-5FB7-4BE4-ABAB-8E056A899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8" y="2977919"/>
            <a:ext cx="286537" cy="3231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DE7E5B-7A44-42E4-BC6F-1F14A6D22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6" y="3820931"/>
            <a:ext cx="286537" cy="3231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4A3AE8-D61F-4E4C-AD5B-8CF9E1066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9" y="4714890"/>
            <a:ext cx="286537" cy="3231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58D4906-1ABB-4B6D-B9DC-233309403C11}"/>
              </a:ext>
            </a:extLst>
          </p:cNvPr>
          <p:cNvSpPr txBox="1"/>
          <p:nvPr/>
        </p:nvSpPr>
        <p:spPr>
          <a:xfrm>
            <a:off x="91028" y="2953594"/>
            <a:ext cx="46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180131-38B4-484F-9BF7-08B01BB1D9D5}"/>
              </a:ext>
            </a:extLst>
          </p:cNvPr>
          <p:cNvSpPr txBox="1"/>
          <p:nvPr/>
        </p:nvSpPr>
        <p:spPr>
          <a:xfrm>
            <a:off x="72239" y="3774715"/>
            <a:ext cx="46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717401-F555-4B4B-A8E8-E4B71395C7A4}"/>
              </a:ext>
            </a:extLst>
          </p:cNvPr>
          <p:cNvSpPr txBox="1"/>
          <p:nvPr/>
        </p:nvSpPr>
        <p:spPr>
          <a:xfrm>
            <a:off x="72239" y="4668674"/>
            <a:ext cx="46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102E7B8-6106-4D2C-A36E-D2CC0E58B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218" y="2502344"/>
            <a:ext cx="402371" cy="4938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25D5164-2EC6-4183-A012-B6699DAC2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6897" y="3179042"/>
            <a:ext cx="518205" cy="499915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4ADE6461-56C1-4249-86D6-961BDDCDC6A8}"/>
              </a:ext>
            </a:extLst>
          </p:cNvPr>
          <p:cNvSpPr/>
          <p:nvPr/>
        </p:nvSpPr>
        <p:spPr>
          <a:xfrm>
            <a:off x="8098958" y="3050651"/>
            <a:ext cx="283638" cy="362170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72AA4237-A822-4B81-A4AE-09B87A432615}"/>
              </a:ext>
            </a:extLst>
          </p:cNvPr>
          <p:cNvSpPr/>
          <p:nvPr/>
        </p:nvSpPr>
        <p:spPr>
          <a:xfrm>
            <a:off x="8099554" y="4144047"/>
            <a:ext cx="283638" cy="362170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B2BDF97-F76F-49BF-B222-3005C1DC61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07" t="22663" r="66586" b="26707"/>
          <a:stretch/>
        </p:blipFill>
        <p:spPr>
          <a:xfrm>
            <a:off x="3326889" y="3301035"/>
            <a:ext cx="3748243" cy="3184542"/>
          </a:xfrm>
          <a:prstGeom prst="rect">
            <a:avLst/>
          </a:prstGeom>
          <a:ln>
            <a:solidFill>
              <a:srgbClr val="8F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954D7F-E537-49D7-B746-7D48DC0853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9332" y="5199262"/>
            <a:ext cx="3920068" cy="5425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593366-A41A-4E0F-A1E1-8BBAD0C2AE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2812" y="5792004"/>
            <a:ext cx="4717245" cy="676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DBA34B-2C46-4B79-BA30-4434D8AA3FFF}"/>
              </a:ext>
            </a:extLst>
          </p:cNvPr>
          <p:cNvSpPr txBox="1"/>
          <p:nvPr/>
        </p:nvSpPr>
        <p:spPr>
          <a:xfrm>
            <a:off x="7090871" y="5792004"/>
            <a:ext cx="10479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разработка</a:t>
            </a:r>
          </a:p>
          <a:p>
            <a:r>
              <a:rPr lang="ru-RU" sz="1400" dirty="0"/>
              <a:t>проекта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5D5DA0D-3A1F-408B-A58D-2B9C7E7E7E09}"/>
              </a:ext>
            </a:extLst>
          </p:cNvPr>
          <p:cNvSpPr/>
          <p:nvPr/>
        </p:nvSpPr>
        <p:spPr>
          <a:xfrm>
            <a:off x="8608236" y="5710533"/>
            <a:ext cx="195943" cy="1729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657201A-D26B-4E44-8F52-193F65D10A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9621" y="5700556"/>
            <a:ext cx="207282" cy="18289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F4A5928-C319-4AA1-8EBC-E078B6F42F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9058" y="5700556"/>
            <a:ext cx="207282" cy="18289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391ADAE-C212-4DE4-A154-7428FF970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85077" y="5725163"/>
            <a:ext cx="207282" cy="18289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B995899-1374-443E-AE93-0B2377D2E32D}"/>
              </a:ext>
            </a:extLst>
          </p:cNvPr>
          <p:cNvSpPr txBox="1"/>
          <p:nvPr/>
        </p:nvSpPr>
        <p:spPr>
          <a:xfrm>
            <a:off x="8361794" y="5780721"/>
            <a:ext cx="1265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продвижение проекта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25BB58-759C-4C6E-95E6-2CEF27362940}"/>
              </a:ext>
            </a:extLst>
          </p:cNvPr>
          <p:cNvSpPr txBox="1"/>
          <p:nvPr/>
        </p:nvSpPr>
        <p:spPr>
          <a:xfrm>
            <a:off x="10284868" y="5780721"/>
            <a:ext cx="795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старт</a:t>
            </a:r>
          </a:p>
          <a:p>
            <a:r>
              <a:rPr lang="ru-RU" sz="1400" dirty="0"/>
              <a:t>проекта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CBA82E-5985-4B49-A0DA-2112033754FC}"/>
              </a:ext>
            </a:extLst>
          </p:cNvPr>
          <p:cNvSpPr txBox="1"/>
          <p:nvPr/>
        </p:nvSpPr>
        <p:spPr>
          <a:xfrm>
            <a:off x="11375651" y="5780721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развитие</a:t>
            </a:r>
          </a:p>
          <a:p>
            <a:r>
              <a:rPr lang="ru-RU" sz="1400" dirty="0"/>
              <a:t>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38629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ПЛАНЫ И НЕОБХОДИМЫЕ РЕСУРСЫ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0150" y="1876333"/>
            <a:ext cx="2875047" cy="3754874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УЖЕ ЕСТЬ:</a:t>
            </a:r>
          </a:p>
          <a:p>
            <a:r>
              <a:rPr lang="ru-RU" dirty="0"/>
              <a:t> Продумана идея создания онлайн-платформы;</a:t>
            </a:r>
          </a:p>
          <a:p>
            <a:endParaRPr lang="ru-RU" dirty="0"/>
          </a:p>
          <a:p>
            <a:r>
              <a:rPr lang="ru-RU" dirty="0"/>
              <a:t> Договорённость с программистами для создания платформы;</a:t>
            </a:r>
          </a:p>
          <a:p>
            <a:endParaRPr lang="ru-RU" dirty="0"/>
          </a:p>
          <a:p>
            <a:r>
              <a:rPr lang="ru-RU" dirty="0"/>
              <a:t> Ведётся поиск врачей по разным специальностям и специализациям. 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71479" y="1876333"/>
            <a:ext cx="3316136" cy="3477875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НАМ НЕОБХОДИМО:</a:t>
            </a:r>
          </a:p>
          <a:p>
            <a:r>
              <a:rPr lang="ru-RU" dirty="0"/>
              <a:t>Первый этап – создание </a:t>
            </a:r>
            <a:r>
              <a:rPr lang="en-US" dirty="0"/>
              <a:t>Web-</a:t>
            </a:r>
            <a:r>
              <a:rPr lang="ru-RU" dirty="0"/>
              <a:t>платформы;</a:t>
            </a:r>
          </a:p>
          <a:p>
            <a:endParaRPr lang="ru-RU" dirty="0"/>
          </a:p>
          <a:p>
            <a:r>
              <a:rPr lang="ru-RU" dirty="0"/>
              <a:t>Второй этап – это интеграция через Госуслуги;</a:t>
            </a:r>
          </a:p>
          <a:p>
            <a:endParaRPr lang="ru-RU" dirty="0"/>
          </a:p>
          <a:p>
            <a:r>
              <a:rPr lang="ru-RU" dirty="0"/>
              <a:t>Третий этап – это использование различных методов  продвижения платформы.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09379" y="1828561"/>
            <a:ext cx="3510264" cy="1785104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КОММЕРЦИАЛИЗАЦИЯ:</a:t>
            </a:r>
          </a:p>
          <a:p>
            <a:r>
              <a:rPr lang="ru-RU" dirty="0"/>
              <a:t> Онлайн-консультации с использованием удобных способов связи.</a:t>
            </a:r>
          </a:p>
          <a:p>
            <a:endParaRPr lang="ru-RU" dirty="0"/>
          </a:p>
          <a:p>
            <a:r>
              <a:rPr lang="ru-RU" dirty="0"/>
              <a:t>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8CF01F81-FEAD-4299-9720-4ABF6344733C}"/>
              </a:ext>
            </a:extLst>
          </p:cNvPr>
          <p:cNvSpPr/>
          <p:nvPr/>
        </p:nvSpPr>
        <p:spPr>
          <a:xfrm>
            <a:off x="4192934" y="2182236"/>
            <a:ext cx="351593" cy="369332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686456C-CE79-4FE6-9789-1237208E78ED}"/>
              </a:ext>
            </a:extLst>
          </p:cNvPr>
          <p:cNvSpPr/>
          <p:nvPr/>
        </p:nvSpPr>
        <p:spPr>
          <a:xfrm>
            <a:off x="4192934" y="2970317"/>
            <a:ext cx="351593" cy="369332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39873B-B673-47BF-8D21-99EB4FCB4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68" y="2119991"/>
            <a:ext cx="402371" cy="4938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D9781C-9FE5-4510-8B4F-79F6D0695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368" y="2996887"/>
            <a:ext cx="402371" cy="499915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9A0DE4D8-4025-4808-98F0-F219071B4EFB}"/>
              </a:ext>
            </a:extLst>
          </p:cNvPr>
          <p:cNvSpPr/>
          <p:nvPr/>
        </p:nvSpPr>
        <p:spPr>
          <a:xfrm>
            <a:off x="275921" y="4050765"/>
            <a:ext cx="326571" cy="396979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4976B1-B8B2-4FEC-A066-3E019ACE6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6962" y="3800807"/>
            <a:ext cx="442954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24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381481" y="1886304"/>
            <a:ext cx="3878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Екатерина Викторовна Медведева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Наставник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73291" y="1995891"/>
            <a:ext cx="2306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Арина Сумарокова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Лидер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73291" y="3109935"/>
            <a:ext cx="2121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Анастасия </a:t>
            </a:r>
            <a:r>
              <a:rPr lang="ru-RU" b="1" dirty="0" err="1"/>
              <a:t>Плюта</a:t>
            </a:r>
            <a:r>
              <a:rPr lang="ru-RU" b="1" dirty="0"/>
              <a:t>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Администратор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98936" y="4419216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Дарья </a:t>
            </a:r>
            <a:r>
              <a:rPr lang="ru-RU" b="1" dirty="0" err="1"/>
              <a:t>Мантрова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Генератор идей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73291" y="5755830"/>
            <a:ext cx="27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Анастасия Мещерякова</a:t>
            </a:r>
            <a:r>
              <a:rPr lang="ru-RU" dirty="0"/>
              <a:t>– </a:t>
            </a:r>
          </a:p>
          <a:p>
            <a:r>
              <a:rPr lang="ru-RU" dirty="0"/>
              <a:t>Экономист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КОМАНДА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2AF9C8-8836-4CAE-A795-137F2D154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95" y="3140401"/>
            <a:ext cx="891465" cy="1058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0047A9-8427-4E9A-BAA6-7C9F92377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595" y="1893913"/>
            <a:ext cx="891465" cy="1170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CE816C-3E62-4DC5-BA0A-3BF8AE4B6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595" y="4275523"/>
            <a:ext cx="891465" cy="1170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AAE0EB-3A0D-4C85-93F6-0F2780A3F3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595" y="5576318"/>
            <a:ext cx="891465" cy="1117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4BD48-6B5A-4400-B4E6-840CEE51DF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129" y="1886305"/>
            <a:ext cx="992352" cy="1119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4293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371</Words>
  <Application>Microsoft Office PowerPoint</Application>
  <PresentationFormat>Широкоэкранный</PresentationFormat>
  <Paragraphs>113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User</cp:lastModifiedBy>
  <cp:revision>55</cp:revision>
  <dcterms:created xsi:type="dcterms:W3CDTF">2023-11-25T17:02:21Z</dcterms:created>
  <dcterms:modified xsi:type="dcterms:W3CDTF">2023-11-28T18:47:12Z</dcterms:modified>
</cp:coreProperties>
</file>