
<file path=[Content_Types].xml><?xml version="1.0" encoding="utf-8"?>
<Types xmlns="http://schemas.openxmlformats.org/package/2006/content-types">
  <Default Extension="png" ContentType="image/png"/>
  <Default Extension="jfif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11"/>
  </p:notesMasterIdLst>
  <p:sldIdLst>
    <p:sldId id="256" r:id="rId2"/>
    <p:sldId id="259" r:id="rId3"/>
    <p:sldId id="258" r:id="rId4"/>
    <p:sldId id="260" r:id="rId5"/>
    <p:sldId id="262" r:id="rId6"/>
    <p:sldId id="264" r:id="rId7"/>
    <p:sldId id="265" r:id="rId8"/>
    <p:sldId id="267" r:id="rId9"/>
    <p:sldId id="268" r:id="rId10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2"/>
      <p:bold r:id="rId13"/>
      <p:italic r:id="rId14"/>
      <p:boldItalic r:id="rId15"/>
    </p:embeddedFont>
    <p:embeddedFont>
      <p:font typeface="Raleway SemiBold" panose="020B0604020202020204" charset="-52"/>
      <p:regular r:id="rId16"/>
      <p:bold r:id="rId17"/>
      <p:italic r:id="rId18"/>
      <p:boldItalic r:id="rId19"/>
    </p:embeddedFont>
    <p:embeddedFont>
      <p:font typeface="Helvetica Neue" panose="020B0604020202020204" charset="0"/>
      <p:regular r:id="rId20"/>
      <p:bold r:id="rId21"/>
      <p:italic r:id="rId22"/>
      <p:boldItalic r:id="rId23"/>
    </p:embeddedFont>
    <p:embeddedFont>
      <p:font typeface="Raleway" panose="020B0604020202020204" charset="-52"/>
      <p:regular r:id="rId24"/>
      <p:bold r:id="rId25"/>
      <p:italic r:id="rId26"/>
      <p:boldItalic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A45831-7128-44F1-A4FF-C615E18517D4}">
  <a:tblStyle styleId="{1CA45831-7128-44F1-A4FF-C615E18517D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96" y="57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openxmlformats.org/officeDocument/2006/relationships/font" Target="fonts/font2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font" Target="fonts/font19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22c67d0a74f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2c67d0a74f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g22c67d0a74f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2c67d0a74f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22c67d0a74f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2c67d0a74f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g22c67d0a74f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2cbdce98a8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2cbdce98a8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2c67d0a74f_0_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g22c67d0a74f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2c67d0a74f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g22c67d0a74f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0" name="Google Shape;80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t="1756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7" name="Google Shape;87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3" name="Google Shape;93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9" name="Google Shape;99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f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f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580" y="969891"/>
            <a:ext cx="4655700" cy="226212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/>
            <a:r>
              <a:rPr lang="ru-RU" b="1" dirty="0"/>
              <a:t>Приложение дистанционного контроля кардиологических пациентов</a:t>
            </a:r>
            <a:endParaRPr sz="3100" dirty="0"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56580" y="3292800"/>
            <a:ext cx="3825300" cy="5508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/>
              <a:t>Анна Владимировна Кулешова</a:t>
            </a:r>
            <a:endParaRPr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3" name="Google Shape;113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29450" y="156999"/>
            <a:ext cx="1630094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66025" y="252462"/>
            <a:ext cx="1749889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401716" y="2134074"/>
            <a:ext cx="7987527" cy="1887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>
              <a:buClr>
                <a:schemeClr val="dk1"/>
              </a:buClr>
            </a:pPr>
            <a:r>
              <a:rPr lang="ru-RU" dirty="0" smtClean="0">
                <a:solidFill>
                  <a:srgbClr val="132C40"/>
                </a:solidFill>
              </a:rPr>
              <a:t>Пациенты зачастую </a:t>
            </a:r>
            <a:r>
              <a:rPr lang="ru-RU" dirty="0">
                <a:solidFill>
                  <a:srgbClr val="132C40"/>
                </a:solidFill>
              </a:rPr>
              <a:t>не фиксируют результаты суточного </a:t>
            </a:r>
            <a:r>
              <a:rPr lang="ru-RU" dirty="0" err="1">
                <a:solidFill>
                  <a:srgbClr val="132C40"/>
                </a:solidFill>
              </a:rPr>
              <a:t>мониторирования</a:t>
            </a:r>
            <a:r>
              <a:rPr lang="ru-RU" dirty="0">
                <a:solidFill>
                  <a:srgbClr val="132C40"/>
                </a:solidFill>
              </a:rPr>
              <a:t> артериального давления в домашних условиях</a:t>
            </a:r>
          </a:p>
          <a:p>
            <a:pPr marL="406400" lvl="0" indent="-266700">
              <a:buClr>
                <a:schemeClr val="dk1"/>
              </a:buClr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Нехватка узких </a:t>
            </a:r>
            <a:r>
              <a:rPr lang="ru-RU" dirty="0" smtClean="0">
                <a:solidFill>
                  <a:srgbClr val="132C40"/>
                </a:solidFill>
              </a:rPr>
              <a:t>специалистов в лечебно-профилактических учреждениях</a:t>
            </a:r>
          </a:p>
          <a:p>
            <a:pPr marL="406400" lvl="0" indent="-266700">
              <a:buClr>
                <a:schemeClr val="dk1"/>
              </a:buClr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Большая загруженность врачей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2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>
            <a:off x="456817" y="2396643"/>
            <a:ext cx="2411073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Клиники и </a:t>
            </a:r>
            <a:r>
              <a:rPr lang="ru-RU" dirty="0" smtClean="0">
                <a:solidFill>
                  <a:srgbClr val="132C40"/>
                </a:solidFill>
              </a:rPr>
              <a:t>больницы</a:t>
            </a:r>
            <a:endParaRPr lang="ru-RU" dirty="0">
              <a:solidFill>
                <a:srgbClr val="132C40"/>
              </a:solidFill>
            </a:endParaRPr>
          </a:p>
          <a:p>
            <a:pPr marL="139700" lvl="0" indent="0">
              <a:buClr>
                <a:schemeClr val="dk1"/>
              </a:buClr>
              <a:buNone/>
            </a:pPr>
            <a:r>
              <a:rPr lang="ru-RU" dirty="0">
                <a:solidFill>
                  <a:srgbClr val="132C40"/>
                </a:solidFill>
              </a:rPr>
              <a:t> </a:t>
            </a:r>
          </a:p>
          <a:p>
            <a:pPr marL="406400" lvl="0" indent="-266700">
              <a:buClr>
                <a:schemeClr val="dk1"/>
              </a:buClr>
            </a:pPr>
            <a:r>
              <a:rPr lang="ru-RU" dirty="0" smtClean="0">
                <a:solidFill>
                  <a:srgbClr val="132C40"/>
                </a:solidFill>
              </a:rPr>
              <a:t>Врачи-кардиологи</a:t>
            </a: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 smtClean="0">
                <a:solidFill>
                  <a:srgbClr val="132C40"/>
                </a:solidFill>
              </a:rPr>
              <a:t>Пациенты, страдающие заболеваниями ССС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429" y="700743"/>
            <a:ext cx="2790592" cy="393517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456818" y="141289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401716" y="1992496"/>
            <a:ext cx="7993200" cy="2878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39700" lvl="0" indent="0">
              <a:buClr>
                <a:schemeClr val="dk1"/>
              </a:buClr>
              <a:buNone/>
            </a:pPr>
            <a:r>
              <a:rPr lang="ru-RU" b="1" dirty="0">
                <a:solidFill>
                  <a:srgbClr val="132C40"/>
                </a:solidFill>
              </a:rPr>
              <a:t>Приложение дистанционного контроля кардиологических пациентов</a:t>
            </a:r>
          </a:p>
          <a:p>
            <a:pPr marL="139700" lvl="0" indent="0">
              <a:buClr>
                <a:schemeClr val="dk1"/>
              </a:buClr>
              <a:buNone/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Врач получает результаты исследований и назначает лечение, которое пациент будет получать в соответствии с рекомендациями приложения</a:t>
            </a:r>
          </a:p>
          <a:p>
            <a:pPr marL="40640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Врач использует приложение для отслеживания прогресса лечения и оценки эффективности </a:t>
            </a:r>
            <a:r>
              <a:rPr lang="ru-RU" dirty="0" smtClean="0">
                <a:solidFill>
                  <a:srgbClr val="132C40"/>
                </a:solidFill>
              </a:rPr>
              <a:t>терапии</a:t>
            </a:r>
          </a:p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Врач контролирует заполняемость данных пациентом и следит за изменениями показателей через приложение</a:t>
            </a:r>
          </a:p>
          <a:p>
            <a:pPr marL="406400" indent="-266700">
              <a:buClr>
                <a:schemeClr val="dk1"/>
              </a:buClr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 smtClean="0">
                <a:solidFill>
                  <a:srgbClr val="132C40"/>
                </a:solidFill>
              </a:rPr>
              <a:t>Пациент </a:t>
            </a:r>
            <a:r>
              <a:rPr lang="ru-RU" dirty="0">
                <a:solidFill>
                  <a:srgbClr val="132C40"/>
                </a:solidFill>
              </a:rPr>
              <a:t>получает уведомления о необходимости заполнить данные о состоянии здоровья. </a:t>
            </a:r>
            <a:endParaRPr lang="ru-RU" dirty="0" smtClean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 smtClean="0">
                <a:solidFill>
                  <a:srgbClr val="132C40"/>
                </a:solidFill>
              </a:rPr>
              <a:t>Приложение </a:t>
            </a:r>
            <a:r>
              <a:rPr lang="ru-RU" dirty="0">
                <a:solidFill>
                  <a:srgbClr val="132C40"/>
                </a:solidFill>
              </a:rPr>
              <a:t>может быть интегрировано с другими системами </a:t>
            </a:r>
            <a:r>
              <a:rPr lang="ru-RU" dirty="0" smtClean="0">
                <a:solidFill>
                  <a:srgbClr val="132C40"/>
                </a:solidFill>
              </a:rPr>
              <a:t>здравоохранения (электронная </a:t>
            </a:r>
            <a:r>
              <a:rPr lang="ru-RU" dirty="0">
                <a:solidFill>
                  <a:srgbClr val="132C40"/>
                </a:solidFill>
              </a:rPr>
              <a:t>медицинская карта или система управления медицинскими </a:t>
            </a:r>
            <a:r>
              <a:rPr lang="ru-RU" dirty="0" smtClean="0">
                <a:solidFill>
                  <a:srgbClr val="132C40"/>
                </a:solidFill>
              </a:rPr>
              <a:t>данными)</a:t>
            </a:r>
            <a:endParaRPr lang="ru-RU" dirty="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4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5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 txBox="1">
            <a:spLocks noGrp="1"/>
          </p:cNvSpPr>
          <p:nvPr>
            <p:ph type="body" idx="1"/>
          </p:nvPr>
        </p:nvSpPr>
        <p:spPr>
          <a:xfrm>
            <a:off x="286731" y="2298814"/>
            <a:ext cx="3459601" cy="12926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работаем на </a:t>
            </a:r>
            <a:r>
              <a:rPr lang="ru" dirty="0" smtClean="0"/>
              <a:t>рынках </a:t>
            </a:r>
            <a:r>
              <a:rPr lang="ru-RU" b="1" dirty="0"/>
              <a:t>B2B, B2C, B2G 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b="1" dirty="0"/>
              <a:t>TAM</a:t>
            </a:r>
            <a:r>
              <a:rPr lang="ru-RU" dirty="0"/>
              <a:t> – 5 млрд руб.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b="1" dirty="0"/>
              <a:t>SAM</a:t>
            </a:r>
            <a:r>
              <a:rPr lang="ru-RU" dirty="0"/>
              <a:t> – 148 млн руб.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b="1" dirty="0"/>
              <a:t>SOM</a:t>
            </a:r>
            <a:r>
              <a:rPr lang="ru-RU" dirty="0"/>
              <a:t> – 29 млн руб.</a:t>
            </a:r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5032557" y="1488497"/>
            <a:ext cx="2992261" cy="2913267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5396212" y="2019306"/>
            <a:ext cx="2264953" cy="238245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719463" y="2787710"/>
            <a:ext cx="1614054" cy="161405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5729851" y="3377761"/>
            <a:ext cx="1690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b="1" dirty="0"/>
              <a:t>SOM</a:t>
            </a:r>
            <a:r>
              <a:rPr lang="en-US" dirty="0"/>
              <a:t> </a:t>
            </a:r>
            <a:r>
              <a:rPr lang="ru-RU" dirty="0"/>
              <a:t>29 млн руб.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56052" y="2246037"/>
            <a:ext cx="194087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lvl="0" algn="ctr">
              <a:lnSpc>
                <a:spcPct val="150000"/>
              </a:lnSpc>
              <a:buClr>
                <a:schemeClr val="dk1"/>
              </a:buClr>
              <a:buSzPts val="1200"/>
            </a:pPr>
            <a:r>
              <a:rPr lang="en-US" b="1" dirty="0"/>
              <a:t>SAM </a:t>
            </a:r>
            <a:r>
              <a:rPr lang="ru-RU" dirty="0"/>
              <a:t>148 млн руб.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604125" y="1603808"/>
            <a:ext cx="194170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lvl="0">
              <a:lnSpc>
                <a:spcPct val="150000"/>
              </a:lnSpc>
              <a:buClr>
                <a:schemeClr val="dk1"/>
              </a:buClr>
              <a:buSzPts val="1200"/>
            </a:pPr>
            <a:r>
              <a:rPr lang="en-US" b="1" dirty="0"/>
              <a:t>TAM </a:t>
            </a:r>
            <a:r>
              <a:rPr lang="ru-RU" dirty="0"/>
              <a:t>5 млрд руб.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6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401716" y="482039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33"/>
          <p:cNvSpPr txBox="1">
            <a:spLocks noGrp="1"/>
          </p:cNvSpPr>
          <p:nvPr>
            <p:ph type="title"/>
          </p:nvPr>
        </p:nvSpPr>
        <p:spPr>
          <a:xfrm>
            <a:off x="401716" y="456089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26" name="Google Shape;226;p33"/>
          <p:cNvSpPr txBox="1">
            <a:spLocks noGrp="1"/>
          </p:cNvSpPr>
          <p:nvPr>
            <p:ph type="body" idx="1"/>
          </p:nvPr>
        </p:nvSpPr>
        <p:spPr>
          <a:xfrm>
            <a:off x="319213" y="1128539"/>
            <a:ext cx="3689705" cy="378562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88900" lvl="0" indent="0">
              <a:lnSpc>
                <a:spcPct val="150000"/>
              </a:lnSpc>
              <a:buClr>
                <a:schemeClr val="dk1"/>
              </a:buClr>
              <a:buNone/>
            </a:pPr>
            <a:r>
              <a:rPr lang="ru-RU" b="1" dirty="0" smtClean="0"/>
              <a:t>Партнеры</a:t>
            </a:r>
            <a:r>
              <a:rPr lang="ru-RU" dirty="0" smtClean="0"/>
              <a:t>: </a:t>
            </a:r>
            <a:r>
              <a:rPr lang="ru-RU" dirty="0" err="1" smtClean="0"/>
              <a:t>Стартап</a:t>
            </a:r>
            <a:r>
              <a:rPr lang="ru-RU" dirty="0" smtClean="0"/>
              <a:t>-центр </a:t>
            </a:r>
            <a:r>
              <a:rPr lang="ru-RU" dirty="0" err="1" smtClean="0"/>
              <a:t>СамГМУ</a:t>
            </a:r>
            <a:r>
              <a:rPr lang="ru-RU" dirty="0" smtClean="0"/>
              <a:t>, кафедра семейной медицины с курсом телемедицинских технологий </a:t>
            </a:r>
            <a:r>
              <a:rPr lang="ru-RU" dirty="0" err="1" smtClean="0"/>
              <a:t>СамГМУ</a:t>
            </a:r>
            <a:r>
              <a:rPr lang="ru-RU" dirty="0" smtClean="0"/>
              <a:t>, центр «Точка кипения» </a:t>
            </a:r>
            <a:r>
              <a:rPr lang="ru-RU" dirty="0" err="1" smtClean="0"/>
              <a:t>СамГМУ</a:t>
            </a:r>
            <a:r>
              <a:rPr lang="ru-RU" dirty="0" smtClean="0"/>
              <a:t>, ПГУТИ</a:t>
            </a:r>
          </a:p>
          <a:p>
            <a:pPr marL="88900" lvl="0" indent="0">
              <a:lnSpc>
                <a:spcPct val="150000"/>
              </a:lnSpc>
              <a:buClr>
                <a:schemeClr val="dk1"/>
              </a:buClr>
              <a:buNone/>
            </a:pPr>
            <a:r>
              <a:rPr lang="ru-RU" b="1" dirty="0" smtClean="0"/>
              <a:t>Ценностное предложение: </a:t>
            </a:r>
            <a:r>
              <a:rPr lang="ru-RU" dirty="0" smtClean="0"/>
              <a:t>снижение необходимости очной встречи с врачом (трата времени, денег, риск заразиться в ЛПУ)</a:t>
            </a:r>
          </a:p>
          <a:p>
            <a:pPr marL="88900" lvl="0" indent="0">
              <a:lnSpc>
                <a:spcPct val="150000"/>
              </a:lnSpc>
              <a:buClr>
                <a:schemeClr val="dk1"/>
              </a:buClr>
              <a:buNone/>
            </a:pPr>
            <a:r>
              <a:rPr lang="ru-RU" b="1" dirty="0" smtClean="0"/>
              <a:t>Каналы продвижения: </a:t>
            </a:r>
            <a:r>
              <a:rPr lang="ru-RU" dirty="0" smtClean="0"/>
              <a:t>реклама, прямые продажи, гос. Закупки, тендеры</a:t>
            </a:r>
          </a:p>
          <a:p>
            <a:pPr marL="88900" lvl="0" indent="0">
              <a:lnSpc>
                <a:spcPct val="150000"/>
              </a:lnSpc>
              <a:buClr>
                <a:schemeClr val="dk1"/>
              </a:buClr>
              <a:buNone/>
            </a:pPr>
            <a:r>
              <a:rPr lang="ru-RU" dirty="0" smtClean="0"/>
              <a:t>Структура доходов: </a:t>
            </a:r>
            <a:r>
              <a:rPr lang="en-US" dirty="0" smtClean="0"/>
              <a:t>B2C</a:t>
            </a:r>
            <a:r>
              <a:rPr lang="ru-RU" dirty="0" smtClean="0"/>
              <a:t>: контекстная реклама, дополнительные функции</a:t>
            </a:r>
          </a:p>
          <a:p>
            <a:pPr marL="88900" lvl="0" indent="0">
              <a:lnSpc>
                <a:spcPct val="150000"/>
              </a:lnSpc>
              <a:buClr>
                <a:schemeClr val="dk1"/>
              </a:buClr>
              <a:buNone/>
            </a:pPr>
            <a:r>
              <a:rPr lang="ru-RU" dirty="0"/>
              <a:t> </a:t>
            </a:r>
            <a:r>
              <a:rPr lang="en-US" dirty="0" smtClean="0"/>
              <a:t>B2B, B2G</a:t>
            </a:r>
            <a:r>
              <a:rPr lang="ru-RU" dirty="0" smtClean="0"/>
              <a:t>: продажа лицензии по результатам коммерческого предложения</a:t>
            </a:r>
            <a:endParaRPr lang="ru-RU" dirty="0"/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794" y="803232"/>
            <a:ext cx="3070054" cy="397077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" name="Google Shape;226;p33"/>
          <p:cNvSpPr txBox="1">
            <a:spLocks/>
          </p:cNvSpPr>
          <p:nvPr/>
        </p:nvSpPr>
        <p:spPr>
          <a:xfrm>
            <a:off x="456817" y="2103763"/>
            <a:ext cx="3824238" cy="18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342900" indent="-254000">
              <a:lnSpc>
                <a:spcPct val="150000"/>
              </a:lnSpc>
              <a:buClr>
                <a:schemeClr val="dk1"/>
              </a:buClr>
            </a:pPr>
            <a:r>
              <a:rPr lang="ru-RU" dirty="0"/>
              <a:t>Сформулирована гипотеза проекта</a:t>
            </a:r>
          </a:p>
          <a:p>
            <a:pPr marL="342900" indent="-254000">
              <a:lnSpc>
                <a:spcPct val="150000"/>
              </a:lnSpc>
              <a:buClr>
                <a:schemeClr val="dk1"/>
              </a:buClr>
            </a:pPr>
            <a:r>
              <a:rPr lang="ru-RU" dirty="0"/>
              <a:t>Поиск членов команды</a:t>
            </a:r>
          </a:p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ru-RU" dirty="0"/>
              <a:t>Проведен проблемный опрос (45 человек)</a:t>
            </a:r>
          </a:p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ru-RU" dirty="0"/>
              <a:t>Проведен мониторинг </a:t>
            </a:r>
            <a:r>
              <a:rPr lang="ru-RU" dirty="0" smtClean="0"/>
              <a:t>рынка</a:t>
            </a:r>
          </a:p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ru-RU" dirty="0" smtClean="0"/>
              <a:t>Разработаны бизнес-модель и базовая финансовая модель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381" y="2213860"/>
            <a:ext cx="3961742" cy="29296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0" name="Google Shape;260;p36"/>
          <p:cNvSpPr txBox="1">
            <a:spLocks noGrp="1"/>
          </p:cNvSpPr>
          <p:nvPr>
            <p:ph type="body" idx="1"/>
          </p:nvPr>
        </p:nvSpPr>
        <p:spPr>
          <a:xfrm>
            <a:off x="530715" y="1705328"/>
            <a:ext cx="7973700" cy="1926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270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" sz="1600" dirty="0">
                <a:solidFill>
                  <a:srgbClr val="132C40"/>
                </a:solidFill>
              </a:rPr>
              <a:t>Планы развития, основные укрупненные задачи</a:t>
            </a:r>
          </a:p>
          <a:p>
            <a:pPr marL="1270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solidFill>
                <a:srgbClr val="132C40"/>
              </a:solidFill>
            </a:endParaRPr>
          </a:p>
          <a:p>
            <a:pPr lvl="0" indent="-311150">
              <a:buSzPts val="1300"/>
              <a:buAutoNum type="arabicParenR"/>
            </a:pPr>
            <a:r>
              <a:rPr lang="ru-RU" sz="1300" dirty="0">
                <a:solidFill>
                  <a:srgbClr val="132C40"/>
                </a:solidFill>
              </a:rPr>
              <a:t>Разработка </a:t>
            </a:r>
            <a:r>
              <a:rPr lang="ru-RU" sz="1300" dirty="0" smtClean="0">
                <a:solidFill>
                  <a:srgbClr val="132C40"/>
                </a:solidFill>
              </a:rPr>
              <a:t>дизайн-макета</a:t>
            </a:r>
            <a:endParaRPr lang="ru-RU" sz="1300" dirty="0">
              <a:solidFill>
                <a:srgbClr val="132C40"/>
              </a:solidFill>
            </a:endParaRPr>
          </a:p>
          <a:p>
            <a:pPr lvl="0" indent="-311150">
              <a:buSzPts val="1300"/>
              <a:buAutoNum type="arabicParenR"/>
            </a:pPr>
            <a:endParaRPr lang="ru-RU" sz="1300" dirty="0">
              <a:solidFill>
                <a:srgbClr val="132C40"/>
              </a:solidFill>
            </a:endParaRPr>
          </a:p>
          <a:p>
            <a:pPr lvl="0" indent="-311150">
              <a:buSzPts val="1300"/>
              <a:buAutoNum type="arabicParenR"/>
            </a:pPr>
            <a:r>
              <a:rPr lang="ru-RU" sz="1300" dirty="0">
                <a:solidFill>
                  <a:srgbClr val="132C40"/>
                </a:solidFill>
              </a:rPr>
              <a:t>формулирование коммерческого предложения клиник</a:t>
            </a:r>
          </a:p>
          <a:p>
            <a:pPr lvl="0" indent="-311150">
              <a:buSzPts val="1300"/>
              <a:buAutoNum type="arabicParenR"/>
            </a:pPr>
            <a:endParaRPr lang="ru-RU" sz="1300" dirty="0">
              <a:solidFill>
                <a:srgbClr val="132C40"/>
              </a:solidFill>
            </a:endParaRPr>
          </a:p>
          <a:p>
            <a:pPr lvl="0" indent="-311150">
              <a:buSzPts val="1300"/>
              <a:buAutoNum type="arabicParenR"/>
            </a:pPr>
            <a:r>
              <a:rPr lang="ru-RU" sz="1300" dirty="0">
                <a:solidFill>
                  <a:srgbClr val="132C40"/>
                </a:solidFill>
              </a:rPr>
              <a:t>составление ТЗ </a:t>
            </a:r>
            <a:r>
              <a:rPr lang="ru-RU" sz="1300" dirty="0" smtClean="0">
                <a:solidFill>
                  <a:srgbClr val="132C40"/>
                </a:solidFill>
              </a:rPr>
              <a:t>разработчикам</a:t>
            </a:r>
          </a:p>
          <a:p>
            <a:pPr lvl="0" indent="-311150">
              <a:buSzPts val="1300"/>
              <a:buAutoNum type="arabicParenR"/>
            </a:pPr>
            <a:endParaRPr lang="ru-RU" sz="1300" dirty="0">
              <a:solidFill>
                <a:srgbClr val="132C40"/>
              </a:solidFill>
            </a:endParaRPr>
          </a:p>
          <a:p>
            <a:pPr lvl="0" indent="-311150">
              <a:buSzPts val="1300"/>
              <a:buAutoNum type="arabicParenR"/>
            </a:pPr>
            <a:r>
              <a:rPr lang="ru-RU" sz="1300" dirty="0" smtClean="0">
                <a:solidFill>
                  <a:srgbClr val="132C40"/>
                </a:solidFill>
              </a:rPr>
              <a:t>Разработка </a:t>
            </a:r>
            <a:r>
              <a:rPr lang="ru-RU" sz="1300" dirty="0" err="1" smtClean="0">
                <a:solidFill>
                  <a:srgbClr val="132C40"/>
                </a:solidFill>
              </a:rPr>
              <a:t>лендинга</a:t>
            </a:r>
            <a:r>
              <a:rPr lang="ru-RU" sz="1300" smtClean="0">
                <a:solidFill>
                  <a:srgbClr val="132C40"/>
                </a:solidFill>
              </a:rPr>
              <a:t> платформы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8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6" name="Google Shape;276;p37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b="1" i="0" dirty="0">
                <a:solidFill>
                  <a:srgbClr val="1E1E2F"/>
                </a:solidFill>
                <a:effectLst/>
                <a:latin typeface="ALSHauss"/>
              </a:rPr>
              <a:t>Анна Владимировна Кулешова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ru-RU" b="1" dirty="0">
              <a:solidFill>
                <a:srgbClr val="1E1E2F"/>
              </a:solidFill>
              <a:latin typeface="ALSHauss"/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rgbClr val="132C40"/>
                </a:solidFill>
              </a:rPr>
              <a:t>klshvn@mail.ru</a:t>
            </a:r>
            <a:r>
              <a:rPr lang="ru-RU" dirty="0">
                <a:solidFill>
                  <a:srgbClr val="132C40"/>
                </a:solidFill>
              </a:rPr>
              <a:t> 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>
                <a:solidFill>
                  <a:srgbClr val="132C40"/>
                </a:solidFill>
              </a:rPr>
              <a:t>+7 (937) 240-96-36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ru-RU" dirty="0">
              <a:solidFill>
                <a:srgbClr val="132C40"/>
              </a:solidFill>
            </a:endParaRPr>
          </a:p>
        </p:txBody>
      </p:sp>
      <p:sp>
        <p:nvSpPr>
          <p:cNvPr id="277" name="Google Shape;277;p37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9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1" name="Google Shape;281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301</Words>
  <Application>Microsoft Office PowerPoint</Application>
  <PresentationFormat>Экран (16:9)</PresentationFormat>
  <Paragraphs>67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Century Gothic</vt:lpstr>
      <vt:lpstr>Raleway SemiBold</vt:lpstr>
      <vt:lpstr>Helvetica Neue</vt:lpstr>
      <vt:lpstr>Raleway</vt:lpstr>
      <vt:lpstr>Arial</vt:lpstr>
      <vt:lpstr>ALSHauss</vt:lpstr>
      <vt:lpstr>Calibri</vt:lpstr>
      <vt:lpstr>Simple Light</vt:lpstr>
      <vt:lpstr>Приложение дистанционного контроля кардиологических пациентов</vt:lpstr>
      <vt:lpstr>ПРОБЛЕМА</vt:lpstr>
      <vt:lpstr>ЦЕЛЕВАЯ АУДИТОРИЯ</vt:lpstr>
      <vt:lpstr>РЕШЕНИЕ</vt:lpstr>
      <vt:lpstr>РЫНОК</vt:lpstr>
      <vt:lpstr>БИЗНЕС-МОДЕЛЬ</vt:lpstr>
      <vt:lpstr>ТЕКУЩИЕ РЕЗУЛЬТАТЫ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Приложение дистанционного контроля кардиологических пациентов</dc:title>
  <dc:creator>Persona</dc:creator>
  <cp:lastModifiedBy>Persona</cp:lastModifiedBy>
  <cp:revision>9</cp:revision>
  <dcterms:modified xsi:type="dcterms:W3CDTF">2023-11-30T14:34:05Z</dcterms:modified>
</cp:coreProperties>
</file>