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BAC6EF-DD8B-4A26-A1AC-F01BEE92B616}">
  <a:tblStyle styleId="{A4BAC6EF-DD8B-4A26-A1AC-F01BEE92B6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6279" autoAdjust="0"/>
  </p:normalViewPr>
  <p:slideViewPr>
    <p:cSldViewPr snapToGrid="0">
      <p:cViewPr>
        <p:scale>
          <a:sx n="150" d="100"/>
          <a:sy n="150" d="100"/>
        </p:scale>
        <p:origin x="510" y="-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bb84c219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bb84c219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bb84c219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bb84c219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bb84c219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8bb84c219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bb84c219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bb84c219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bb84c2190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bb84c2190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bb84c2190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8bb84c2190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bb84c219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bb84c219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bb84c2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bb84c219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bb84c219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8bb84c219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bb84c219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bb84c2190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79773" y="1710616"/>
            <a:ext cx="60891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Ваше здоровье — наша общая забота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72650" y="35435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2650" y="541450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тюменский государственный университет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7151300" y="457350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№ команды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" name="Google Shape;57;p13">
            <a:extLst>
              <a:ext uri="{FF2B5EF4-FFF2-40B4-BE49-F238E27FC236}">
                <a16:creationId xmlns:a16="http://schemas.microsoft.com/office/drawing/2014/main" id="{6B17968B-9298-6A2D-591F-6C9016A84EFF}"/>
              </a:ext>
            </a:extLst>
          </p:cNvPr>
          <p:cNvSpPr txBox="1"/>
          <p:nvPr/>
        </p:nvSpPr>
        <p:spPr bwMode="auto">
          <a:xfrm>
            <a:off x="310682" y="3096408"/>
            <a:ext cx="6480261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EcoWell</a:t>
            </a:r>
            <a:r>
              <a:rPr lang="ru-RU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инновационная экосистема, которая превращает заботу о здоровье в увлекательный семейный опыт. Мы создаем единое цифровое пространство, объединяющее все поколения семьи через общие цели и активность.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проблема аудитории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77475" y="3094725"/>
            <a:ext cx="3853200" cy="1500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endParaRPr sz="12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5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семьи, где объединены три поколения: активные бабушки и дедушки (65+), взрослые дети (30-55 лет) и внуки (5-14 лет).</a:t>
            </a:r>
            <a:r>
              <a:rPr lang="en-US" sz="105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Они ц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енят совместный досуг и заботу о здоровье, но сталкиваются с нехваткой времени и идей.</a:t>
            </a:r>
          </a:p>
          <a:p>
            <a:pPr algn="l"/>
            <a:r>
              <a:rPr lang="ru-RU" sz="105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бабушки и дедушки а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ктивно используют смартфоны и открыты к цифровым решениям для семьи, а родители ищут способы увлечь детей спортом без гаджетов.</a:t>
            </a:r>
          </a:p>
        </p:txBody>
      </p:sp>
      <p:sp>
        <p:nvSpPr>
          <p:cNvPr id="68" name="Google Shape;68;p14"/>
          <p:cNvSpPr txBox="1"/>
          <p:nvPr/>
        </p:nvSpPr>
        <p:spPr>
          <a:xfrm>
            <a:off x="5003924" y="561298"/>
            <a:ext cx="3853200" cy="1764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семьи разобщены, им не хватает общих интересов в вопросах здоровья. Забота о пожилых воспринимается как обязанность, а вести ЗОЖ вместе — сложно.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9153E3-C5A4-5C75-C8CB-BC10DECC6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90" y="590797"/>
            <a:ext cx="2461503" cy="24615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953A60-BC05-07A5-B1B1-8465F6414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1293" y="772350"/>
            <a:ext cx="2098396" cy="2098396"/>
          </a:xfrm>
          <a:prstGeom prst="flowChartAlternateProcess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ADF552-3699-C858-1B57-6FF28448F6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545" y="2088204"/>
            <a:ext cx="2546513" cy="14862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F4A970-4BE9-C0FB-2205-DCF9D5D24F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9935" y="3574425"/>
            <a:ext cx="2473279" cy="14289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проверка гипотезы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225594" y="668025"/>
            <a:ext cx="3737700" cy="163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endParaRPr sz="1200" b="1" dirty="0">
              <a:solidFill>
                <a:schemeClr val="dk1"/>
              </a:solidFill>
              <a:latin typeface="Tempus Sans ITC" panose="04020404030D07020202" pitchFamily="82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предполагаем, что 85% многопоколенных семей сталкиваются с двумя ключевыми проблемами одновременно:</a:t>
            </a:r>
          </a:p>
          <a:p>
            <a:pPr algn="l">
              <a:buFont typeface="+mj-lt"/>
              <a:buAutoNum type="arabicPeriod"/>
            </a:pPr>
            <a:r>
              <a:rPr lang="ru-RU" sz="10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Беспокойство о здоровье пожилых родителей </a:t>
            </a: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невозможность регулярно контролировать их самочувствие, особенно при раздельном проживании.</a:t>
            </a:r>
          </a:p>
          <a:p>
            <a:pPr algn="l">
              <a:buFont typeface="+mj-lt"/>
              <a:buAutoNum type="arabicPeriod"/>
            </a:pPr>
            <a:r>
              <a:rPr lang="ru-RU" sz="10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 общих активностей, </a:t>
            </a: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со здоровьем, которые могли бы объединить детей, родителей и бабушку с дедушкой и стать частью семейного уклада.</a:t>
            </a:r>
          </a:p>
        </p:txBody>
      </p:sp>
      <p:sp>
        <p:nvSpPr>
          <p:cNvPr id="78" name="Google Shape;78;p15"/>
          <p:cNvSpPr txBox="1"/>
          <p:nvPr/>
        </p:nvSpPr>
        <p:spPr>
          <a:xfrm>
            <a:off x="225594" y="2301225"/>
            <a:ext cx="3737700" cy="2908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выводы</a:t>
            </a:r>
            <a:endParaRPr sz="9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buAutoNum type="arabicPeriod"/>
            </a:pPr>
            <a:r>
              <a:rPr lang="ru-RU" sz="9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 дефицит семейных здоровых традиций</a:t>
            </a:r>
            <a:r>
              <a:rPr lang="en-US" sz="9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19% респондентов подтвердили наличие в семье традиций ЗОЖ</a:t>
            </a:r>
            <a:r>
              <a:rPr lang="en-US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38% затруднились ответить, что свидетельствует о размытости понятия "семейное здоровье“</a:t>
            </a:r>
            <a:r>
              <a:rPr lang="en-US" sz="9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 algn="l">
              <a:buAutoNum type="arabicPeriod"/>
            </a:pPr>
            <a:r>
              <a:rPr lang="ru-RU" sz="9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Обнаружена потребность в совместной активности</a:t>
            </a:r>
            <a:r>
              <a:rPr lang="en-US" sz="9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72% хотели бы больше возможностей для семейного досуга, связанного со здоровьем</a:t>
            </a:r>
            <a:r>
              <a:rPr lang="en-US" sz="9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сего 25% регулярно обсуждают вопросы здоровья на семейных собраниях.</a:t>
            </a:r>
            <a:endParaRPr lang="en-US" sz="9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buAutoNum type="arabicPeriod"/>
            </a:pPr>
            <a:r>
              <a:rPr lang="ru-RU" sz="9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 высокий спрос на цифровизацию заботы о здоровье</a:t>
            </a:r>
            <a:r>
              <a:rPr lang="en-US" sz="9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72% готовы использовать приложение для семейного здоровья</a:t>
            </a:r>
            <a:r>
              <a:rPr lang="en-US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 этом 61% семей вообще не используют приложения</a:t>
            </a:r>
            <a:r>
              <a:rPr lang="en-US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здоровья</a:t>
            </a:r>
          </a:p>
          <a:p>
            <a:pPr algn="l"/>
            <a:r>
              <a:rPr lang="ru-RU" sz="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Проведенное исследование ясно показывает, что современные семьи действительно испытывают потребность в решениях, которые помогут им объединиться вокруг темы здоровья.</a:t>
            </a:r>
          </a:p>
          <a:p>
            <a:pPr marL="228600" indent="-228600" algn="l">
              <a:buAutoNum type="arabicPeriod"/>
            </a:pPr>
            <a:endParaRPr lang="ru-RU" sz="9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buAutoNum type="arabicPeriod"/>
            </a:pPr>
            <a:endParaRPr lang="ru-RU" sz="9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dirty="0"/>
            </a:b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2F42B9-A3AF-F987-A297-94D2F326B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267070" y="722327"/>
            <a:ext cx="2350104" cy="137159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A2A95C-C639-E133-87FB-1FB860F614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367218" y="1396466"/>
            <a:ext cx="2455029" cy="13949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7683C5-A4CF-7080-1C59-3539AF948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7218" y="3057272"/>
            <a:ext cx="2280191" cy="16597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257BDF-2B09-66A8-11AF-938231012D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7071" y="2661091"/>
            <a:ext cx="2316522" cy="13272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описание продукта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400692" y="2571750"/>
            <a:ext cx="3737700" cy="194836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b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решения используются: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Кроссплатформенная разработка на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React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Native</a:t>
            </a: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API здоровья (Apple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HealthKit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Google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Облачная инфраструктура Yandex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Cloud</a:t>
            </a:r>
            <a:endParaRPr lang="en-US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технические параметры:</a:t>
            </a: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50 000+ одновременных пользователей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отклика интерфейса &lt; 2 секунд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Совместимость с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12+ и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8+</a:t>
            </a:r>
          </a:p>
        </p:txBody>
      </p:sp>
      <p:sp>
        <p:nvSpPr>
          <p:cNvPr id="88" name="Google Shape;88;p16"/>
          <p:cNvSpPr txBox="1"/>
          <p:nvPr/>
        </p:nvSpPr>
        <p:spPr>
          <a:xfrm>
            <a:off x="478514" y="739362"/>
            <a:ext cx="3737700" cy="160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05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ru" sz="1050" b="1" dirty="0">
                <a:solidFill>
                  <a:schemeClr val="dk1"/>
                </a:solidFill>
              </a:rPr>
              <a:t>: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EcoWell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мобильное приложение для объединения семьи через совместные оздоровительные активности и челленджи.</a:t>
            </a: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функции / возможности:</a:t>
            </a: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челленджи с адаптацией под все возраста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Общий трекер активности и достижений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интерфейс для пожилых пользователей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мотивации и семейных наград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72364F-97C1-B782-F9FC-167A25DD7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407419" y="615600"/>
            <a:ext cx="2195074" cy="21950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DFA5CA-AE52-9813-43B8-CB24680777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571998" y="3008794"/>
            <a:ext cx="975525" cy="1948369"/>
          </a:xfrm>
          <a:prstGeom prst="flowChartAlternateProcess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7D31FC-9EC6-D885-799E-D510F21BEB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6135424" y="3008794"/>
            <a:ext cx="975526" cy="1948372"/>
          </a:xfrm>
          <a:prstGeom prst="flowChartAlternateProcess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CE40A9-B2AB-5788-D151-18289845C7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7648751" y="3008794"/>
            <a:ext cx="975527" cy="1948374"/>
          </a:xfrm>
          <a:prstGeom prst="flowChartAlternateProcess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сценарий использования</a:t>
            </a:r>
            <a:endParaRPr sz="2800" b="1">
              <a:solidFill>
                <a:schemeClr val="lt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8A6811-A432-2435-D479-F390F33CD6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07" t="1799" r="40028" b="45193"/>
          <a:stretch/>
        </p:blipFill>
        <p:spPr>
          <a:xfrm>
            <a:off x="90792" y="478123"/>
            <a:ext cx="3469532" cy="4622396"/>
          </a:xfrm>
          <a:prstGeom prst="rect">
            <a:avLst/>
          </a:prstGeom>
        </p:spPr>
      </p:pic>
      <p:sp>
        <p:nvSpPr>
          <p:cNvPr id="6" name="Google Shape;87;p16">
            <a:extLst>
              <a:ext uri="{FF2B5EF4-FFF2-40B4-BE49-F238E27FC236}">
                <a16:creationId xmlns:a16="http://schemas.microsoft.com/office/drawing/2014/main" id="{895B806E-0CE2-B503-36A2-BAB8C02CA5E6}"/>
              </a:ext>
            </a:extLst>
          </p:cNvPr>
          <p:cNvSpPr/>
          <p:nvPr/>
        </p:nvSpPr>
        <p:spPr>
          <a:xfrm>
            <a:off x="4571998" y="1153864"/>
            <a:ext cx="2559094" cy="262282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Пояснение к алгоритму:</a:t>
            </a:r>
            <a:endParaRPr lang="en-US" sz="105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вся семья вместе создает общий профиль</a:t>
            </a: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у каждого свои цели, но в рамках общей семейной активности</a:t>
            </a: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Ежедневное использование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автоматически (через трекеры) + ручной ввод для бабушек/дедушек</a:t>
            </a: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баллы и достижения за любые успехи</a:t>
            </a: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еженедельные итоги без осуждения, только поддержка</a:t>
            </a:r>
          </a:p>
          <a:p>
            <a:pPr algn="l"/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Цикличность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процесс повторяется, создавая здоровые привычки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конкурентный анализ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4227024" y="106650"/>
            <a:ext cx="857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Наше ключевое преимущество:</a:t>
            </a: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106" name="Google Shape;106;p18"/>
          <p:cNvGraphicFramePr/>
          <p:nvPr>
            <p:extLst>
              <p:ext uri="{D42A27DB-BD31-4B8C-83A1-F6EECF244321}">
                <p14:modId xmlns:p14="http://schemas.microsoft.com/office/powerpoint/2010/main" val="3099764035"/>
              </p:ext>
            </p:extLst>
          </p:nvPr>
        </p:nvGraphicFramePr>
        <p:xfrm>
          <a:off x="492134" y="561298"/>
          <a:ext cx="7840594" cy="4316400"/>
        </p:xfrm>
        <a:graphic>
          <a:graphicData uri="http://schemas.openxmlformats.org/drawingml/2006/table">
            <a:tbl>
              <a:tblPr>
                <a:noFill/>
                <a:tableStyleId>{A4BAC6EF-DD8B-4A26-A1AC-F01BEE92B616}</a:tableStyleId>
              </a:tblPr>
              <a:tblGrid>
                <a:gridCol w="1292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8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8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81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9747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проект</a:t>
                      </a:r>
                      <a:endParaRPr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sz="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EcoWell</a:t>
                      </a:r>
                      <a:endParaRPr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 1</a:t>
                      </a: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sz="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GoogleFit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 2</a:t>
                      </a:r>
                      <a:endParaRPr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en-US" sz="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AdidasRunning</a:t>
                      </a:r>
                      <a:endParaRPr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 3</a:t>
                      </a:r>
                      <a:endParaRPr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Дневник здоровья у терапевта</a:t>
                      </a:r>
                      <a:endParaRPr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226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Фокус на семье и поколениях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фокус. Единый профиль, общие цели, адаптация активностей под возраст и возможности каждого.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функций для совместной деятельности и объединения членов семьи.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Индивидуальный, но не семейный. 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Учет данных семьи без взаимодействия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108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Межпоколенные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челленджи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Семейные марафоны, кулинарные недели, общая "семейная валюта" и награды.</a:t>
                      </a:r>
                      <a:endParaRPr sz="8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Отслеживание только индивидуальных целей без игровых механик для группы.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Челленджи и лиги, но не адаптированы для детей или пожилых людей.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Нет. Полностью отсутствует.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322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Координация и планирование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Умный планировщик. Синхронизирует расписание всех членов семьи, напоминает о совместных активностях и визитах к врачу.</a:t>
                      </a:r>
                      <a:endParaRPr sz="8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функций календаря и координации с другими пользователями.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Фокус на планировании индивидуальных тренировок.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Есть, но ручной. Координация ложится на того члена семьи, кто "водит всех по врачам".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9322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Простота и доступность интерфейса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Минимальное число шагов для действий, голосовое управление, интуитивно для всех возрастов</a:t>
                      </a:r>
                      <a:endParaRPr sz="8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Сложный для неподготовленных. Много данных и настроек, что может пугать пожилых пользователей.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Интерфейс заточен под мотивированных пользователей, интересующихся спортом.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 простота. Знакомый всем процесс, но медленный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108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Цифровой архив семейных традиций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Дневник успешных практик, архив достижений и побед, преемственность полезных привычек.</a:t>
                      </a:r>
                      <a:endParaRPr sz="8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Нет. Ведутся только сырые медицинские и фитнес-данные.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Нет. Архив только личных спортивных результатов.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Есть, но бумажный. История болезней в карточке, но не традиций ЗОЖ.</a:t>
                      </a:r>
                      <a:endParaRPr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бизнес-модель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175875" y="478123"/>
            <a:ext cx="8579700" cy="71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нашего продукта для аудитории:</a:t>
            </a:r>
            <a:r>
              <a:rPr lang="en-US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EcoWell</a:t>
            </a:r>
            <a:r>
              <a:rPr lang="ru-RU" sz="10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объединяет членов семьи через увлекательные оздоровительные челленджи, превращая рутину о здоровье в общую радость.</a:t>
            </a:r>
            <a:endParaRPr sz="10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286875" y="1091038"/>
            <a:ext cx="2626500" cy="270923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продаем</a:t>
            </a:r>
            <a:endParaRPr lang="en-US" sz="10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Бесплатная версия</a:t>
            </a: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включает все необходимое для комфортного использования: семейный профиль до 5 человек, базовые челленджи, планировщик активностей и цифровой дневник. </a:t>
            </a:r>
          </a:p>
          <a:p>
            <a:pPr algn="l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Премиум-подписка</a:t>
            </a: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(199 рублей/месяц или 1790 рублей/год) открывает расширенные возможности:</a:t>
            </a:r>
            <a:b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Эксклюзивные челленджи и персонализированные рекомендации</a:t>
            </a:r>
            <a:b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Углубленную аналитику здоровья</a:t>
            </a:r>
            <a:b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Инструменты для создания собственных семейных традиций</a:t>
            </a:r>
            <a:b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Премиум-награды и уникальный дизайн</a:t>
            </a:r>
          </a:p>
        </p:txBody>
      </p:sp>
      <p:sp>
        <p:nvSpPr>
          <p:cNvPr id="117" name="Google Shape;117;p19"/>
          <p:cNvSpPr/>
          <p:nvPr/>
        </p:nvSpPr>
        <p:spPr>
          <a:xfrm>
            <a:off x="3254075" y="1037325"/>
            <a:ext cx="2626500" cy="276294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продвигаем</a:t>
            </a:r>
          </a:p>
          <a:p>
            <a:pPr marL="2286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Партнерства с семейными блогерами: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Блогеры, которые говорят о семье, детях и ЗОЖ. 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(Саша </a:t>
            </a:r>
            <a:r>
              <a:rPr lang="ru-RU" sz="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Авакадо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</a:t>
            </a:r>
            <a:r>
              <a:rPr lang="ru-RU" sz="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чёный-</a:t>
            </a:r>
            <a:r>
              <a:rPr lang="ru-RU" sz="8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биомедик</a:t>
            </a:r>
            <a:r>
              <a:rPr lang="ru-RU" sz="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британским дипломом</a:t>
            </a:r>
            <a:r>
              <a:rPr lang="ru-RU" sz="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популяризирует здоровый образ жизни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Серов Никита </a:t>
            </a:r>
            <a:r>
              <a:rPr lang="ru-RU" sz="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 </a:t>
            </a:r>
            <a:r>
              <a:rPr lang="ru-RU" sz="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блогер России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Социальные сети: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Создаем сообщество ВКонтакте и Telegram-канал с полезным контентом: "5 идей для семейных выходных", "Как уговорить бабушку делать зарядку", "Семейные рецепты ЗОЖ".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Запускаем конкурсы и розыгрыши премиум-подписок среди подписчиков.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Сотрудничество с всероссийскими движениями: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с "Волонтерами-медиками" или "Серебряными волонтерами" для продвижения идей активного долголетия через наше приложение.</a:t>
            </a:r>
          </a:p>
        </p:txBody>
      </p:sp>
      <p:sp>
        <p:nvSpPr>
          <p:cNvPr id="118" name="Google Shape;118;p19"/>
          <p:cNvSpPr/>
          <p:nvPr/>
        </p:nvSpPr>
        <p:spPr>
          <a:xfrm>
            <a:off x="6221275" y="1086095"/>
            <a:ext cx="2626500" cy="271417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поможет</a:t>
            </a:r>
            <a:endParaRPr lang="en-US" sz="12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1449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Спортмастре</a:t>
            </a:r>
            <a:endParaRPr lang="ru-RU" sz="12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1449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ТюмГу</a:t>
            </a:r>
            <a:endParaRPr lang="ru-RU" sz="12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1449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Волонтеры-медики</a:t>
            </a:r>
          </a:p>
          <a:p>
            <a:pPr marL="261449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Азбука вкуса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план реализации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5855324" y="1496235"/>
            <a:ext cx="3001800" cy="2604571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результаты</a:t>
            </a:r>
            <a:endParaRPr sz="2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успеха:</a:t>
            </a:r>
            <a:endParaRPr lang="ru-RU" sz="16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1000 активных семей через 6 месяцев после запуска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Удержание пользователей — 70% через 3 месяца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20D0922-3C06-CA68-3A6B-82F1F212B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868538"/>
              </p:ext>
            </p:extLst>
          </p:nvPr>
        </p:nvGraphicFramePr>
        <p:xfrm>
          <a:off x="286876" y="1353564"/>
          <a:ext cx="5459682" cy="2604571"/>
        </p:xfrm>
        <a:graphic>
          <a:graphicData uri="http://schemas.openxmlformats.org/drawingml/2006/table">
            <a:tbl>
              <a:tblPr firstRow="1" bandRow="1"/>
              <a:tblGrid>
                <a:gridCol w="1819894">
                  <a:extLst>
                    <a:ext uri="{9D8B030D-6E8A-4147-A177-3AD203B41FA5}">
                      <a16:colId xmlns:a16="http://schemas.microsoft.com/office/drawing/2014/main" val="1998510679"/>
                    </a:ext>
                  </a:extLst>
                </a:gridCol>
                <a:gridCol w="1819894">
                  <a:extLst>
                    <a:ext uri="{9D8B030D-6E8A-4147-A177-3AD203B41FA5}">
                      <a16:colId xmlns:a16="http://schemas.microsoft.com/office/drawing/2014/main" val="3835382565"/>
                    </a:ext>
                  </a:extLst>
                </a:gridCol>
                <a:gridCol w="1819894">
                  <a:extLst>
                    <a:ext uri="{9D8B030D-6E8A-4147-A177-3AD203B41FA5}">
                      <a16:colId xmlns:a16="http://schemas.microsoft.com/office/drawing/2014/main" val="2168869479"/>
                    </a:ext>
                  </a:extLst>
                </a:gridCol>
              </a:tblGrid>
              <a:tr h="318571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Содержание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37570"/>
                  </a:ext>
                </a:extLst>
              </a:tr>
              <a:tr h="378994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Исследование и проектирование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Анкетирование семей, проектирование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</a:rPr>
                        <a:t>мес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201774"/>
                  </a:ext>
                </a:extLst>
              </a:tr>
              <a:tr h="524761">
                <a:tc>
                  <a:txBody>
                    <a:bodyPr/>
                    <a:lstStyle/>
                    <a:p>
                      <a:r>
                        <a:rPr lang="en-US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MVP-</a:t>
                      </a: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Базовый функционал: профили, чат, ручной ввод показателей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</a:rPr>
                        <a:t>мес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52565"/>
                  </a:ext>
                </a:extLst>
              </a:tr>
              <a:tr h="378994">
                <a:tc>
                  <a:txBody>
                    <a:bodyPr/>
                    <a:lstStyle/>
                    <a:p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Тестовые продажи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Пилот с 50 семьями, сбор обратной связи, доработки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</a:rPr>
                        <a:t>мес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771924"/>
                  </a:ext>
                </a:extLst>
              </a:tr>
              <a:tr h="524761">
                <a:tc>
                  <a:txBody>
                    <a:bodyPr/>
                    <a:lstStyle/>
                    <a:p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Интеграции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Подключение </a:t>
                      </a:r>
                      <a:r>
                        <a:rPr lang="en-US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Apple Health/Google Fit, API </a:t>
                      </a: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мессенджеров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</a:rPr>
                        <a:t>мес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741665"/>
                  </a:ext>
                </a:extLst>
              </a:tr>
              <a:tr h="378994">
                <a:tc>
                  <a:txBody>
                    <a:bodyPr/>
                    <a:lstStyle/>
                    <a:p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Масштабирование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Запуск премиум-версии, мобильный маркетинг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</a:rPr>
                        <a:t>мес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3434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ресурсы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77475" y="668025"/>
            <a:ext cx="4730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>
                <a:solidFill>
                  <a:schemeClr val="dk1"/>
                </a:solidFill>
              </a:rPr>
              <a:t>Сколько нужно средств на проект: __________ руб.</a:t>
            </a:r>
            <a:endParaRPr sz="1000">
              <a:solidFill>
                <a:schemeClr val="dk1"/>
              </a:solidFill>
            </a:endParaRPr>
          </a:p>
        </p:txBody>
      </p:sp>
      <p:graphicFrame>
        <p:nvGraphicFramePr>
          <p:cNvPr id="136" name="Google Shape;136;p21"/>
          <p:cNvGraphicFramePr/>
          <p:nvPr>
            <p:extLst>
              <p:ext uri="{D42A27DB-BD31-4B8C-83A1-F6EECF244321}">
                <p14:modId xmlns:p14="http://schemas.microsoft.com/office/powerpoint/2010/main" val="2237083178"/>
              </p:ext>
            </p:extLst>
          </p:nvPr>
        </p:nvGraphicFramePr>
        <p:xfrm>
          <a:off x="277475" y="1126704"/>
          <a:ext cx="4730750" cy="3687750"/>
        </p:xfrm>
        <a:graphic>
          <a:graphicData uri="http://schemas.openxmlformats.org/drawingml/2006/table">
            <a:tbl>
              <a:tblPr>
                <a:noFill/>
                <a:tableStyleId>{A4BAC6EF-DD8B-4A26-A1AC-F01BEE92B616}</a:tableStyleId>
              </a:tblPr>
              <a:tblGrid>
                <a:gridCol w="287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Статья расходов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Общая стоимость, руб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iOS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Android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разработчик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45 000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Маркетолог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30 000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 по партнерствам</a:t>
                      </a: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20 000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Оплата труда</a:t>
                      </a:r>
                      <a:endParaRPr sz="10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570 000</a:t>
                      </a:r>
                      <a:endParaRPr sz="10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Серверы (Yandex </a:t>
                      </a:r>
                      <a:r>
                        <a:rPr lang="ru-RU" sz="10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0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15 000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Техническая инфраструктура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240 000</a:t>
                      </a:r>
                      <a:endParaRPr sz="1000" dirty="0">
                        <a:solidFill>
                          <a:schemeClr val="tx1"/>
                        </a:solidFill>
                        <a:highlight>
                          <a:srgbClr val="C0C0C0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Маркетинг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60 000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Операционные расходы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40 000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ИТОГО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910 000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21"/>
          <p:cNvSpPr/>
          <p:nvPr/>
        </p:nvSpPr>
        <p:spPr>
          <a:xfrm>
            <a:off x="5515074" y="1693048"/>
            <a:ext cx="3001800" cy="1536536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уже есть</a:t>
            </a:r>
            <a:endParaRPr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университета: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Грантовые программы для стартапов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База выпускников для найма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команда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277475" y="668025"/>
            <a:ext cx="756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Яркая фраза про команду </a:t>
            </a:r>
            <a:r>
              <a:rPr lang="ru" sz="1200" dirty="0">
                <a:solidFill>
                  <a:schemeClr val="dk1"/>
                </a:solidFill>
              </a:rPr>
              <a:t>(ваше основное преимущество, сильная сторона, общая характеристика)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29982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2998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208937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208937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387892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38789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5855350" y="1290975"/>
            <a:ext cx="3001800" cy="2709525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105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нженер</a:t>
            </a: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Навыки: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Yandex </a:t>
            </a:r>
            <a:r>
              <a:rPr lang="ru-RU" sz="105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Cloud</a:t>
            </a: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IT-специальность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Знание стандартов безопасности мед данных</a:t>
            </a:r>
          </a:p>
          <a:p>
            <a:pPr algn="l"/>
            <a:r>
              <a:rPr lang="en-US" sz="105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Навыки: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Figma, User Research, iOS/Android guidelines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Опыт: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2+ года</a:t>
            </a:r>
            <a:r>
              <a:rPr lang="en-US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мобильной разработке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Портфолио</a:t>
            </a:r>
          </a:p>
          <a:p>
            <a:pPr algn="l"/>
            <a:r>
              <a:rPr lang="ru-RU" sz="105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05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Маркетолог</a:t>
            </a: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Навыки: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SMM, content marketing, analytics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Опыт: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2+ </a:t>
            </a:r>
            <a:r>
              <a:rPr lang="ru-RU" sz="105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en-US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1050" b="0" i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Дополнительно:</a:t>
            </a:r>
            <a:r>
              <a:rPr lang="ru-RU" sz="105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Опыт продвижения продуктов на семьи и разное поколение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ru-RU" sz="105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ru-RU" sz="1600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883514-9A83-21C5-3BB3-7C3D3523F9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7275" y="1324610"/>
            <a:ext cx="829526" cy="110718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0D5C1F-ABF2-36A6-9B5C-BB27AF15A3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2149167" y="1468070"/>
            <a:ext cx="1090615" cy="85076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0FB9AA-2E60-771F-672F-B454F9814A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4024436" y="1369277"/>
            <a:ext cx="949338" cy="9493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83F18B-F248-3174-B31E-BF76892460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564931" y="3227105"/>
            <a:ext cx="776338" cy="10351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CA574F-D150-871E-3513-5975C1489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4065800" y="3183335"/>
            <a:ext cx="805333" cy="10737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7008AD-032E-6AE6-5F32-754AEAFC96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5845" y="3183335"/>
            <a:ext cx="817257" cy="1089676"/>
          </a:xfrm>
          <a:prstGeom prst="rect">
            <a:avLst/>
          </a:prstGeom>
        </p:spPr>
      </p:pic>
      <p:sp>
        <p:nvSpPr>
          <p:cNvPr id="12" name="Google Shape;374;p42">
            <a:extLst>
              <a:ext uri="{FF2B5EF4-FFF2-40B4-BE49-F238E27FC236}">
                <a16:creationId xmlns:a16="http://schemas.microsoft.com/office/drawing/2014/main" id="{15DF618E-F20F-A07D-42FC-3AAFEBA02BF0}"/>
              </a:ext>
            </a:extLst>
          </p:cNvPr>
          <p:cNvSpPr txBox="1"/>
          <p:nvPr/>
        </p:nvSpPr>
        <p:spPr bwMode="auto">
          <a:xfrm>
            <a:off x="-122016" y="2440042"/>
            <a:ext cx="2079148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Скакун Виктория Валерьевна</a:t>
            </a:r>
            <a:endParaRPr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рынка, программирование, </a:t>
            </a:r>
            <a:r>
              <a:rPr lang="en-US" sz="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IT-</a:t>
            </a:r>
            <a:r>
              <a:rPr lang="ru-RU" sz="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endParaRPr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375;p42">
            <a:extLst>
              <a:ext uri="{FF2B5EF4-FFF2-40B4-BE49-F238E27FC236}">
                <a16:creationId xmlns:a16="http://schemas.microsoft.com/office/drawing/2014/main" id="{63B99E78-844B-F071-A395-BAAE0E443CAA}"/>
              </a:ext>
            </a:extLst>
          </p:cNvPr>
          <p:cNvSpPr txBox="1"/>
          <p:nvPr/>
        </p:nvSpPr>
        <p:spPr bwMode="auto">
          <a:xfrm>
            <a:off x="36973" y="4240521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Губайдулина Диана Артуровна</a:t>
            </a:r>
            <a:endParaRPr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Адаптивность, работа в команде, критическое мышление</a:t>
            </a:r>
            <a:endParaRPr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378;p42">
            <a:extLst>
              <a:ext uri="{FF2B5EF4-FFF2-40B4-BE49-F238E27FC236}">
                <a16:creationId xmlns:a16="http://schemas.microsoft.com/office/drawing/2014/main" id="{90921AB8-0201-4A7D-5DE9-D72DDA1FDEFF}"/>
              </a:ext>
            </a:extLst>
          </p:cNvPr>
          <p:cNvSpPr txBox="1"/>
          <p:nvPr/>
        </p:nvSpPr>
        <p:spPr bwMode="auto">
          <a:xfrm>
            <a:off x="1728191" y="2408644"/>
            <a:ext cx="1983063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Губина Арина Валерьевна</a:t>
            </a:r>
            <a:endParaRPr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дизайн </a:t>
            </a: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надежность, адаптивность</a:t>
            </a:r>
            <a:endParaRPr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379;p42">
            <a:extLst>
              <a:ext uri="{FF2B5EF4-FFF2-40B4-BE49-F238E27FC236}">
                <a16:creationId xmlns:a16="http://schemas.microsoft.com/office/drawing/2014/main" id="{DD29BD54-EA93-C3B5-401A-374266B5B39B}"/>
              </a:ext>
            </a:extLst>
          </p:cNvPr>
          <p:cNvSpPr txBox="1"/>
          <p:nvPr/>
        </p:nvSpPr>
        <p:spPr bwMode="auto">
          <a:xfrm>
            <a:off x="1809519" y="4280754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Суслова Наталья Сергеевна</a:t>
            </a:r>
            <a:endParaRPr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реализация, работа с технологиями</a:t>
            </a:r>
            <a:endParaRPr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382;p42">
            <a:extLst>
              <a:ext uri="{FF2B5EF4-FFF2-40B4-BE49-F238E27FC236}">
                <a16:creationId xmlns:a16="http://schemas.microsoft.com/office/drawing/2014/main" id="{A368724A-7A43-CD64-593A-09A480982506}"/>
              </a:ext>
            </a:extLst>
          </p:cNvPr>
          <p:cNvSpPr txBox="1"/>
          <p:nvPr/>
        </p:nvSpPr>
        <p:spPr bwMode="auto">
          <a:xfrm>
            <a:off x="3570519" y="2393026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Заманова Сабина Ниязи кызы</a:t>
            </a:r>
            <a:endParaRPr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коммуникабельная </a:t>
            </a: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 к новым идеям и людям</a:t>
            </a:r>
            <a:endParaRPr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Google Shape;382;p42">
            <a:extLst>
              <a:ext uri="{FF2B5EF4-FFF2-40B4-BE49-F238E27FC236}">
                <a16:creationId xmlns:a16="http://schemas.microsoft.com/office/drawing/2014/main" id="{F4C910C7-534D-A4B6-BC8B-F141C5877C5F}"/>
              </a:ext>
            </a:extLst>
          </p:cNvPr>
          <p:cNvSpPr txBox="1"/>
          <p:nvPr/>
        </p:nvSpPr>
        <p:spPr bwMode="auto">
          <a:xfrm>
            <a:off x="3618605" y="4312945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Шихова Анна</a:t>
            </a:r>
            <a:endParaRPr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Креативность, анализ информации</a:t>
            </a:r>
            <a:endParaRPr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1258</Words>
  <Application>Microsoft Office PowerPoint</Application>
  <PresentationFormat>Экран (16:9)</PresentationFormat>
  <Paragraphs>194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quote-cjk-patch</vt:lpstr>
      <vt:lpstr>Tempus Sans ITC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Наталья Суслова</cp:lastModifiedBy>
  <cp:revision>1</cp:revision>
  <dcterms:modified xsi:type="dcterms:W3CDTF">2025-10-22T20:17:22Z</dcterms:modified>
</cp:coreProperties>
</file>