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2" r:id="rId4"/>
    <p:sldId id="258" r:id="rId5"/>
    <p:sldId id="259" r:id="rId6"/>
    <p:sldId id="260" r:id="rId7"/>
    <p:sldId id="273" r:id="rId8"/>
    <p:sldId id="261" r:id="rId9"/>
    <p:sldId id="262" r:id="rId10"/>
    <p:sldId id="263" r:id="rId11"/>
    <p:sldId id="268" r:id="rId12"/>
    <p:sldId id="271" r:id="rId13"/>
    <p:sldId id="270" r:id="rId14"/>
  </p:sldIdLst>
  <p:sldSz cx="12192000" cy="6858000"/>
  <p:notesSz cx="12192000" cy="6858000"/>
  <p:embeddedFontLs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DCAF9ED-07DC-4A11-8D7F-57B35C25682E}">
  <a:tblStyle styleId="{9DCAF9ED-07DC-4A11-8D7F-57B35C25682E}" styleName="Medium Style 1 - Accent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2"/>
              </a:solidFill>
            </a:ln>
          </a:left>
          <a:right>
            <a:ln w="12700">
              <a:solidFill>
                <a:schemeClr val="accent2"/>
              </a:solidFill>
            </a:ln>
          </a:right>
          <a:top>
            <a:ln w="12700">
              <a:solidFill>
                <a:schemeClr val="accent2"/>
              </a:solidFill>
            </a:ln>
          </a:top>
          <a:bottom>
            <a:ln w="12700">
              <a:solidFill>
                <a:schemeClr val="accent2"/>
              </a:solidFill>
            </a:ln>
          </a:bottom>
          <a:insideH>
            <a:ln w="12700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accent2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3" autoAdjust="0"/>
    <p:restoredTop sz="94674"/>
  </p:normalViewPr>
  <p:slideViewPr>
    <p:cSldViewPr>
      <p:cViewPr>
        <p:scale>
          <a:sx n="60" d="100"/>
          <a:sy n="60" d="100"/>
        </p:scale>
        <p:origin x="-2580" y="-1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785D70-8E10-48F4-9839-E6700687DFF5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 phldr="1"/>
      <dgm:spPr/>
    </dgm:pt>
    <dgm:pt modelId="{816AEDB4-5C99-4892-ABF4-31C6E78E0E54}">
      <dgm:prSet phldrT="[Текст]" custT="1"/>
      <dgm:spPr/>
      <dgm:t>
        <a:bodyPr/>
        <a:lstStyle/>
        <a:p>
          <a:r>
            <a:rPr lang="ru-RU" sz="1600" smtClean="0">
              <a:latin typeface="+mn-lt"/>
              <a:ea typeface="Noto Sans KR Black"/>
              <a:cs typeface="Noto Sans KR Black"/>
            </a:rPr>
            <a:t>нет системного решения и раздельного сбора</a:t>
          </a:r>
          <a:endParaRPr lang="ru-RU" sz="1600" dirty="0"/>
        </a:p>
      </dgm:t>
    </dgm:pt>
    <dgm:pt modelId="{DBBE6F22-0A7C-4A78-9DF4-688FD4877114}" type="parTrans" cxnId="{AD782094-64D4-4523-BB84-BCE88183CB9F}">
      <dgm:prSet/>
      <dgm:spPr/>
      <dgm:t>
        <a:bodyPr/>
        <a:lstStyle/>
        <a:p>
          <a:endParaRPr lang="ru-RU"/>
        </a:p>
      </dgm:t>
    </dgm:pt>
    <dgm:pt modelId="{64FBA04A-3DA4-4E75-BB04-BDBA123A47F7}" type="sibTrans" cxnId="{AD782094-64D4-4523-BB84-BCE88183CB9F}">
      <dgm:prSet/>
      <dgm:spPr/>
      <dgm:t>
        <a:bodyPr/>
        <a:lstStyle/>
        <a:p>
          <a:endParaRPr lang="ru-RU"/>
        </a:p>
      </dgm:t>
    </dgm:pt>
    <dgm:pt modelId="{B3FF29D2-F2F5-4D5D-814F-08B6C084C168}">
      <dgm:prSet phldrT="[Текст]" custT="1"/>
      <dgm:spPr/>
      <dgm:t>
        <a:bodyPr/>
        <a:lstStyle/>
        <a:p>
          <a:r>
            <a:rPr lang="ru-RU" sz="1600" smtClean="0">
              <a:latin typeface="+mn-lt"/>
              <a:ea typeface="Noto Sans KR Black"/>
              <a:cs typeface="Noto Sans KR Black"/>
            </a:rPr>
            <a:t>обычные урны и контейнеры</a:t>
          </a:r>
          <a:endParaRPr lang="ru-RU" sz="1600" dirty="0"/>
        </a:p>
      </dgm:t>
    </dgm:pt>
    <dgm:pt modelId="{E8DC1B0D-E5AA-400A-8BA2-C771A3C2D25B}" type="parTrans" cxnId="{927E0087-0A41-4739-AC5F-D7BDC6C01E12}">
      <dgm:prSet/>
      <dgm:spPr/>
      <dgm:t>
        <a:bodyPr/>
        <a:lstStyle/>
        <a:p>
          <a:endParaRPr lang="ru-RU"/>
        </a:p>
      </dgm:t>
    </dgm:pt>
    <dgm:pt modelId="{E9DA02B5-6D63-4B30-9CFC-FCD65ABDC764}" type="sibTrans" cxnId="{927E0087-0A41-4739-AC5F-D7BDC6C01E12}">
      <dgm:prSet/>
      <dgm:spPr/>
      <dgm:t>
        <a:bodyPr/>
        <a:lstStyle/>
        <a:p>
          <a:endParaRPr lang="ru-RU"/>
        </a:p>
      </dgm:t>
    </dgm:pt>
    <dgm:pt modelId="{7045D0BF-053B-4EEF-90A0-C37F8EF74173}">
      <dgm:prSet phldrT="[Текст]" custT="1"/>
      <dgm:spPr/>
      <dgm:t>
        <a:bodyPr/>
        <a:lstStyle/>
        <a:p>
          <a:r>
            <a:rPr lang="ru-RU" sz="1600" smtClean="0">
              <a:latin typeface="+mn-lt"/>
              <a:ea typeface="Noto Sans KR Black"/>
              <a:cs typeface="Noto Sans KR Black"/>
            </a:rPr>
            <a:t>запах, переполненность, неэстетичный вид</a:t>
          </a:r>
          <a:endParaRPr lang="ru-RU" sz="1600" dirty="0"/>
        </a:p>
      </dgm:t>
    </dgm:pt>
    <dgm:pt modelId="{C49D0055-8639-4591-922D-36EFB14DB0E4}" type="parTrans" cxnId="{671071F7-BEFD-45CD-BFFE-6817664A5D0B}">
      <dgm:prSet/>
      <dgm:spPr/>
      <dgm:t>
        <a:bodyPr/>
        <a:lstStyle/>
        <a:p>
          <a:endParaRPr lang="ru-RU"/>
        </a:p>
      </dgm:t>
    </dgm:pt>
    <dgm:pt modelId="{84C28CCE-0859-4375-808E-E2D3B8B58DC6}" type="sibTrans" cxnId="{671071F7-BEFD-45CD-BFFE-6817664A5D0B}">
      <dgm:prSet/>
      <dgm:spPr/>
      <dgm:t>
        <a:bodyPr/>
        <a:lstStyle/>
        <a:p>
          <a:endParaRPr lang="ru-RU"/>
        </a:p>
      </dgm:t>
    </dgm:pt>
    <dgm:pt modelId="{67CC6B9D-9A3F-42CF-A951-550BD4EA3A35}" type="pres">
      <dgm:prSet presAssocID="{5B785D70-8E10-48F4-9839-E6700687DFF5}" presName="CompostProcess" presStyleCnt="0">
        <dgm:presLayoutVars>
          <dgm:dir/>
          <dgm:resizeHandles val="exact"/>
        </dgm:presLayoutVars>
      </dgm:prSet>
      <dgm:spPr/>
    </dgm:pt>
    <dgm:pt modelId="{677AD306-3F9E-435E-9FCC-DD0F98F283C1}" type="pres">
      <dgm:prSet presAssocID="{5B785D70-8E10-48F4-9839-E6700687DFF5}" presName="arrow" presStyleLbl="bgShp" presStyleIdx="0" presStyleCnt="1" custScaleX="90427" custScaleY="100000" custLinFactNeighborX="-19803"/>
      <dgm:spPr/>
    </dgm:pt>
    <dgm:pt modelId="{53C2C7B0-1686-4DC0-906F-D3CB61EEB163}" type="pres">
      <dgm:prSet presAssocID="{5B785D70-8E10-48F4-9839-E6700687DFF5}" presName="linearProcess" presStyleCnt="0"/>
      <dgm:spPr/>
    </dgm:pt>
    <dgm:pt modelId="{FF31FD98-EBA8-451B-8E1D-22B4A3BF8760}" type="pres">
      <dgm:prSet presAssocID="{816AEDB4-5C99-4892-ABF4-31C6E78E0E54}" presName="textNode" presStyleLbl="node1" presStyleIdx="0" presStyleCnt="3" custScaleY="819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93271-F246-452B-A636-4FF2140C9699}" type="pres">
      <dgm:prSet presAssocID="{64FBA04A-3DA4-4E75-BB04-BDBA123A47F7}" presName="sibTrans" presStyleCnt="0"/>
      <dgm:spPr/>
    </dgm:pt>
    <dgm:pt modelId="{90C4CEC7-9369-4635-9971-153D0870790B}" type="pres">
      <dgm:prSet presAssocID="{B3FF29D2-F2F5-4D5D-814F-08B6C084C168}" presName="textNode" presStyleLbl="node1" presStyleIdx="1" presStyleCnt="3" custScaleY="819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4801ED-A73C-4613-91B9-002B652EFC1A}" type="pres">
      <dgm:prSet presAssocID="{E9DA02B5-6D63-4B30-9CFC-FCD65ABDC764}" presName="sibTrans" presStyleCnt="0"/>
      <dgm:spPr/>
    </dgm:pt>
    <dgm:pt modelId="{88E79C15-0D52-4C7F-90F9-04C4928F0A60}" type="pres">
      <dgm:prSet presAssocID="{7045D0BF-053B-4EEF-90A0-C37F8EF74173}" presName="textNode" presStyleLbl="node1" presStyleIdx="2" presStyleCnt="3" custScaleX="117658" custScaleY="73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28C6CD-83F9-4127-870E-8E603E435331}" type="presOf" srcId="{B3FF29D2-F2F5-4D5D-814F-08B6C084C168}" destId="{90C4CEC7-9369-4635-9971-153D0870790B}" srcOrd="0" destOrd="0" presId="urn:microsoft.com/office/officeart/2005/8/layout/hProcess9"/>
    <dgm:cxn modelId="{34E4B32D-6C21-41DA-BC54-B89C5B3BFF37}" type="presOf" srcId="{5B785D70-8E10-48F4-9839-E6700687DFF5}" destId="{67CC6B9D-9A3F-42CF-A951-550BD4EA3A35}" srcOrd="0" destOrd="0" presId="urn:microsoft.com/office/officeart/2005/8/layout/hProcess9"/>
    <dgm:cxn modelId="{CB61E4C9-D658-4B3F-BA7D-0900DA3D8351}" type="presOf" srcId="{7045D0BF-053B-4EEF-90A0-C37F8EF74173}" destId="{88E79C15-0D52-4C7F-90F9-04C4928F0A60}" srcOrd="0" destOrd="0" presId="urn:microsoft.com/office/officeart/2005/8/layout/hProcess9"/>
    <dgm:cxn modelId="{927E0087-0A41-4739-AC5F-D7BDC6C01E12}" srcId="{5B785D70-8E10-48F4-9839-E6700687DFF5}" destId="{B3FF29D2-F2F5-4D5D-814F-08B6C084C168}" srcOrd="1" destOrd="0" parTransId="{E8DC1B0D-E5AA-400A-8BA2-C771A3C2D25B}" sibTransId="{E9DA02B5-6D63-4B30-9CFC-FCD65ABDC764}"/>
    <dgm:cxn modelId="{671071F7-BEFD-45CD-BFFE-6817664A5D0B}" srcId="{5B785D70-8E10-48F4-9839-E6700687DFF5}" destId="{7045D0BF-053B-4EEF-90A0-C37F8EF74173}" srcOrd="2" destOrd="0" parTransId="{C49D0055-8639-4591-922D-36EFB14DB0E4}" sibTransId="{84C28CCE-0859-4375-808E-E2D3B8B58DC6}"/>
    <dgm:cxn modelId="{AD782094-64D4-4523-BB84-BCE88183CB9F}" srcId="{5B785D70-8E10-48F4-9839-E6700687DFF5}" destId="{816AEDB4-5C99-4892-ABF4-31C6E78E0E54}" srcOrd="0" destOrd="0" parTransId="{DBBE6F22-0A7C-4A78-9DF4-688FD4877114}" sibTransId="{64FBA04A-3DA4-4E75-BB04-BDBA123A47F7}"/>
    <dgm:cxn modelId="{FB458E50-80BE-415B-A095-956E056EFD23}" type="presOf" srcId="{816AEDB4-5C99-4892-ABF4-31C6E78E0E54}" destId="{FF31FD98-EBA8-451B-8E1D-22B4A3BF8760}" srcOrd="0" destOrd="0" presId="urn:microsoft.com/office/officeart/2005/8/layout/hProcess9"/>
    <dgm:cxn modelId="{90A1E094-6592-4158-AC8F-A4591FB4F986}" type="presParOf" srcId="{67CC6B9D-9A3F-42CF-A951-550BD4EA3A35}" destId="{677AD306-3F9E-435E-9FCC-DD0F98F283C1}" srcOrd="0" destOrd="0" presId="urn:microsoft.com/office/officeart/2005/8/layout/hProcess9"/>
    <dgm:cxn modelId="{272DA685-56B8-4C51-8FBD-CE68686AFD41}" type="presParOf" srcId="{67CC6B9D-9A3F-42CF-A951-550BD4EA3A35}" destId="{53C2C7B0-1686-4DC0-906F-D3CB61EEB163}" srcOrd="1" destOrd="0" presId="urn:microsoft.com/office/officeart/2005/8/layout/hProcess9"/>
    <dgm:cxn modelId="{E6320DEE-FED5-4801-8BD8-C8DF369533DE}" type="presParOf" srcId="{53C2C7B0-1686-4DC0-906F-D3CB61EEB163}" destId="{FF31FD98-EBA8-451B-8E1D-22B4A3BF8760}" srcOrd="0" destOrd="0" presId="urn:microsoft.com/office/officeart/2005/8/layout/hProcess9"/>
    <dgm:cxn modelId="{B94577DB-0BAD-4824-99CD-FCF2B30F7671}" type="presParOf" srcId="{53C2C7B0-1686-4DC0-906F-D3CB61EEB163}" destId="{A9A93271-F246-452B-A636-4FF2140C9699}" srcOrd="1" destOrd="0" presId="urn:microsoft.com/office/officeart/2005/8/layout/hProcess9"/>
    <dgm:cxn modelId="{29CFCF8E-0986-42BF-844F-F877643E91AA}" type="presParOf" srcId="{53C2C7B0-1686-4DC0-906F-D3CB61EEB163}" destId="{90C4CEC7-9369-4635-9971-153D0870790B}" srcOrd="2" destOrd="0" presId="urn:microsoft.com/office/officeart/2005/8/layout/hProcess9"/>
    <dgm:cxn modelId="{3D57F104-6C22-4953-949E-B1B677A7A93F}" type="presParOf" srcId="{53C2C7B0-1686-4DC0-906F-D3CB61EEB163}" destId="{324801ED-A73C-4613-91B9-002B652EFC1A}" srcOrd="3" destOrd="0" presId="urn:microsoft.com/office/officeart/2005/8/layout/hProcess9"/>
    <dgm:cxn modelId="{FE3B1F79-E45D-45E1-8289-83BA97004ED4}" type="presParOf" srcId="{53C2C7B0-1686-4DC0-906F-D3CB61EEB163}" destId="{88E79C15-0D52-4C7F-90F9-04C4928F0A6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029C5-834D-40E9-9ABE-2A483CC2BC15}" type="doc">
      <dgm:prSet loTypeId="urn:microsoft.com/office/officeart/2005/8/layout/gear1" loCatId="relationship" qsTypeId="urn:microsoft.com/office/officeart/2005/8/quickstyle/simple5" qsCatId="simple" csTypeId="urn:microsoft.com/office/officeart/2005/8/colors/accent1_2" csCatId="accent1" phldr="1"/>
      <dgm:spPr/>
    </dgm:pt>
    <dgm:pt modelId="{C26C659C-CADE-4AC3-B1D6-CAF4C988770D}">
      <dgm:prSet phldrT="[Текст]" custT="1"/>
      <dgm:spPr/>
      <dgm:t>
        <a:bodyPr/>
        <a:lstStyle/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dirty="0" smtClean="0"/>
            <a:t>потребность часто вывозится мусор</a:t>
          </a:r>
          <a:endParaRPr lang="ru-RU" sz="1700" dirty="0"/>
        </a:p>
      </dgm:t>
    </dgm:pt>
    <dgm:pt modelId="{AF0922B0-118D-4C75-AF3B-5434315884A4}" type="parTrans" cxnId="{E6BACDCD-43A6-4348-ABB7-24D277D1BFB4}">
      <dgm:prSet/>
      <dgm:spPr/>
      <dgm:t>
        <a:bodyPr/>
        <a:lstStyle/>
        <a:p>
          <a:endParaRPr lang="ru-RU"/>
        </a:p>
      </dgm:t>
    </dgm:pt>
    <dgm:pt modelId="{A72CF355-E1EB-4FCF-ACB9-63518C403476}" type="sibTrans" cxnId="{E6BACDCD-43A6-4348-ABB7-24D277D1BFB4}">
      <dgm:prSet/>
      <dgm:spPr/>
      <dgm:t>
        <a:bodyPr/>
        <a:lstStyle/>
        <a:p>
          <a:endParaRPr lang="ru-RU"/>
        </a:p>
      </dgm:t>
    </dgm:pt>
    <dgm:pt modelId="{D233999A-2A14-4E09-A910-F31F2A1E5E0F}">
      <dgm:prSet phldrT="[Текст]" custT="1"/>
      <dgm:spPr/>
      <dgm:t>
        <a:bodyPr/>
        <a:lstStyle/>
        <a:p>
          <a:r>
            <a:rPr lang="ru-RU" sz="1700" dirty="0" smtClean="0"/>
            <a:t>жалобы</a:t>
          </a:r>
          <a:endParaRPr lang="ru-RU" sz="1700" dirty="0"/>
        </a:p>
      </dgm:t>
    </dgm:pt>
    <dgm:pt modelId="{E3C4C085-EC23-4198-A02E-60F2F976154C}" type="parTrans" cxnId="{2F787D6A-09A4-4755-BBBA-5786329C8D66}">
      <dgm:prSet/>
      <dgm:spPr/>
      <dgm:t>
        <a:bodyPr/>
        <a:lstStyle/>
        <a:p>
          <a:endParaRPr lang="ru-RU"/>
        </a:p>
      </dgm:t>
    </dgm:pt>
    <dgm:pt modelId="{F5C1A15C-D197-4990-9540-4DCDEAC30E40}" type="sibTrans" cxnId="{2F787D6A-09A4-4755-BBBA-5786329C8D66}">
      <dgm:prSet/>
      <dgm:spPr/>
      <dgm:t>
        <a:bodyPr/>
        <a:lstStyle/>
        <a:p>
          <a:endParaRPr lang="ru-RU"/>
        </a:p>
      </dgm:t>
    </dgm:pt>
    <dgm:pt modelId="{3AF3B33B-7DAD-4280-A5C3-9D20CB4BE17F}">
      <dgm:prSet phldrT="[Текст]" custT="1"/>
      <dgm:spPr/>
      <dgm:t>
        <a:bodyPr/>
        <a:lstStyle/>
        <a:p>
          <a:r>
            <a:rPr lang="ru-RU" sz="1700" dirty="0" smtClean="0"/>
            <a:t>траты на уборку</a:t>
          </a:r>
          <a:endParaRPr lang="ru-RU" sz="1700" dirty="0"/>
        </a:p>
      </dgm:t>
    </dgm:pt>
    <dgm:pt modelId="{077DF3EA-3984-4AB9-B37C-FA31252A0C9B}" type="parTrans" cxnId="{A7AFDAF8-6CC8-490F-9DC1-246FB07A904A}">
      <dgm:prSet/>
      <dgm:spPr/>
      <dgm:t>
        <a:bodyPr/>
        <a:lstStyle/>
        <a:p>
          <a:endParaRPr lang="ru-RU"/>
        </a:p>
      </dgm:t>
    </dgm:pt>
    <dgm:pt modelId="{0465E13D-7A77-454D-BA3E-66BD59793C50}" type="sibTrans" cxnId="{A7AFDAF8-6CC8-490F-9DC1-246FB07A904A}">
      <dgm:prSet/>
      <dgm:spPr/>
      <dgm:t>
        <a:bodyPr/>
        <a:lstStyle/>
        <a:p>
          <a:endParaRPr lang="ru-RU"/>
        </a:p>
      </dgm:t>
    </dgm:pt>
    <dgm:pt modelId="{FA1CD71E-F817-4149-A1F1-98D1AE8DC061}">
      <dgm:prSet/>
      <dgm:spPr/>
      <dgm:t>
        <a:bodyPr/>
        <a:lstStyle/>
        <a:p>
          <a:endParaRPr lang="ru-RU"/>
        </a:p>
      </dgm:t>
    </dgm:pt>
    <dgm:pt modelId="{13BE4276-E578-4BD0-9079-4BA5634D43B4}" type="parTrans" cxnId="{B63FE0D6-C505-4F82-976C-8937635F77EC}">
      <dgm:prSet/>
      <dgm:spPr/>
      <dgm:t>
        <a:bodyPr/>
        <a:lstStyle/>
        <a:p>
          <a:endParaRPr lang="ru-RU"/>
        </a:p>
      </dgm:t>
    </dgm:pt>
    <dgm:pt modelId="{44D2D26E-F475-47D1-9207-13608F0E7C62}" type="sibTrans" cxnId="{B63FE0D6-C505-4F82-976C-8937635F77EC}">
      <dgm:prSet/>
      <dgm:spPr/>
      <dgm:t>
        <a:bodyPr/>
        <a:lstStyle/>
        <a:p>
          <a:endParaRPr lang="ru-RU"/>
        </a:p>
      </dgm:t>
    </dgm:pt>
    <dgm:pt modelId="{E25396D4-4688-44AE-A4F3-D1DE58D95523}" type="pres">
      <dgm:prSet presAssocID="{EDB029C5-834D-40E9-9ABE-2A483CC2BC1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90BAF13-6696-4D52-8A6E-ACF2F287989C}" type="pres">
      <dgm:prSet presAssocID="{C26C659C-CADE-4AC3-B1D6-CAF4C988770D}" presName="gear1" presStyleLbl="node1" presStyleIdx="0" presStyleCnt="3" custLinFactNeighborX="4620" custLinFactNeighborY="-19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4741D1-180B-4EC5-B5FE-0946F4CCEBC7}" type="pres">
      <dgm:prSet presAssocID="{C26C659C-CADE-4AC3-B1D6-CAF4C988770D}" presName="gear1srcNode" presStyleLbl="node1" presStyleIdx="0" presStyleCnt="3"/>
      <dgm:spPr/>
      <dgm:t>
        <a:bodyPr/>
        <a:lstStyle/>
        <a:p>
          <a:endParaRPr lang="ru-RU"/>
        </a:p>
      </dgm:t>
    </dgm:pt>
    <dgm:pt modelId="{A92FBB90-6F12-4F4E-8F5E-1B86EE607436}" type="pres">
      <dgm:prSet presAssocID="{C26C659C-CADE-4AC3-B1D6-CAF4C988770D}" presName="gear1dstNode" presStyleLbl="node1" presStyleIdx="0" presStyleCnt="3"/>
      <dgm:spPr/>
      <dgm:t>
        <a:bodyPr/>
        <a:lstStyle/>
        <a:p>
          <a:endParaRPr lang="ru-RU"/>
        </a:p>
      </dgm:t>
    </dgm:pt>
    <dgm:pt modelId="{9E0E31E0-8510-4A5B-BE0E-7CC221719933}" type="pres">
      <dgm:prSet presAssocID="{D233999A-2A14-4E09-A910-F31F2A1E5E0F}" presName="gear2" presStyleLbl="node1" presStyleIdx="1" presStyleCnt="3" custLinFactNeighborX="287" custLinFactNeighborY="392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E922E-44E7-4D40-BD31-52CA168F8663}" type="pres">
      <dgm:prSet presAssocID="{D233999A-2A14-4E09-A910-F31F2A1E5E0F}" presName="gear2srcNode" presStyleLbl="node1" presStyleIdx="1" presStyleCnt="3"/>
      <dgm:spPr/>
      <dgm:t>
        <a:bodyPr/>
        <a:lstStyle/>
        <a:p>
          <a:endParaRPr lang="ru-RU"/>
        </a:p>
      </dgm:t>
    </dgm:pt>
    <dgm:pt modelId="{EAB23FE4-527C-4AF7-B39B-BC07A8742E5D}" type="pres">
      <dgm:prSet presAssocID="{D233999A-2A14-4E09-A910-F31F2A1E5E0F}" presName="gear2dstNode" presStyleLbl="node1" presStyleIdx="1" presStyleCnt="3"/>
      <dgm:spPr/>
      <dgm:t>
        <a:bodyPr/>
        <a:lstStyle/>
        <a:p>
          <a:endParaRPr lang="ru-RU"/>
        </a:p>
      </dgm:t>
    </dgm:pt>
    <dgm:pt modelId="{480A8BD5-E94B-429B-AC65-B95C70E22DCF}" type="pres">
      <dgm:prSet presAssocID="{3AF3B33B-7DAD-4280-A5C3-9D20CB4BE17F}" presName="gear3" presStyleLbl="node1" presStyleIdx="2" presStyleCnt="3" custScaleX="129621" custScaleY="132756" custLinFactNeighborX="8287" custLinFactNeighborY="-5901"/>
      <dgm:spPr/>
      <dgm:t>
        <a:bodyPr/>
        <a:lstStyle/>
        <a:p>
          <a:endParaRPr lang="ru-RU"/>
        </a:p>
      </dgm:t>
    </dgm:pt>
    <dgm:pt modelId="{A0E02183-1930-444E-85E0-577001EB1AA0}" type="pres">
      <dgm:prSet presAssocID="{3AF3B33B-7DAD-4280-A5C3-9D20CB4BE17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91E6B-E1B5-41D8-9BEB-013E20A20837}" type="pres">
      <dgm:prSet presAssocID="{3AF3B33B-7DAD-4280-A5C3-9D20CB4BE17F}" presName="gear3srcNode" presStyleLbl="node1" presStyleIdx="2" presStyleCnt="3"/>
      <dgm:spPr/>
      <dgm:t>
        <a:bodyPr/>
        <a:lstStyle/>
        <a:p>
          <a:endParaRPr lang="ru-RU"/>
        </a:p>
      </dgm:t>
    </dgm:pt>
    <dgm:pt modelId="{D036EEDA-50A8-42E9-BA6E-19D43FD26751}" type="pres">
      <dgm:prSet presAssocID="{3AF3B33B-7DAD-4280-A5C3-9D20CB4BE17F}" presName="gear3dstNode" presStyleLbl="node1" presStyleIdx="2" presStyleCnt="3"/>
      <dgm:spPr/>
      <dgm:t>
        <a:bodyPr/>
        <a:lstStyle/>
        <a:p>
          <a:endParaRPr lang="ru-RU"/>
        </a:p>
      </dgm:t>
    </dgm:pt>
    <dgm:pt modelId="{9359C3F6-B31D-4A0C-BBE0-4C2ADD82D7BE}" type="pres">
      <dgm:prSet presAssocID="{A72CF355-E1EB-4FCF-ACB9-63518C403476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93586F3E-95AB-4CB4-8602-4AEB20A00152}" type="pres">
      <dgm:prSet presAssocID="{F5C1A15C-D197-4990-9540-4DCDEAC30E40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1C97B7DD-0884-42A1-A0D0-19D10D0B134B}" type="pres">
      <dgm:prSet presAssocID="{0465E13D-7A77-454D-BA3E-66BD59793C50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2982156C-615D-4D1C-95D8-45AFADE050FA}" type="presOf" srcId="{0465E13D-7A77-454D-BA3E-66BD59793C50}" destId="{1C97B7DD-0884-42A1-A0D0-19D10D0B134B}" srcOrd="0" destOrd="0" presId="urn:microsoft.com/office/officeart/2005/8/layout/gear1"/>
    <dgm:cxn modelId="{525E8448-8CDE-4276-986F-7E09F9B4F1C4}" type="presOf" srcId="{D233999A-2A14-4E09-A910-F31F2A1E5E0F}" destId="{A7DE922E-44E7-4D40-BD31-52CA168F8663}" srcOrd="1" destOrd="0" presId="urn:microsoft.com/office/officeart/2005/8/layout/gear1"/>
    <dgm:cxn modelId="{0C48B1FB-D0DD-4331-B428-1B2DF7290762}" type="presOf" srcId="{3AF3B33B-7DAD-4280-A5C3-9D20CB4BE17F}" destId="{A0E02183-1930-444E-85E0-577001EB1AA0}" srcOrd="1" destOrd="0" presId="urn:microsoft.com/office/officeart/2005/8/layout/gear1"/>
    <dgm:cxn modelId="{2F787D6A-09A4-4755-BBBA-5786329C8D66}" srcId="{EDB029C5-834D-40E9-9ABE-2A483CC2BC15}" destId="{D233999A-2A14-4E09-A910-F31F2A1E5E0F}" srcOrd="1" destOrd="0" parTransId="{E3C4C085-EC23-4198-A02E-60F2F976154C}" sibTransId="{F5C1A15C-D197-4990-9540-4DCDEAC30E40}"/>
    <dgm:cxn modelId="{54715D98-D314-4440-A43C-199A2886B92C}" type="presOf" srcId="{EDB029C5-834D-40E9-9ABE-2A483CC2BC15}" destId="{E25396D4-4688-44AE-A4F3-D1DE58D95523}" srcOrd="0" destOrd="0" presId="urn:microsoft.com/office/officeart/2005/8/layout/gear1"/>
    <dgm:cxn modelId="{A8BC3FF9-7D5D-4F8C-8794-2BC833E9553B}" type="presOf" srcId="{C26C659C-CADE-4AC3-B1D6-CAF4C988770D}" destId="{A92FBB90-6F12-4F4E-8F5E-1B86EE607436}" srcOrd="2" destOrd="0" presId="urn:microsoft.com/office/officeart/2005/8/layout/gear1"/>
    <dgm:cxn modelId="{6A348E7D-6096-4A0B-A267-E5D08623F73D}" type="presOf" srcId="{C26C659C-CADE-4AC3-B1D6-CAF4C988770D}" destId="{3A4741D1-180B-4EC5-B5FE-0946F4CCEBC7}" srcOrd="1" destOrd="0" presId="urn:microsoft.com/office/officeart/2005/8/layout/gear1"/>
    <dgm:cxn modelId="{A1343078-948F-4172-8D19-B34ACDE2F529}" type="presOf" srcId="{3AF3B33B-7DAD-4280-A5C3-9D20CB4BE17F}" destId="{480A8BD5-E94B-429B-AC65-B95C70E22DCF}" srcOrd="0" destOrd="0" presId="urn:microsoft.com/office/officeart/2005/8/layout/gear1"/>
    <dgm:cxn modelId="{892E2B4A-0A49-4C00-BAE6-419CBF5426BF}" type="presOf" srcId="{A72CF355-E1EB-4FCF-ACB9-63518C403476}" destId="{9359C3F6-B31D-4A0C-BBE0-4C2ADD82D7BE}" srcOrd="0" destOrd="0" presId="urn:microsoft.com/office/officeart/2005/8/layout/gear1"/>
    <dgm:cxn modelId="{B63FE0D6-C505-4F82-976C-8937635F77EC}" srcId="{EDB029C5-834D-40E9-9ABE-2A483CC2BC15}" destId="{FA1CD71E-F817-4149-A1F1-98D1AE8DC061}" srcOrd="3" destOrd="0" parTransId="{13BE4276-E578-4BD0-9079-4BA5634D43B4}" sibTransId="{44D2D26E-F475-47D1-9207-13608F0E7C62}"/>
    <dgm:cxn modelId="{81960C09-85DD-472F-8620-C90B44000225}" type="presOf" srcId="{3AF3B33B-7DAD-4280-A5C3-9D20CB4BE17F}" destId="{C2591E6B-E1B5-41D8-9BEB-013E20A20837}" srcOrd="2" destOrd="0" presId="urn:microsoft.com/office/officeart/2005/8/layout/gear1"/>
    <dgm:cxn modelId="{E49344C5-E774-4F2E-AC95-062C010788D8}" type="presOf" srcId="{F5C1A15C-D197-4990-9540-4DCDEAC30E40}" destId="{93586F3E-95AB-4CB4-8602-4AEB20A00152}" srcOrd="0" destOrd="0" presId="urn:microsoft.com/office/officeart/2005/8/layout/gear1"/>
    <dgm:cxn modelId="{E6BACDCD-43A6-4348-ABB7-24D277D1BFB4}" srcId="{EDB029C5-834D-40E9-9ABE-2A483CC2BC15}" destId="{C26C659C-CADE-4AC3-B1D6-CAF4C988770D}" srcOrd="0" destOrd="0" parTransId="{AF0922B0-118D-4C75-AF3B-5434315884A4}" sibTransId="{A72CF355-E1EB-4FCF-ACB9-63518C403476}"/>
    <dgm:cxn modelId="{B80B31B7-FE28-4B6F-A4C3-FFEEE7F70597}" type="presOf" srcId="{D233999A-2A14-4E09-A910-F31F2A1E5E0F}" destId="{9E0E31E0-8510-4A5B-BE0E-7CC221719933}" srcOrd="0" destOrd="0" presId="urn:microsoft.com/office/officeart/2005/8/layout/gear1"/>
    <dgm:cxn modelId="{F278F2FE-FD48-4E83-871C-E2DF530B8AED}" type="presOf" srcId="{C26C659C-CADE-4AC3-B1D6-CAF4C988770D}" destId="{A90BAF13-6696-4D52-8A6E-ACF2F287989C}" srcOrd="0" destOrd="0" presId="urn:microsoft.com/office/officeart/2005/8/layout/gear1"/>
    <dgm:cxn modelId="{D1A5A179-80B4-4531-AB82-0848F44D9787}" type="presOf" srcId="{D233999A-2A14-4E09-A910-F31F2A1E5E0F}" destId="{EAB23FE4-527C-4AF7-B39B-BC07A8742E5D}" srcOrd="2" destOrd="0" presId="urn:microsoft.com/office/officeart/2005/8/layout/gear1"/>
    <dgm:cxn modelId="{A7AFDAF8-6CC8-490F-9DC1-246FB07A904A}" srcId="{EDB029C5-834D-40E9-9ABE-2A483CC2BC15}" destId="{3AF3B33B-7DAD-4280-A5C3-9D20CB4BE17F}" srcOrd="2" destOrd="0" parTransId="{077DF3EA-3984-4AB9-B37C-FA31252A0C9B}" sibTransId="{0465E13D-7A77-454D-BA3E-66BD59793C50}"/>
    <dgm:cxn modelId="{98A9DECE-068E-4405-806D-EA9D2455BA2F}" type="presOf" srcId="{3AF3B33B-7DAD-4280-A5C3-9D20CB4BE17F}" destId="{D036EEDA-50A8-42E9-BA6E-19D43FD26751}" srcOrd="3" destOrd="0" presId="urn:microsoft.com/office/officeart/2005/8/layout/gear1"/>
    <dgm:cxn modelId="{50606166-2159-4D8F-BED3-C88C31E449CE}" type="presParOf" srcId="{E25396D4-4688-44AE-A4F3-D1DE58D95523}" destId="{A90BAF13-6696-4D52-8A6E-ACF2F287989C}" srcOrd="0" destOrd="0" presId="urn:microsoft.com/office/officeart/2005/8/layout/gear1"/>
    <dgm:cxn modelId="{B20D93F0-FB7B-42F3-AB5D-7C447CA748C5}" type="presParOf" srcId="{E25396D4-4688-44AE-A4F3-D1DE58D95523}" destId="{3A4741D1-180B-4EC5-B5FE-0946F4CCEBC7}" srcOrd="1" destOrd="0" presId="urn:microsoft.com/office/officeart/2005/8/layout/gear1"/>
    <dgm:cxn modelId="{A91B9A62-FB35-411E-81C0-6610CB848C83}" type="presParOf" srcId="{E25396D4-4688-44AE-A4F3-D1DE58D95523}" destId="{A92FBB90-6F12-4F4E-8F5E-1B86EE607436}" srcOrd="2" destOrd="0" presId="urn:microsoft.com/office/officeart/2005/8/layout/gear1"/>
    <dgm:cxn modelId="{1B0AD133-D025-4E15-A8A3-0EA9C579541A}" type="presParOf" srcId="{E25396D4-4688-44AE-A4F3-D1DE58D95523}" destId="{9E0E31E0-8510-4A5B-BE0E-7CC221719933}" srcOrd="3" destOrd="0" presId="urn:microsoft.com/office/officeart/2005/8/layout/gear1"/>
    <dgm:cxn modelId="{C63441F3-25B6-4D97-82E8-9554B5153DE2}" type="presParOf" srcId="{E25396D4-4688-44AE-A4F3-D1DE58D95523}" destId="{A7DE922E-44E7-4D40-BD31-52CA168F8663}" srcOrd="4" destOrd="0" presId="urn:microsoft.com/office/officeart/2005/8/layout/gear1"/>
    <dgm:cxn modelId="{791DE7A9-80D2-4339-A079-66EB87C6D9E4}" type="presParOf" srcId="{E25396D4-4688-44AE-A4F3-D1DE58D95523}" destId="{EAB23FE4-527C-4AF7-B39B-BC07A8742E5D}" srcOrd="5" destOrd="0" presId="urn:microsoft.com/office/officeart/2005/8/layout/gear1"/>
    <dgm:cxn modelId="{B0EF9849-56F8-4EDD-ABC6-443CE2CAAE01}" type="presParOf" srcId="{E25396D4-4688-44AE-A4F3-D1DE58D95523}" destId="{480A8BD5-E94B-429B-AC65-B95C70E22DCF}" srcOrd="6" destOrd="0" presId="urn:microsoft.com/office/officeart/2005/8/layout/gear1"/>
    <dgm:cxn modelId="{48DD1F25-3C37-4CBF-A412-741C9F79010E}" type="presParOf" srcId="{E25396D4-4688-44AE-A4F3-D1DE58D95523}" destId="{A0E02183-1930-444E-85E0-577001EB1AA0}" srcOrd="7" destOrd="0" presId="urn:microsoft.com/office/officeart/2005/8/layout/gear1"/>
    <dgm:cxn modelId="{F3210F09-F538-4D7A-8D69-72A49CDC6210}" type="presParOf" srcId="{E25396D4-4688-44AE-A4F3-D1DE58D95523}" destId="{C2591E6B-E1B5-41D8-9BEB-013E20A20837}" srcOrd="8" destOrd="0" presId="urn:microsoft.com/office/officeart/2005/8/layout/gear1"/>
    <dgm:cxn modelId="{89609BF2-EA3B-47D8-A025-DE1D12A5E4ED}" type="presParOf" srcId="{E25396D4-4688-44AE-A4F3-D1DE58D95523}" destId="{D036EEDA-50A8-42E9-BA6E-19D43FD26751}" srcOrd="9" destOrd="0" presId="urn:microsoft.com/office/officeart/2005/8/layout/gear1"/>
    <dgm:cxn modelId="{D39817F8-68E7-4EFC-B787-A492CD8D3608}" type="presParOf" srcId="{E25396D4-4688-44AE-A4F3-D1DE58D95523}" destId="{9359C3F6-B31D-4A0C-BBE0-4C2ADD82D7BE}" srcOrd="10" destOrd="0" presId="urn:microsoft.com/office/officeart/2005/8/layout/gear1"/>
    <dgm:cxn modelId="{69871504-9FB6-470C-A01B-3B5D1B553D91}" type="presParOf" srcId="{E25396D4-4688-44AE-A4F3-D1DE58D95523}" destId="{93586F3E-95AB-4CB4-8602-4AEB20A00152}" srcOrd="11" destOrd="0" presId="urn:microsoft.com/office/officeart/2005/8/layout/gear1"/>
    <dgm:cxn modelId="{83760B82-553B-44C2-A8E2-37579402483E}" type="presParOf" srcId="{E25396D4-4688-44AE-A4F3-D1DE58D95523}" destId="{1C97B7DD-0884-42A1-A0D0-19D10D0B134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55E39D-D6EC-4FC1-84AB-3EE055FEC6B4}" type="doc">
      <dgm:prSet loTypeId="urn:microsoft.com/office/officeart/2008/layout/VerticalCurvedLis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80D7F4-64A2-417E-87BC-E3BAE87AEC0C}">
      <dgm:prSet phldrT="[Текст]"/>
      <dgm:spPr/>
      <dgm:t>
        <a:bodyPr/>
        <a:lstStyle/>
        <a:p>
          <a:r>
            <a:rPr lang="ru-RU" dirty="0" smtClean="0"/>
            <a:t>Инновационное подземное размещение</a:t>
          </a:r>
          <a:endParaRPr lang="ru-RU" dirty="0"/>
        </a:p>
      </dgm:t>
    </dgm:pt>
    <dgm:pt modelId="{A09A3604-3E16-46FA-A21E-EBB35CF004ED}" type="parTrans" cxnId="{ACCCC10B-40D0-4A2E-9903-38E27AE92A5F}">
      <dgm:prSet/>
      <dgm:spPr/>
      <dgm:t>
        <a:bodyPr/>
        <a:lstStyle/>
        <a:p>
          <a:endParaRPr lang="ru-RU"/>
        </a:p>
      </dgm:t>
    </dgm:pt>
    <dgm:pt modelId="{2675AF64-5840-44A7-88CF-8FEC4DCC5370}" type="sibTrans" cxnId="{ACCCC10B-40D0-4A2E-9903-38E27AE92A5F}">
      <dgm:prSet/>
      <dgm:spPr/>
      <dgm:t>
        <a:bodyPr/>
        <a:lstStyle/>
        <a:p>
          <a:endParaRPr lang="ru-RU"/>
        </a:p>
      </dgm:t>
    </dgm:pt>
    <dgm:pt modelId="{E8E0F73C-9F5B-4683-AB75-A7E110BD440F}">
      <dgm:prSet phldrT="[Текст]"/>
      <dgm:spPr/>
      <dgm:t>
        <a:bodyPr/>
        <a:lstStyle/>
        <a:p>
          <a:r>
            <a:rPr lang="ru-RU" dirty="0" smtClean="0"/>
            <a:t>Повышенная вместимость</a:t>
          </a:r>
          <a:endParaRPr lang="ru-RU" dirty="0"/>
        </a:p>
      </dgm:t>
    </dgm:pt>
    <dgm:pt modelId="{0BABBE58-6262-4732-876D-60569F829A2B}" type="parTrans" cxnId="{C550B649-882A-43CF-93F3-4A73BCACB998}">
      <dgm:prSet/>
      <dgm:spPr/>
      <dgm:t>
        <a:bodyPr/>
        <a:lstStyle/>
        <a:p>
          <a:endParaRPr lang="ru-RU"/>
        </a:p>
      </dgm:t>
    </dgm:pt>
    <dgm:pt modelId="{60534534-BD36-447B-8AFC-25DBD6705E15}" type="sibTrans" cxnId="{C550B649-882A-43CF-93F3-4A73BCACB998}">
      <dgm:prSet/>
      <dgm:spPr/>
      <dgm:t>
        <a:bodyPr/>
        <a:lstStyle/>
        <a:p>
          <a:endParaRPr lang="ru-RU"/>
        </a:p>
      </dgm:t>
    </dgm:pt>
    <dgm:pt modelId="{1CA92ACA-A99F-4996-92AD-F0CD9892D489}">
      <dgm:prSet phldrT="[Текст]"/>
      <dgm:spPr/>
      <dgm:t>
        <a:bodyPr/>
        <a:lstStyle/>
        <a:p>
          <a:r>
            <a:rPr lang="ru-RU" dirty="0" smtClean="0"/>
            <a:t>Отсутствие запахов</a:t>
          </a:r>
          <a:endParaRPr lang="ru-RU" dirty="0"/>
        </a:p>
      </dgm:t>
    </dgm:pt>
    <dgm:pt modelId="{6A1CE7FD-0E04-4265-8E7F-E1982857D18F}" type="parTrans" cxnId="{53B2FAD5-E61C-49AE-A0DF-170F62A617E5}">
      <dgm:prSet/>
      <dgm:spPr/>
      <dgm:t>
        <a:bodyPr/>
        <a:lstStyle/>
        <a:p>
          <a:endParaRPr lang="ru-RU"/>
        </a:p>
      </dgm:t>
    </dgm:pt>
    <dgm:pt modelId="{F08A59D6-1D90-46EA-9964-73DA386B89BA}" type="sibTrans" cxnId="{53B2FAD5-E61C-49AE-A0DF-170F62A617E5}">
      <dgm:prSet/>
      <dgm:spPr/>
      <dgm:t>
        <a:bodyPr/>
        <a:lstStyle/>
        <a:p>
          <a:endParaRPr lang="ru-RU"/>
        </a:p>
      </dgm:t>
    </dgm:pt>
    <dgm:pt modelId="{FD3AB4E1-2A8A-463D-8722-D62E04511969}">
      <dgm:prSet/>
      <dgm:spPr/>
      <dgm:t>
        <a:bodyPr/>
        <a:lstStyle/>
        <a:p>
          <a:r>
            <a:rPr lang="ru-RU" dirty="0" smtClean="0"/>
            <a:t>Эстетичный и </a:t>
          </a:r>
          <a:r>
            <a:rPr lang="ru-RU" dirty="0" err="1" smtClean="0"/>
            <a:t>вандалостойкий</a:t>
          </a:r>
          <a:r>
            <a:rPr lang="ru-RU" dirty="0" smtClean="0"/>
            <a:t> дизайн</a:t>
          </a:r>
          <a:endParaRPr lang="ru-RU" dirty="0"/>
        </a:p>
      </dgm:t>
    </dgm:pt>
    <dgm:pt modelId="{5FC25B67-D68D-4172-8031-8C36BFF7706F}" type="parTrans" cxnId="{8CB292DF-E9EF-49ED-846E-A8567DF6980B}">
      <dgm:prSet/>
      <dgm:spPr/>
      <dgm:t>
        <a:bodyPr/>
        <a:lstStyle/>
        <a:p>
          <a:endParaRPr lang="ru-RU"/>
        </a:p>
      </dgm:t>
    </dgm:pt>
    <dgm:pt modelId="{E57F241F-BE1A-439C-A9D5-1462E728C19A}" type="sibTrans" cxnId="{8CB292DF-E9EF-49ED-846E-A8567DF6980B}">
      <dgm:prSet/>
      <dgm:spPr/>
      <dgm:t>
        <a:bodyPr/>
        <a:lstStyle/>
        <a:p>
          <a:endParaRPr lang="ru-RU"/>
        </a:p>
      </dgm:t>
    </dgm:pt>
    <dgm:pt modelId="{386945E0-C26E-43B5-8F6E-A525C8DAA7D9}">
      <dgm:prSet/>
      <dgm:spPr/>
      <dgm:t>
        <a:bodyPr/>
        <a:lstStyle/>
        <a:p>
          <a:r>
            <a:rPr lang="ru-RU" dirty="0" smtClean="0"/>
            <a:t>Подходит для «умных городов» и премиальных ЖК</a:t>
          </a:r>
          <a:endParaRPr lang="ru-RU" dirty="0"/>
        </a:p>
      </dgm:t>
    </dgm:pt>
    <dgm:pt modelId="{1777B6AC-345B-47E1-B21A-A5A131CA92E9}" type="parTrans" cxnId="{7F4210E7-2DD3-4FD9-BE44-5DBE427D74DE}">
      <dgm:prSet/>
      <dgm:spPr/>
      <dgm:t>
        <a:bodyPr/>
        <a:lstStyle/>
        <a:p>
          <a:endParaRPr lang="ru-RU"/>
        </a:p>
      </dgm:t>
    </dgm:pt>
    <dgm:pt modelId="{D15F099C-FCB4-4A68-AD79-D8666FD0E40D}" type="sibTrans" cxnId="{7F4210E7-2DD3-4FD9-BE44-5DBE427D74DE}">
      <dgm:prSet/>
      <dgm:spPr/>
      <dgm:t>
        <a:bodyPr/>
        <a:lstStyle/>
        <a:p>
          <a:endParaRPr lang="ru-RU"/>
        </a:p>
      </dgm:t>
    </dgm:pt>
    <dgm:pt modelId="{0B455388-B621-432C-A8D0-60A6E54E0C56}" type="pres">
      <dgm:prSet presAssocID="{4D55E39D-D6EC-4FC1-84AB-3EE055FEC6B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90E8D82-6E31-492E-A5CF-F9791B6ADFEA}" type="pres">
      <dgm:prSet presAssocID="{4D55E39D-D6EC-4FC1-84AB-3EE055FEC6B4}" presName="Name1" presStyleCnt="0"/>
      <dgm:spPr/>
    </dgm:pt>
    <dgm:pt modelId="{E1AAF15D-47C1-400A-ACC6-EE3E25B9E569}" type="pres">
      <dgm:prSet presAssocID="{4D55E39D-D6EC-4FC1-84AB-3EE055FEC6B4}" presName="cycle" presStyleCnt="0"/>
      <dgm:spPr/>
    </dgm:pt>
    <dgm:pt modelId="{DCC7813B-0CFC-429F-B826-66767AC5B3D1}" type="pres">
      <dgm:prSet presAssocID="{4D55E39D-D6EC-4FC1-84AB-3EE055FEC6B4}" presName="srcNode" presStyleLbl="node1" presStyleIdx="0" presStyleCnt="5"/>
      <dgm:spPr/>
    </dgm:pt>
    <dgm:pt modelId="{B2EA803E-F42D-435C-A4D6-9EAEA97C502E}" type="pres">
      <dgm:prSet presAssocID="{4D55E39D-D6EC-4FC1-84AB-3EE055FEC6B4}" presName="conn" presStyleLbl="parChTrans1D2" presStyleIdx="0" presStyleCnt="1"/>
      <dgm:spPr/>
      <dgm:t>
        <a:bodyPr/>
        <a:lstStyle/>
        <a:p>
          <a:endParaRPr lang="ru-RU"/>
        </a:p>
      </dgm:t>
    </dgm:pt>
    <dgm:pt modelId="{6DBFBAB5-4841-4405-8D47-73CD70CBC97F}" type="pres">
      <dgm:prSet presAssocID="{4D55E39D-D6EC-4FC1-84AB-3EE055FEC6B4}" presName="extraNode" presStyleLbl="node1" presStyleIdx="0" presStyleCnt="5"/>
      <dgm:spPr/>
    </dgm:pt>
    <dgm:pt modelId="{4195E4A7-1521-4CCE-BDD5-F2CC989FF0FA}" type="pres">
      <dgm:prSet presAssocID="{4D55E39D-D6EC-4FC1-84AB-3EE055FEC6B4}" presName="dstNode" presStyleLbl="node1" presStyleIdx="0" presStyleCnt="5"/>
      <dgm:spPr/>
    </dgm:pt>
    <dgm:pt modelId="{02724139-4991-4EE3-A91E-F8467DB1C683}" type="pres">
      <dgm:prSet presAssocID="{B780D7F4-64A2-417E-87BC-E3BAE87AEC0C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D73B3-13B3-4458-A293-E392770489D0}" type="pres">
      <dgm:prSet presAssocID="{B780D7F4-64A2-417E-87BC-E3BAE87AEC0C}" presName="accent_1" presStyleCnt="0"/>
      <dgm:spPr/>
    </dgm:pt>
    <dgm:pt modelId="{ED5FFCEA-15F8-4063-953D-F172EAAAB789}" type="pres">
      <dgm:prSet presAssocID="{B780D7F4-64A2-417E-87BC-E3BAE87AEC0C}" presName="accentRepeatNode" presStyleLbl="solidFgAcc1" presStyleIdx="0" presStyleCnt="5"/>
      <dgm:spPr/>
    </dgm:pt>
    <dgm:pt modelId="{718AA23C-F3A4-41BC-A6C1-1B58D703E1F0}" type="pres">
      <dgm:prSet presAssocID="{E8E0F73C-9F5B-4683-AB75-A7E110BD440F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888D18-7262-4FBB-A011-816767AD50FA}" type="pres">
      <dgm:prSet presAssocID="{E8E0F73C-9F5B-4683-AB75-A7E110BD440F}" presName="accent_2" presStyleCnt="0"/>
      <dgm:spPr/>
    </dgm:pt>
    <dgm:pt modelId="{768FC498-331F-4FAE-AA0F-3A7A03589D44}" type="pres">
      <dgm:prSet presAssocID="{E8E0F73C-9F5B-4683-AB75-A7E110BD440F}" presName="accentRepeatNode" presStyleLbl="solidFgAcc1" presStyleIdx="1" presStyleCnt="5"/>
      <dgm:spPr/>
    </dgm:pt>
    <dgm:pt modelId="{E348016E-DF44-454B-BC50-104C68B52CB1}" type="pres">
      <dgm:prSet presAssocID="{1CA92ACA-A99F-4996-92AD-F0CD9892D489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81A75-CA60-4F57-BB8E-A417B12E3565}" type="pres">
      <dgm:prSet presAssocID="{1CA92ACA-A99F-4996-92AD-F0CD9892D489}" presName="accent_3" presStyleCnt="0"/>
      <dgm:spPr/>
    </dgm:pt>
    <dgm:pt modelId="{3DB54DE4-C044-4D02-A671-3A56CB0CDEDD}" type="pres">
      <dgm:prSet presAssocID="{1CA92ACA-A99F-4996-92AD-F0CD9892D489}" presName="accentRepeatNode" presStyleLbl="solidFgAcc1" presStyleIdx="2" presStyleCnt="5"/>
      <dgm:spPr/>
    </dgm:pt>
    <dgm:pt modelId="{3657FBD3-4971-4212-A152-332C1802D4C3}" type="pres">
      <dgm:prSet presAssocID="{FD3AB4E1-2A8A-463D-8722-D62E0451196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44D8FA-0ECB-408D-AD49-794B79925FB2}" type="pres">
      <dgm:prSet presAssocID="{FD3AB4E1-2A8A-463D-8722-D62E04511969}" presName="accent_4" presStyleCnt="0"/>
      <dgm:spPr/>
    </dgm:pt>
    <dgm:pt modelId="{41929BF4-97B4-44CA-A701-ED7E91B3853F}" type="pres">
      <dgm:prSet presAssocID="{FD3AB4E1-2A8A-463D-8722-D62E04511969}" presName="accentRepeatNode" presStyleLbl="solidFgAcc1" presStyleIdx="3" presStyleCnt="5"/>
      <dgm:spPr/>
    </dgm:pt>
    <dgm:pt modelId="{0DBB5316-C9AC-48E0-B901-160157860D67}" type="pres">
      <dgm:prSet presAssocID="{386945E0-C26E-43B5-8F6E-A525C8DAA7D9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7324A-4C7E-4925-BD5D-49DBC30B1C9C}" type="pres">
      <dgm:prSet presAssocID="{386945E0-C26E-43B5-8F6E-A525C8DAA7D9}" presName="accent_5" presStyleCnt="0"/>
      <dgm:spPr/>
    </dgm:pt>
    <dgm:pt modelId="{9083CCD0-777C-409F-9D4C-420E2BE908D0}" type="pres">
      <dgm:prSet presAssocID="{386945E0-C26E-43B5-8F6E-A525C8DAA7D9}" presName="accentRepeatNode" presStyleLbl="solidFgAcc1" presStyleIdx="4" presStyleCnt="5"/>
      <dgm:spPr/>
    </dgm:pt>
  </dgm:ptLst>
  <dgm:cxnLst>
    <dgm:cxn modelId="{C550B649-882A-43CF-93F3-4A73BCACB998}" srcId="{4D55E39D-D6EC-4FC1-84AB-3EE055FEC6B4}" destId="{E8E0F73C-9F5B-4683-AB75-A7E110BD440F}" srcOrd="1" destOrd="0" parTransId="{0BABBE58-6262-4732-876D-60569F829A2B}" sibTransId="{60534534-BD36-447B-8AFC-25DBD6705E15}"/>
    <dgm:cxn modelId="{7F4210E7-2DD3-4FD9-BE44-5DBE427D74DE}" srcId="{4D55E39D-D6EC-4FC1-84AB-3EE055FEC6B4}" destId="{386945E0-C26E-43B5-8F6E-A525C8DAA7D9}" srcOrd="4" destOrd="0" parTransId="{1777B6AC-345B-47E1-B21A-A5A131CA92E9}" sibTransId="{D15F099C-FCB4-4A68-AD79-D8666FD0E40D}"/>
    <dgm:cxn modelId="{ACCCC10B-40D0-4A2E-9903-38E27AE92A5F}" srcId="{4D55E39D-D6EC-4FC1-84AB-3EE055FEC6B4}" destId="{B780D7F4-64A2-417E-87BC-E3BAE87AEC0C}" srcOrd="0" destOrd="0" parTransId="{A09A3604-3E16-46FA-A21E-EBB35CF004ED}" sibTransId="{2675AF64-5840-44A7-88CF-8FEC4DCC5370}"/>
    <dgm:cxn modelId="{2C12DFE1-791B-4945-917B-B8394835C657}" type="presOf" srcId="{4D55E39D-D6EC-4FC1-84AB-3EE055FEC6B4}" destId="{0B455388-B621-432C-A8D0-60A6E54E0C56}" srcOrd="0" destOrd="0" presId="urn:microsoft.com/office/officeart/2008/layout/VerticalCurvedList"/>
    <dgm:cxn modelId="{11BE7DF7-F4DB-48F4-AD58-4BABA5102C5C}" type="presOf" srcId="{386945E0-C26E-43B5-8F6E-A525C8DAA7D9}" destId="{0DBB5316-C9AC-48E0-B901-160157860D67}" srcOrd="0" destOrd="0" presId="urn:microsoft.com/office/officeart/2008/layout/VerticalCurvedList"/>
    <dgm:cxn modelId="{53B2FAD5-E61C-49AE-A0DF-170F62A617E5}" srcId="{4D55E39D-D6EC-4FC1-84AB-3EE055FEC6B4}" destId="{1CA92ACA-A99F-4996-92AD-F0CD9892D489}" srcOrd="2" destOrd="0" parTransId="{6A1CE7FD-0E04-4265-8E7F-E1982857D18F}" sibTransId="{F08A59D6-1D90-46EA-9964-73DA386B89BA}"/>
    <dgm:cxn modelId="{88D5995F-C27C-4DF1-B563-74695A915AC5}" type="presOf" srcId="{FD3AB4E1-2A8A-463D-8722-D62E04511969}" destId="{3657FBD3-4971-4212-A152-332C1802D4C3}" srcOrd="0" destOrd="0" presId="urn:microsoft.com/office/officeart/2008/layout/VerticalCurvedList"/>
    <dgm:cxn modelId="{55DAF240-9EBA-4AC2-876E-926A5797654E}" type="presOf" srcId="{2675AF64-5840-44A7-88CF-8FEC4DCC5370}" destId="{B2EA803E-F42D-435C-A4D6-9EAEA97C502E}" srcOrd="0" destOrd="0" presId="urn:microsoft.com/office/officeart/2008/layout/VerticalCurvedList"/>
    <dgm:cxn modelId="{959F5C27-EAF9-4C9C-8BB2-EA8C38A60E9A}" type="presOf" srcId="{B780D7F4-64A2-417E-87BC-E3BAE87AEC0C}" destId="{02724139-4991-4EE3-A91E-F8467DB1C683}" srcOrd="0" destOrd="0" presId="urn:microsoft.com/office/officeart/2008/layout/VerticalCurvedList"/>
    <dgm:cxn modelId="{0CEC5D0D-667A-488C-94D6-9214C84B1991}" type="presOf" srcId="{E8E0F73C-9F5B-4683-AB75-A7E110BD440F}" destId="{718AA23C-F3A4-41BC-A6C1-1B58D703E1F0}" srcOrd="0" destOrd="0" presId="urn:microsoft.com/office/officeart/2008/layout/VerticalCurvedList"/>
    <dgm:cxn modelId="{BF172352-7A80-4448-81B2-4C79E744B12E}" type="presOf" srcId="{1CA92ACA-A99F-4996-92AD-F0CD9892D489}" destId="{E348016E-DF44-454B-BC50-104C68B52CB1}" srcOrd="0" destOrd="0" presId="urn:microsoft.com/office/officeart/2008/layout/VerticalCurvedList"/>
    <dgm:cxn modelId="{8CB292DF-E9EF-49ED-846E-A8567DF6980B}" srcId="{4D55E39D-D6EC-4FC1-84AB-3EE055FEC6B4}" destId="{FD3AB4E1-2A8A-463D-8722-D62E04511969}" srcOrd="3" destOrd="0" parTransId="{5FC25B67-D68D-4172-8031-8C36BFF7706F}" sibTransId="{E57F241F-BE1A-439C-A9D5-1462E728C19A}"/>
    <dgm:cxn modelId="{AE5225CB-4A1A-4ADE-B2BF-BA40D9DCC0F7}" type="presParOf" srcId="{0B455388-B621-432C-A8D0-60A6E54E0C56}" destId="{190E8D82-6E31-492E-A5CF-F9791B6ADFEA}" srcOrd="0" destOrd="0" presId="urn:microsoft.com/office/officeart/2008/layout/VerticalCurvedList"/>
    <dgm:cxn modelId="{21F6E424-7764-42BC-96F7-B7204F19652F}" type="presParOf" srcId="{190E8D82-6E31-492E-A5CF-F9791B6ADFEA}" destId="{E1AAF15D-47C1-400A-ACC6-EE3E25B9E569}" srcOrd="0" destOrd="0" presId="urn:microsoft.com/office/officeart/2008/layout/VerticalCurvedList"/>
    <dgm:cxn modelId="{C21BB6CF-14AD-4DD7-857B-E21B88AA0190}" type="presParOf" srcId="{E1AAF15D-47C1-400A-ACC6-EE3E25B9E569}" destId="{DCC7813B-0CFC-429F-B826-66767AC5B3D1}" srcOrd="0" destOrd="0" presId="urn:microsoft.com/office/officeart/2008/layout/VerticalCurvedList"/>
    <dgm:cxn modelId="{6C13F448-F9BF-412E-ABA9-FAB398FCEF0E}" type="presParOf" srcId="{E1AAF15D-47C1-400A-ACC6-EE3E25B9E569}" destId="{B2EA803E-F42D-435C-A4D6-9EAEA97C502E}" srcOrd="1" destOrd="0" presId="urn:microsoft.com/office/officeart/2008/layout/VerticalCurvedList"/>
    <dgm:cxn modelId="{A735882C-A318-4B96-9B24-F3C7BABA7B5C}" type="presParOf" srcId="{E1AAF15D-47C1-400A-ACC6-EE3E25B9E569}" destId="{6DBFBAB5-4841-4405-8D47-73CD70CBC97F}" srcOrd="2" destOrd="0" presId="urn:microsoft.com/office/officeart/2008/layout/VerticalCurvedList"/>
    <dgm:cxn modelId="{695C663B-AE83-47F7-96BF-BBBFBCE6793A}" type="presParOf" srcId="{E1AAF15D-47C1-400A-ACC6-EE3E25B9E569}" destId="{4195E4A7-1521-4CCE-BDD5-F2CC989FF0FA}" srcOrd="3" destOrd="0" presId="urn:microsoft.com/office/officeart/2008/layout/VerticalCurvedList"/>
    <dgm:cxn modelId="{BC4ED02C-1193-499E-9D00-C80E4DC01D14}" type="presParOf" srcId="{190E8D82-6E31-492E-A5CF-F9791B6ADFEA}" destId="{02724139-4991-4EE3-A91E-F8467DB1C683}" srcOrd="1" destOrd="0" presId="urn:microsoft.com/office/officeart/2008/layout/VerticalCurvedList"/>
    <dgm:cxn modelId="{2C21BFDA-9D42-4F8D-9896-FAA2196C3006}" type="presParOf" srcId="{190E8D82-6E31-492E-A5CF-F9791B6ADFEA}" destId="{88ED73B3-13B3-4458-A293-E392770489D0}" srcOrd="2" destOrd="0" presId="urn:microsoft.com/office/officeart/2008/layout/VerticalCurvedList"/>
    <dgm:cxn modelId="{F692D051-8721-4DA3-B208-2D6242D3EB0C}" type="presParOf" srcId="{88ED73B3-13B3-4458-A293-E392770489D0}" destId="{ED5FFCEA-15F8-4063-953D-F172EAAAB789}" srcOrd="0" destOrd="0" presId="urn:microsoft.com/office/officeart/2008/layout/VerticalCurvedList"/>
    <dgm:cxn modelId="{79250B27-96F5-4A3C-AF96-DA93F89E8D52}" type="presParOf" srcId="{190E8D82-6E31-492E-A5CF-F9791B6ADFEA}" destId="{718AA23C-F3A4-41BC-A6C1-1B58D703E1F0}" srcOrd="3" destOrd="0" presId="urn:microsoft.com/office/officeart/2008/layout/VerticalCurvedList"/>
    <dgm:cxn modelId="{AF1976A8-5FD9-4349-B613-3D737E19C043}" type="presParOf" srcId="{190E8D82-6E31-492E-A5CF-F9791B6ADFEA}" destId="{DF888D18-7262-4FBB-A011-816767AD50FA}" srcOrd="4" destOrd="0" presId="urn:microsoft.com/office/officeart/2008/layout/VerticalCurvedList"/>
    <dgm:cxn modelId="{C348E814-6064-48D7-9729-EA45B925F373}" type="presParOf" srcId="{DF888D18-7262-4FBB-A011-816767AD50FA}" destId="{768FC498-331F-4FAE-AA0F-3A7A03589D44}" srcOrd="0" destOrd="0" presId="urn:microsoft.com/office/officeart/2008/layout/VerticalCurvedList"/>
    <dgm:cxn modelId="{BE797187-66CA-410A-AB2F-9B5C1ED5A912}" type="presParOf" srcId="{190E8D82-6E31-492E-A5CF-F9791B6ADFEA}" destId="{E348016E-DF44-454B-BC50-104C68B52CB1}" srcOrd="5" destOrd="0" presId="urn:microsoft.com/office/officeart/2008/layout/VerticalCurvedList"/>
    <dgm:cxn modelId="{06043C4F-994A-4B54-8E37-FE2E2948C510}" type="presParOf" srcId="{190E8D82-6E31-492E-A5CF-F9791B6ADFEA}" destId="{4E681A75-CA60-4F57-BB8E-A417B12E3565}" srcOrd="6" destOrd="0" presId="urn:microsoft.com/office/officeart/2008/layout/VerticalCurvedList"/>
    <dgm:cxn modelId="{57D1E2A9-EDCC-49BC-908F-DC3D260DC115}" type="presParOf" srcId="{4E681A75-CA60-4F57-BB8E-A417B12E3565}" destId="{3DB54DE4-C044-4D02-A671-3A56CB0CDEDD}" srcOrd="0" destOrd="0" presId="urn:microsoft.com/office/officeart/2008/layout/VerticalCurvedList"/>
    <dgm:cxn modelId="{9E88B890-B3AA-44AC-9579-05D15811500A}" type="presParOf" srcId="{190E8D82-6E31-492E-A5CF-F9791B6ADFEA}" destId="{3657FBD3-4971-4212-A152-332C1802D4C3}" srcOrd="7" destOrd="0" presId="urn:microsoft.com/office/officeart/2008/layout/VerticalCurvedList"/>
    <dgm:cxn modelId="{55D3DD46-D039-45F5-83A4-AE00053F3A62}" type="presParOf" srcId="{190E8D82-6E31-492E-A5CF-F9791B6ADFEA}" destId="{5444D8FA-0ECB-408D-AD49-794B79925FB2}" srcOrd="8" destOrd="0" presId="urn:microsoft.com/office/officeart/2008/layout/VerticalCurvedList"/>
    <dgm:cxn modelId="{80102087-5569-4109-ACB3-1E28EC4DAF23}" type="presParOf" srcId="{5444D8FA-0ECB-408D-AD49-794B79925FB2}" destId="{41929BF4-97B4-44CA-A701-ED7E91B3853F}" srcOrd="0" destOrd="0" presId="urn:microsoft.com/office/officeart/2008/layout/VerticalCurvedList"/>
    <dgm:cxn modelId="{3F4DF446-7C54-4B6A-86E4-304D1B2D672C}" type="presParOf" srcId="{190E8D82-6E31-492E-A5CF-F9791B6ADFEA}" destId="{0DBB5316-C9AC-48E0-B901-160157860D67}" srcOrd="9" destOrd="0" presId="urn:microsoft.com/office/officeart/2008/layout/VerticalCurvedList"/>
    <dgm:cxn modelId="{9D92AFAE-9273-4220-9832-5E0E9B7FCE25}" type="presParOf" srcId="{190E8D82-6E31-492E-A5CF-F9791B6ADFEA}" destId="{F1A7324A-4C7E-4925-BD5D-49DBC30B1C9C}" srcOrd="10" destOrd="0" presId="urn:microsoft.com/office/officeart/2008/layout/VerticalCurvedList"/>
    <dgm:cxn modelId="{DED49669-2DE7-4DEC-94BC-AA32E6D24C15}" type="presParOf" srcId="{F1A7324A-4C7E-4925-BD5D-49DBC30B1C9C}" destId="{9083CCD0-777C-409F-9D4C-420E2BE908D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AD306-3F9E-435E-9FCC-DD0F98F283C1}">
      <dsp:nvSpPr>
        <dsp:cNvPr id="0" name=""/>
        <dsp:cNvSpPr/>
      </dsp:nvSpPr>
      <dsp:spPr>
        <a:xfrm>
          <a:off x="0" y="0"/>
          <a:ext cx="4593841" cy="411949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31FD98-EBA8-451B-8E1D-22B4A3BF8760}">
      <dsp:nvSpPr>
        <dsp:cNvPr id="0" name=""/>
        <dsp:cNvSpPr/>
      </dsp:nvSpPr>
      <dsp:spPr>
        <a:xfrm>
          <a:off x="337" y="1384363"/>
          <a:ext cx="1723434" cy="13507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+mn-lt"/>
              <a:ea typeface="Noto Sans KR Black"/>
              <a:cs typeface="Noto Sans KR Black"/>
            </a:rPr>
            <a:t>нет системного решения и раздельного сбора</a:t>
          </a:r>
          <a:endParaRPr lang="ru-RU" sz="1600" kern="1200" dirty="0"/>
        </a:p>
      </dsp:txBody>
      <dsp:txXfrm>
        <a:off x="66276" y="1450302"/>
        <a:ext cx="1591556" cy="1218887"/>
      </dsp:txXfrm>
    </dsp:sp>
    <dsp:sp modelId="{90C4CEC7-9369-4635-9971-153D0870790B}">
      <dsp:nvSpPr>
        <dsp:cNvPr id="0" name=""/>
        <dsp:cNvSpPr/>
      </dsp:nvSpPr>
      <dsp:spPr>
        <a:xfrm>
          <a:off x="1974453" y="1384363"/>
          <a:ext cx="1723434" cy="13507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+mn-lt"/>
              <a:ea typeface="Noto Sans KR Black"/>
              <a:cs typeface="Noto Sans KR Black"/>
            </a:rPr>
            <a:t>обычные урны и контейнеры</a:t>
          </a:r>
          <a:endParaRPr lang="ru-RU" sz="1600" kern="1200" dirty="0"/>
        </a:p>
      </dsp:txBody>
      <dsp:txXfrm>
        <a:off x="2040392" y="1450302"/>
        <a:ext cx="1591556" cy="1218887"/>
      </dsp:txXfrm>
    </dsp:sp>
    <dsp:sp modelId="{88E79C15-0D52-4C7F-90F9-04C4928F0A60}">
      <dsp:nvSpPr>
        <dsp:cNvPr id="0" name=""/>
        <dsp:cNvSpPr/>
      </dsp:nvSpPr>
      <dsp:spPr>
        <a:xfrm>
          <a:off x="3948569" y="1455194"/>
          <a:ext cx="2027758" cy="12091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+mn-lt"/>
              <a:ea typeface="Noto Sans KR Black"/>
              <a:cs typeface="Noto Sans KR Black"/>
            </a:rPr>
            <a:t>запах, переполненность, неэстетичный вид</a:t>
          </a:r>
          <a:endParaRPr lang="ru-RU" sz="1600" kern="1200" dirty="0"/>
        </a:p>
      </dsp:txBody>
      <dsp:txXfrm>
        <a:off x="4007593" y="1514218"/>
        <a:ext cx="1909710" cy="1091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BAF13-6696-4D52-8A6E-ACF2F287989C}">
      <dsp:nvSpPr>
        <dsp:cNvPr id="0" name=""/>
        <dsp:cNvSpPr/>
      </dsp:nvSpPr>
      <dsp:spPr>
        <a:xfrm>
          <a:off x="1976619" y="2183401"/>
          <a:ext cx="2415868" cy="2415868"/>
        </a:xfrm>
        <a:prstGeom prst="gear9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потребность часто вывозится мусор</a:t>
          </a:r>
          <a:endParaRPr lang="ru-RU" sz="1700" kern="1200" dirty="0"/>
        </a:p>
      </dsp:txBody>
      <dsp:txXfrm>
        <a:off x="2462316" y="2749307"/>
        <a:ext cx="1444474" cy="1241806"/>
      </dsp:txXfrm>
    </dsp:sp>
    <dsp:sp modelId="{9E0E31E0-8510-4A5B-BE0E-7CC221719933}">
      <dsp:nvSpPr>
        <dsp:cNvPr id="0" name=""/>
        <dsp:cNvSpPr/>
      </dsp:nvSpPr>
      <dsp:spPr>
        <a:xfrm>
          <a:off x="576066" y="1728185"/>
          <a:ext cx="1756995" cy="1756995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жалобы</a:t>
          </a:r>
          <a:endParaRPr lang="ru-RU" sz="1700" kern="1200" dirty="0"/>
        </a:p>
      </dsp:txBody>
      <dsp:txXfrm>
        <a:off x="1018395" y="2173187"/>
        <a:ext cx="872337" cy="866991"/>
      </dsp:txXfrm>
    </dsp:sp>
    <dsp:sp modelId="{480A8BD5-E94B-429B-AC65-B95C70E22DCF}">
      <dsp:nvSpPr>
        <dsp:cNvPr id="0" name=""/>
        <dsp:cNvSpPr/>
      </dsp:nvSpPr>
      <dsp:spPr>
        <a:xfrm rot="20700000">
          <a:off x="1484757" y="155322"/>
          <a:ext cx="2211667" cy="2305144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траты на уборку</a:t>
          </a:r>
          <a:endParaRPr lang="ru-RU" sz="1700" kern="1200" dirty="0"/>
        </a:p>
      </dsp:txBody>
      <dsp:txXfrm rot="-20700000">
        <a:off x="1964296" y="666452"/>
        <a:ext cx="1252589" cy="1282884"/>
      </dsp:txXfrm>
    </dsp:sp>
    <dsp:sp modelId="{9359C3F6-B31D-4A0C-BBE0-4C2ADD82D7BE}">
      <dsp:nvSpPr>
        <dsp:cNvPr id="0" name=""/>
        <dsp:cNvSpPr/>
      </dsp:nvSpPr>
      <dsp:spPr>
        <a:xfrm>
          <a:off x="1793033" y="1864528"/>
          <a:ext cx="3092311" cy="3092311"/>
        </a:xfrm>
        <a:prstGeom prst="circularArrow">
          <a:avLst>
            <a:gd name="adj1" fmla="val 4687"/>
            <a:gd name="adj2" fmla="val 299029"/>
            <a:gd name="adj3" fmla="val 2520740"/>
            <a:gd name="adj4" fmla="val 15851457"/>
            <a:gd name="adj5" fmla="val 546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3586F3E-95AB-4CB4-8602-4AEB20A00152}">
      <dsp:nvSpPr>
        <dsp:cNvPr id="0" name=""/>
        <dsp:cNvSpPr/>
      </dsp:nvSpPr>
      <dsp:spPr>
        <a:xfrm>
          <a:off x="259862" y="1269686"/>
          <a:ext cx="2246757" cy="224675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97B7DD-0884-42A1-A0D0-19D10D0B134B}">
      <dsp:nvSpPr>
        <dsp:cNvPr id="0" name=""/>
        <dsp:cNvSpPr/>
      </dsp:nvSpPr>
      <dsp:spPr>
        <a:xfrm>
          <a:off x="1156920" y="69223"/>
          <a:ext cx="2422457" cy="242245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A803E-F42D-435C-A4D6-9EAEA97C502E}">
      <dsp:nvSpPr>
        <dsp:cNvPr id="0" name=""/>
        <dsp:cNvSpPr/>
      </dsp:nvSpPr>
      <dsp:spPr>
        <a:xfrm>
          <a:off x="-3794906" y="-582873"/>
          <a:ext cx="4523152" cy="4523152"/>
        </a:xfrm>
        <a:prstGeom prst="blockArc">
          <a:avLst>
            <a:gd name="adj1" fmla="val 18900000"/>
            <a:gd name="adj2" fmla="val 2700000"/>
            <a:gd name="adj3" fmla="val 478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24139-4991-4EE3-A91E-F8467DB1C683}">
      <dsp:nvSpPr>
        <dsp:cNvPr id="0" name=""/>
        <dsp:cNvSpPr/>
      </dsp:nvSpPr>
      <dsp:spPr>
        <a:xfrm>
          <a:off x="319244" y="209770"/>
          <a:ext cx="5488366" cy="4198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22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Инновационное подземное размещение</a:t>
          </a:r>
          <a:endParaRPr lang="ru-RU" sz="1600" kern="1200" dirty="0"/>
        </a:p>
      </dsp:txBody>
      <dsp:txXfrm>
        <a:off x="319244" y="209770"/>
        <a:ext cx="5488366" cy="419809"/>
      </dsp:txXfrm>
    </dsp:sp>
    <dsp:sp modelId="{ED5FFCEA-15F8-4063-953D-F172EAAAB789}">
      <dsp:nvSpPr>
        <dsp:cNvPr id="0" name=""/>
        <dsp:cNvSpPr/>
      </dsp:nvSpPr>
      <dsp:spPr>
        <a:xfrm>
          <a:off x="56863" y="157294"/>
          <a:ext cx="524762" cy="524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AA23C-F3A4-41BC-A6C1-1B58D703E1F0}">
      <dsp:nvSpPr>
        <dsp:cNvPr id="0" name=""/>
        <dsp:cNvSpPr/>
      </dsp:nvSpPr>
      <dsp:spPr>
        <a:xfrm>
          <a:off x="620068" y="839284"/>
          <a:ext cx="5187543" cy="4198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22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Повышенная вместимость</a:t>
          </a:r>
          <a:endParaRPr lang="ru-RU" sz="1600" kern="1200" dirty="0"/>
        </a:p>
      </dsp:txBody>
      <dsp:txXfrm>
        <a:off x="620068" y="839284"/>
        <a:ext cx="5187543" cy="419809"/>
      </dsp:txXfrm>
    </dsp:sp>
    <dsp:sp modelId="{768FC498-331F-4FAE-AA0F-3A7A03589D44}">
      <dsp:nvSpPr>
        <dsp:cNvPr id="0" name=""/>
        <dsp:cNvSpPr/>
      </dsp:nvSpPr>
      <dsp:spPr>
        <a:xfrm>
          <a:off x="357686" y="786807"/>
          <a:ext cx="524762" cy="524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48016E-DF44-454B-BC50-104C68B52CB1}">
      <dsp:nvSpPr>
        <dsp:cNvPr id="0" name=""/>
        <dsp:cNvSpPr/>
      </dsp:nvSpPr>
      <dsp:spPr>
        <a:xfrm>
          <a:off x="712396" y="1468797"/>
          <a:ext cx="5095214" cy="4198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22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Отсутствие запахов</a:t>
          </a:r>
          <a:endParaRPr lang="ru-RU" sz="1600" kern="1200" dirty="0"/>
        </a:p>
      </dsp:txBody>
      <dsp:txXfrm>
        <a:off x="712396" y="1468797"/>
        <a:ext cx="5095214" cy="419809"/>
      </dsp:txXfrm>
    </dsp:sp>
    <dsp:sp modelId="{3DB54DE4-C044-4D02-A671-3A56CB0CDEDD}">
      <dsp:nvSpPr>
        <dsp:cNvPr id="0" name=""/>
        <dsp:cNvSpPr/>
      </dsp:nvSpPr>
      <dsp:spPr>
        <a:xfrm>
          <a:off x="450015" y="1416321"/>
          <a:ext cx="524762" cy="524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7FBD3-4971-4212-A152-332C1802D4C3}">
      <dsp:nvSpPr>
        <dsp:cNvPr id="0" name=""/>
        <dsp:cNvSpPr/>
      </dsp:nvSpPr>
      <dsp:spPr>
        <a:xfrm>
          <a:off x="620068" y="2098310"/>
          <a:ext cx="5187543" cy="4198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22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Эстетичный и </a:t>
          </a:r>
          <a:r>
            <a:rPr lang="ru-RU" sz="1600" kern="1200" dirty="0" err="1" smtClean="0"/>
            <a:t>вандалостойкий</a:t>
          </a:r>
          <a:r>
            <a:rPr lang="ru-RU" sz="1600" kern="1200" dirty="0" smtClean="0"/>
            <a:t> дизайн</a:t>
          </a:r>
          <a:endParaRPr lang="ru-RU" sz="1600" kern="1200" dirty="0"/>
        </a:p>
      </dsp:txBody>
      <dsp:txXfrm>
        <a:off x="620068" y="2098310"/>
        <a:ext cx="5187543" cy="419809"/>
      </dsp:txXfrm>
    </dsp:sp>
    <dsp:sp modelId="{41929BF4-97B4-44CA-A701-ED7E91B3853F}">
      <dsp:nvSpPr>
        <dsp:cNvPr id="0" name=""/>
        <dsp:cNvSpPr/>
      </dsp:nvSpPr>
      <dsp:spPr>
        <a:xfrm>
          <a:off x="357686" y="2045834"/>
          <a:ext cx="524762" cy="524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BB5316-C9AC-48E0-B901-160157860D67}">
      <dsp:nvSpPr>
        <dsp:cNvPr id="0" name=""/>
        <dsp:cNvSpPr/>
      </dsp:nvSpPr>
      <dsp:spPr>
        <a:xfrm>
          <a:off x="319244" y="2727824"/>
          <a:ext cx="5488366" cy="4198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22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Подходит для «умных городов» и премиальных ЖК</a:t>
          </a:r>
          <a:endParaRPr lang="ru-RU" sz="1600" kern="1200" dirty="0"/>
        </a:p>
      </dsp:txBody>
      <dsp:txXfrm>
        <a:off x="319244" y="2727824"/>
        <a:ext cx="5488366" cy="419809"/>
      </dsp:txXfrm>
    </dsp:sp>
    <dsp:sp modelId="{9083CCD0-777C-409F-9D4C-420E2BE908D0}">
      <dsp:nvSpPr>
        <dsp:cNvPr id="0" name=""/>
        <dsp:cNvSpPr/>
      </dsp:nvSpPr>
      <dsp:spPr>
        <a:xfrm>
          <a:off x="56863" y="2675348"/>
          <a:ext cx="524762" cy="524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345B1-E128-4CD7-BFCD-E16146D3777F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A80D9-97A1-4C5E-9704-1CD5836D3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45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Опционально.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A80D9-97A1-4C5E-9704-1CD5836D349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893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Опционально.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A80D9-97A1-4C5E-9704-1CD5836D349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0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Опционально.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A80D9-97A1-4C5E-9704-1CD5836D349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90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CA80D9-97A1-4C5E-9704-1CD5836D349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49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10712550" cy="43896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800" b="1" dirty="0">
                <a:solidFill>
                  <a:schemeClr val="bg1"/>
                </a:solidFill>
              </a:rPr>
              <a:t>«ЭКОСТРОЙ»</a:t>
            </a:r>
            <a:endParaRPr dirty="0"/>
          </a:p>
        </p:txBody>
      </p:sp>
      <p:sp>
        <p:nvSpPr>
          <p:cNvPr id="14" name="Google Shape;106;p1"/>
          <p:cNvSpPr txBox="1"/>
          <p:nvPr/>
        </p:nvSpPr>
        <p:spPr bwMode="auto">
          <a:xfrm>
            <a:off x="335360" y="1556792"/>
            <a:ext cx="5400600" cy="4392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 lnSpcReduction="10000"/>
          </a:bodyPr>
          <a:lstStyle/>
          <a:p>
            <a:pPr lvl="0">
              <a:buClr>
                <a:srgbClr val="8F00FF"/>
              </a:buClr>
              <a:buSzPts val="4000"/>
              <a:defRPr/>
            </a:pPr>
            <a:endParaRPr lang="ru-RU" sz="4400" b="1" i="0" u="none" strike="noStrike" cap="none" dirty="0">
              <a:solidFill>
                <a:srgbClr val="243979"/>
              </a:solidFill>
              <a:latin typeface="+mj-lt"/>
              <a:ea typeface="Arial"/>
              <a:cs typeface="Arial"/>
            </a:endParaRPr>
          </a:p>
          <a:p>
            <a:pPr lvl="0">
              <a:buClr>
                <a:srgbClr val="8F00FF"/>
              </a:buClr>
              <a:buSzPts val="4000"/>
              <a:defRPr/>
            </a:pPr>
            <a:endParaRPr sz="6900" b="0" i="0" u="none" strike="noStrike" cap="none" dirty="0">
              <a:solidFill>
                <a:schemeClr val="tx1"/>
              </a:solidFill>
              <a:latin typeface="+mj-lt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b="0" i="0" u="none" strike="noStrike" cap="none" dirty="0" smtClean="0">
              <a:solidFill>
                <a:schemeClr val="tx1"/>
              </a:solidFill>
              <a:latin typeface="+mj-lt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b="0" i="0" u="none" strike="noStrike" cap="none" dirty="0">
              <a:solidFill>
                <a:schemeClr val="tx1"/>
              </a:solidFill>
              <a:latin typeface="+mj-lt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Clr>
                <a:srgbClr val="8F00FF"/>
              </a:buClr>
              <a:buSzPts val="2300"/>
              <a:defRPr/>
            </a:pPr>
            <a:r>
              <a:rPr lang="en-US" sz="2200" b="0" i="0" u="none" strike="noStrike" cap="none" dirty="0">
                <a:solidFill>
                  <a:srgbClr val="243979"/>
                </a:solidFill>
                <a:latin typeface="+mn-lt"/>
                <a:ea typeface="Arial"/>
                <a:cs typeface="Arial"/>
              </a:rPr>
              <a:t>ЛИДЕР </a:t>
            </a:r>
            <a:r>
              <a:rPr lang="ru-RU" sz="2200" dirty="0">
                <a:solidFill>
                  <a:srgbClr val="243979"/>
                </a:solidFill>
                <a:latin typeface="+mn-lt"/>
              </a:rPr>
              <a:t>Тищенко Максим 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Юрьевич</a:t>
            </a:r>
            <a:endParaRPr sz="2200" dirty="0">
              <a:solidFill>
                <a:srgbClr val="243979"/>
              </a:solidFill>
              <a:latin typeface="+mn-lt"/>
            </a:endParaRPr>
          </a:p>
        </p:txBody>
      </p:sp>
      <p:sp>
        <p:nvSpPr>
          <p:cNvPr id="7" name="Заголовок 4">
            <a:extLst>
              <a:ext uri="{FF2B5EF4-FFF2-40B4-BE49-F238E27FC236}">
                <a16:creationId xmlns:a16="http://schemas.microsoft.com/office/drawing/2014/main" xmlns="" id="{9F8B7C06-2E4F-44FF-AA53-8FE6FEEC8875}"/>
              </a:ext>
            </a:extLst>
          </p:cNvPr>
          <p:cNvSpPr txBox="1">
            <a:spLocks/>
          </p:cNvSpPr>
          <p:nvPr/>
        </p:nvSpPr>
        <p:spPr bwMode="auto">
          <a:xfrm>
            <a:off x="479376" y="6237312"/>
            <a:ext cx="5040560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 fontScale="625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/>
            </a:pPr>
            <a:r>
              <a:rPr lang="ru-RU" sz="4800" b="1" dirty="0">
                <a:solidFill>
                  <a:schemeClr val="bg1"/>
                </a:solidFill>
              </a:rPr>
              <a:t>АКСЕЛЕРАТОР </a:t>
            </a:r>
            <a:r>
              <a:rPr lang="en-US" sz="4800" b="1" dirty="0">
                <a:solidFill>
                  <a:schemeClr val="bg1"/>
                </a:solidFill>
              </a:rPr>
              <a:t>2.10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496" y="1299108"/>
            <a:ext cx="1631504" cy="161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 bwMode="auto">
          <a:xfrm>
            <a:off x="341869" y="2099597"/>
            <a:ext cx="51331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2200" dirty="0" smtClean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200" dirty="0">
                <a:solidFill>
                  <a:srgbClr val="243979"/>
                </a:solidFill>
                <a:latin typeface="+mn-lt"/>
              </a:rPr>
              <a:t>У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мная </a:t>
            </a:r>
            <a:r>
              <a:rPr lang="ru-RU" sz="2200" dirty="0">
                <a:solidFill>
                  <a:srgbClr val="243979"/>
                </a:solidFill>
                <a:latin typeface="+mn-lt"/>
              </a:rPr>
              <a:t>система подземных мусорных контейнеров с датчиками заполнения, обеспечивающая сортировку отходов и устранение неприятных запахов.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125" l="0" r="89930">
                        <a14:foregroundMark x1="76581" y1="34063" x2="83841" y2="35313"/>
                        <a14:backgroundMark x1="10304" y1="44688" x2="11944" y2="61563"/>
                        <a14:backgroundMark x1="86183" y1="34375" x2="75644" y2="29375"/>
                        <a14:backgroundMark x1="72365" y1="33438" x2="82436" y2="31875"/>
                        <a14:backgroundMark x1="52459" y1="37188" x2="57845" y2="33750"/>
                        <a14:backgroundMark x1="19204" y1="39375" x2="34895" y2="36563"/>
                        <a14:backgroundMark x1="70726" y1="36875" x2="73536" y2="44063"/>
                        <a14:backgroundMark x1="71663" y1="41875" x2="70258" y2="56563"/>
                        <a14:backgroundMark x1="18033" y1="39063" x2="15457" y2="63125"/>
                        <a14:backgroundMark x1="77518" y1="36250" x2="81265" y2="60313"/>
                        <a14:backgroundMark x1="80562" y1="30000" x2="84075" y2="44375"/>
                        <a14:backgroundMark x1="77283" y1="30938" x2="81030" y2="41563"/>
                        <a14:backgroundMark x1="75176" y1="33125" x2="84778" y2="32500"/>
                        <a14:backgroundMark x1="74941" y1="30938" x2="82436" y2="3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24936"/>
          <a:stretch/>
        </p:blipFill>
        <p:spPr bwMode="auto">
          <a:xfrm>
            <a:off x="5519936" y="1098014"/>
            <a:ext cx="5147748" cy="513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АКТУАЛЬНОСТЬ</a:t>
            </a:r>
            <a:endParaRPr/>
          </a:p>
        </p:txBody>
      </p:sp>
      <p:sp>
        <p:nvSpPr>
          <p:cNvPr id="2" name="Google Shape;117;p2"/>
          <p:cNvSpPr txBox="1"/>
          <p:nvPr/>
        </p:nvSpPr>
        <p:spPr bwMode="auto">
          <a:xfrm>
            <a:off x="206806" y="1759028"/>
            <a:ext cx="6328752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•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Переполненные урны, запах, отсутствие сортировки отходов (по данным Минприроды РФ, ОНФ – до 60% урн переполнены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);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Только 15–20% мусора перерабатывается, хотя перерабатываемых фракций — до 70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%;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Негативное влияние на экологию и облик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города;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•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Распространение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неприятных запахов, ухудшающих санитарное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состояние.</a:t>
            </a:r>
            <a:endParaRPr lang="ru-RU" sz="2200" b="0" i="0" u="none" strike="noStrike" cap="none" dirty="0" smtClean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780" y="1661742"/>
            <a:ext cx="546837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27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800" b="1" dirty="0" smtClean="0">
                <a:solidFill>
                  <a:schemeClr val="bg1"/>
                </a:solidFill>
              </a:rPr>
              <a:t>РЕЛЕВАНТНОСТЬ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2" name="Google Shape;117;p2"/>
          <p:cNvSpPr txBox="1"/>
          <p:nvPr/>
        </p:nvSpPr>
        <p:spPr bwMode="auto">
          <a:xfrm>
            <a:off x="448836" y="2204864"/>
            <a:ext cx="4855075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•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Соответствует нацпроекту «Экология» и программе «Чистая страна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»;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Встраивается в концепцию умного города и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ESG-подход;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Снижение затрат ЖКХ и повышение экологического имиджа региона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.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504929552"/>
              </p:ext>
            </p:extLst>
          </p:nvPr>
        </p:nvGraphicFramePr>
        <p:xfrm>
          <a:off x="5807967" y="1844824"/>
          <a:ext cx="5976665" cy="411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Google Shape;117;p2"/>
          <p:cNvSpPr txBox="1"/>
          <p:nvPr/>
        </p:nvSpPr>
        <p:spPr bwMode="auto">
          <a:xfrm>
            <a:off x="7429698" y="1435463"/>
            <a:ext cx="302433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Как решается сейчас?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ПРОБЛЕМА</a:t>
            </a:r>
            <a:endParaRPr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5879976" y="2197893"/>
            <a:ext cx="590465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 algn="ctr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</a:rPr>
              <a:t>ПРЕДПРИЯТИЯ СЕРВИСА ИСПЫТЫВАЮТ ПРОБЛЕМУ БОЛЬШОГО СКОПЛЕНИЯ МУСОРА И НЕПРИЯТНОГО ЗАПАХА НА ТЕРРИТОРИИ, И ЧТОБЫ РЕШИТЬ ЕЕ ЗАКАЗЫВАЮТ ВЫВОЗ МУСОРА ТКО, НО ЭТО ПРОИСХОДИТ НЕ РЕГУЛЯРНО И ОБРАЗУЮТСЯ СВАЛКИ. </a:t>
            </a:r>
            <a:endParaRPr dirty="0">
              <a:solidFill>
                <a:srgbClr val="00206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31211585"/>
              </p:ext>
            </p:extLst>
          </p:nvPr>
        </p:nvGraphicFramePr>
        <p:xfrm>
          <a:off x="479376" y="1268760"/>
          <a:ext cx="4392488" cy="4554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b="1">
                <a:solidFill>
                  <a:schemeClr val="bg1"/>
                </a:solidFill>
              </a:rPr>
              <a:t>ОПИСАНИЕ ПРОДУКТА</a:t>
            </a:r>
            <a:br>
              <a:rPr lang="ru-RU" sz="3200" b="1">
                <a:solidFill>
                  <a:schemeClr val="bg1"/>
                </a:solidFill>
              </a:rPr>
            </a:br>
            <a:r>
              <a:rPr lang="ru-RU" sz="3200" b="1">
                <a:solidFill>
                  <a:schemeClr val="bg1"/>
                </a:solidFill>
              </a:rPr>
              <a:t>И ТЕХНОЛОГИИ</a:t>
            </a:r>
            <a:endParaRPr sz="3200" b="1">
              <a:solidFill>
                <a:schemeClr val="bg1"/>
              </a:solidFill>
            </a:endParaRPr>
          </a:p>
        </p:txBody>
      </p:sp>
      <p:sp>
        <p:nvSpPr>
          <p:cNvPr id="2" name="Google Shape;117;p2"/>
          <p:cNvSpPr txBox="1"/>
          <p:nvPr/>
        </p:nvSpPr>
        <p:spPr bwMode="auto">
          <a:xfrm>
            <a:off x="206062" y="1361693"/>
            <a:ext cx="5889938" cy="449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Создание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чистых, современных и </a:t>
            </a:r>
            <a:r>
              <a:rPr lang="ru-RU" sz="2200" dirty="0" err="1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экологичных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пространств через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установку </a:t>
            </a:r>
            <a:r>
              <a:rPr lang="ru-RU" sz="2200" b="1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подземных урн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нового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поколения.</a:t>
            </a:r>
          </a:p>
          <a:p>
            <a:pPr lvl="8">
              <a:buClr>
                <a:srgbClr val="1B1B1B"/>
              </a:buClr>
              <a:buSzPts val="1600"/>
              <a:defRPr/>
            </a:pPr>
            <a:endParaRPr lang="ru-RU" sz="2200" b="1" dirty="0">
              <a:solidFill>
                <a:srgbClr val="FF000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•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Запатентованное </a:t>
            </a:r>
            <a:r>
              <a:rPr lang="ru-RU" sz="2200" b="1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волокно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, нейтрализующее запахи до 90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%;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Подземная установка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–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сохраняет эстетику парковых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зон;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</a:t>
            </a:r>
            <a:r>
              <a:rPr lang="ru-RU" sz="2200" b="1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Датчики наполненности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и мобильный мониторинг </a:t>
            </a:r>
            <a:r>
              <a:rPr lang="ru-RU" sz="2200" dirty="0">
                <a:solidFill>
                  <a:srgbClr val="002060"/>
                </a:solidFill>
                <a:ea typeface="Noto Sans KR Black"/>
                <a:cs typeface="Noto Sans KR Black"/>
              </a:rPr>
              <a:t>–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сокращение вывозов мусора в 5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раз;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Комплексный подход: сбор → сортировка → переработка → экономическая выгода.</a:t>
            </a:r>
            <a:endParaRPr dirty="0">
              <a:solidFill>
                <a:srgbClr val="002060"/>
              </a:solidFill>
              <a:latin typeface="+mn-lt"/>
              <a:cs typeface="Noto Sans KR Black"/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r="7233"/>
          <a:stretch/>
        </p:blipFill>
        <p:spPr bwMode="auto">
          <a:xfrm>
            <a:off x="6312024" y="1803273"/>
            <a:ext cx="5647263" cy="362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b="1">
                <a:solidFill>
                  <a:schemeClr val="bg1"/>
                </a:solidFill>
              </a:rPr>
              <a:t>ОПИСАНИЕ ПРОДУКТА</a:t>
            </a:r>
            <a:br>
              <a:rPr lang="ru-RU" sz="3200" b="1">
                <a:solidFill>
                  <a:schemeClr val="bg1"/>
                </a:solidFill>
              </a:rPr>
            </a:br>
            <a:r>
              <a:rPr lang="ru-RU" sz="3200" b="1">
                <a:solidFill>
                  <a:schemeClr val="bg1"/>
                </a:solidFill>
              </a:rPr>
              <a:t>И ТЕХНОЛОГИИ</a:t>
            </a:r>
            <a:endParaRPr sz="3200" b="1">
              <a:solidFill>
                <a:schemeClr val="bg1"/>
              </a:solidFill>
            </a:endParaRPr>
          </a:p>
        </p:txBody>
      </p:sp>
      <p:sp>
        <p:nvSpPr>
          <p:cNvPr id="2" name="Google Shape;117;p2"/>
          <p:cNvSpPr txBox="1"/>
          <p:nvPr/>
        </p:nvSpPr>
        <p:spPr bwMode="auto">
          <a:xfrm>
            <a:off x="6816080" y="2140332"/>
            <a:ext cx="4979349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b="1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Основные </a:t>
            </a:r>
            <a:r>
              <a:rPr lang="ru-RU" sz="2200" b="1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преимущества:</a:t>
            </a:r>
            <a:endParaRPr lang="ru-RU" sz="2200" b="1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Раздельный сбор (2–3 секции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);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Вентиляция и защита от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осадков;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Автоматическая передача данных о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наполнении;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Мобильное приложение для служб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ЖКХ;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Замена волокна раз в 1–2 месяца.</a:t>
            </a:r>
            <a:endParaRPr dirty="0">
              <a:solidFill>
                <a:srgbClr val="002060"/>
              </a:solidFill>
              <a:latin typeface="+mn-lt"/>
              <a:cs typeface="Noto Sans KR Black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43" y="1556534"/>
            <a:ext cx="3143213" cy="396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1556533"/>
            <a:ext cx="2808312" cy="396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04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b="1">
                <a:solidFill>
                  <a:schemeClr val="bg1"/>
                </a:solidFill>
              </a:rPr>
              <a:t>АНАЛИЗ КОНКУРЕНТОВ</a:t>
            </a:r>
            <a:endParaRPr sz="3200" b="1">
              <a:solidFill>
                <a:schemeClr val="bg1"/>
              </a:solidFill>
            </a:endParaRPr>
          </a:p>
        </p:txBody>
      </p:sp>
      <p:sp>
        <p:nvSpPr>
          <p:cNvPr id="13" name="Google Shape;117;p2"/>
          <p:cNvSpPr txBox="1"/>
          <p:nvPr/>
        </p:nvSpPr>
        <p:spPr bwMode="auto">
          <a:xfrm>
            <a:off x="6096000" y="1961974"/>
            <a:ext cx="5832648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Компании, предлагающие системы сбора и утилизации отходов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– </a:t>
            </a: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стандартные наземные контейнеры и мусоропроводы в многоквартирных домах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.</a:t>
            </a:r>
          </a:p>
          <a:p>
            <a:pPr lvl="8">
              <a:buClr>
                <a:srgbClr val="1B1B1B"/>
              </a:buClr>
              <a:buSzPts val="1600"/>
              <a:defRPr/>
            </a:pP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Крупные </a:t>
            </a:r>
            <a:r>
              <a:rPr lang="ru-RU" sz="2200" b="1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конкуренты: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Производители стандартных металлических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контейнеров;</a:t>
            </a:r>
            <a:endParaRPr lang="ru-RU" sz="2200" dirty="0">
              <a:solidFill>
                <a:srgbClr val="002060"/>
              </a:solidFill>
              <a:latin typeface="+mn-lt"/>
              <a:ea typeface="Noto Sans KR Black"/>
              <a:cs typeface="Noto Sans KR Black"/>
            </a:endParaRP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 • Поставщики систем мусоропроводов для </a:t>
            </a: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ЖК.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53660764"/>
              </p:ext>
            </p:extLst>
          </p:nvPr>
        </p:nvGraphicFramePr>
        <p:xfrm>
          <a:off x="28338" y="2132856"/>
          <a:ext cx="5851638" cy="3357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Google Shape;117;p2"/>
          <p:cNvSpPr txBox="1"/>
          <p:nvPr/>
        </p:nvSpPr>
        <p:spPr bwMode="auto">
          <a:xfrm>
            <a:off x="1559496" y="1524485"/>
            <a:ext cx="26642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2200" dirty="0" smtClean="0">
                <a:solidFill>
                  <a:srgbClr val="002060"/>
                </a:solidFill>
                <a:latin typeface="+mn-lt"/>
                <a:ea typeface="Noto Sans KR Black"/>
                <a:cs typeface="Noto Sans KR Black"/>
              </a:rPr>
              <a:t>Основные отличия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АНАЛИЗ РЫНКА</a:t>
            </a:r>
            <a:endParaRPr sz="4800" b="1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53602" y="1531528"/>
            <a:ext cx="77944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 dirty="0" smtClean="0">
                <a:solidFill>
                  <a:srgbClr val="243979"/>
                </a:solidFill>
                <a:latin typeface="+mn-lt"/>
              </a:rPr>
              <a:t>Рынок:</a:t>
            </a:r>
          </a:p>
          <a:p>
            <a:pPr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Экологическая </a:t>
            </a:r>
            <a:r>
              <a:rPr lang="ru-RU" sz="2200" dirty="0" err="1" smtClean="0">
                <a:solidFill>
                  <a:srgbClr val="243979"/>
                </a:solidFill>
                <a:latin typeface="+mn-lt"/>
              </a:rPr>
              <a:t>урбанистика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, системы сбора и переработки отходов.</a:t>
            </a:r>
          </a:p>
          <a:p>
            <a:pPr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Объём рынка </a:t>
            </a:r>
            <a:r>
              <a:rPr lang="ru-RU" sz="2200" dirty="0" err="1" smtClean="0">
                <a:solidFill>
                  <a:srgbClr val="243979"/>
                </a:solidFill>
                <a:latin typeface="+mn-lt"/>
              </a:rPr>
              <a:t>экорешений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 РФ (B2G/B2B) –</a:t>
            </a:r>
          </a:p>
          <a:p>
            <a:pPr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 ≈ 70–90 млрд </a:t>
            </a:r>
            <a:r>
              <a:rPr lang="ru-RU" sz="2200" dirty="0" err="1" smtClean="0">
                <a:solidFill>
                  <a:srgbClr val="243979"/>
                </a:solidFill>
                <a:latin typeface="+mn-lt"/>
              </a:rPr>
              <a:t>руб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/год, рост +10–12% в год (тенденция к «зелёным городам»).</a:t>
            </a:r>
          </a:p>
          <a:p>
            <a:pPr>
              <a:defRPr/>
            </a:pPr>
            <a:endParaRPr lang="ru-RU" sz="2200" dirty="0" smtClean="0">
              <a:solidFill>
                <a:srgbClr val="243979"/>
              </a:solidFill>
              <a:latin typeface="+mn-lt"/>
            </a:endParaRPr>
          </a:p>
          <a:p>
            <a:pPr>
              <a:defRPr/>
            </a:pPr>
            <a:r>
              <a:rPr lang="ru-RU" sz="2200" b="1" dirty="0" smtClean="0">
                <a:solidFill>
                  <a:srgbClr val="243979"/>
                </a:solidFill>
                <a:latin typeface="+mn-lt"/>
              </a:rPr>
              <a:t>География:</a:t>
            </a:r>
          </a:p>
          <a:p>
            <a:pPr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🔹Старт </a:t>
            </a:r>
            <a:r>
              <a:rPr lang="ru-RU" sz="2200" dirty="0" smtClean="0">
                <a:solidFill>
                  <a:srgbClr val="243979"/>
                </a:solidFill>
              </a:rPr>
              <a:t>–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 Донецкая и Луганская Народная Республика;</a:t>
            </a:r>
          </a:p>
          <a:p>
            <a:pPr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🔹Расширение </a:t>
            </a:r>
            <a:r>
              <a:rPr lang="ru-RU" sz="2200" dirty="0" smtClean="0">
                <a:solidFill>
                  <a:srgbClr val="243979"/>
                </a:solidFill>
              </a:rPr>
              <a:t>–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 Южный и Центральный федеральные округа РФ;</a:t>
            </a:r>
          </a:p>
          <a:p>
            <a:pPr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🔹Потенциал </a:t>
            </a:r>
            <a:r>
              <a:rPr lang="ru-RU" sz="2200" dirty="0" smtClean="0">
                <a:solidFill>
                  <a:srgbClr val="243979"/>
                </a:solidFill>
              </a:rPr>
              <a:t>–</a:t>
            </a: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 города 100 тыс.+ жителей.</a:t>
            </a:r>
            <a:endParaRPr lang="ru-RU" sz="2200" dirty="0">
              <a:solidFill>
                <a:srgbClr val="243979"/>
              </a:solidFill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487665" y="1196752"/>
            <a:ext cx="4724097" cy="5303541"/>
            <a:chOff x="7487665" y="1196752"/>
            <a:chExt cx="4724097" cy="5303541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9669" l="9959" r="100000">
                          <a14:foregroundMark x1="27593" y1="56954" x2="46473" y2="61424"/>
                          <a14:foregroundMark x1="64523" y1="26987" x2="60788" y2="40728"/>
                          <a14:backgroundMark x1="44813" y1="39404" x2="44813" y2="39404"/>
                          <a14:backgroundMark x1="48755" y1="43543" x2="48755" y2="43543"/>
                          <a14:backgroundMark x1="55602" y1="35099" x2="59959" y2="41225"/>
                          <a14:backgroundMark x1="35685" y1="58113" x2="35685" y2="58113"/>
                          <a14:backgroundMark x1="33817" y1="48179" x2="33817" y2="48179"/>
                          <a14:backgroundMark x1="21784" y1="50331" x2="39004" y2="471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4" r="3227"/>
            <a:stretch/>
          </p:blipFill>
          <p:spPr bwMode="auto">
            <a:xfrm>
              <a:off x="7487665" y="1196753"/>
              <a:ext cx="4205216" cy="5303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92881" y="1196752"/>
              <a:ext cx="518881" cy="4824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БИЗНЕС-МОДЕЛЬ</a:t>
            </a:r>
            <a:endParaRPr sz="4800" b="1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382655"/>
              </p:ext>
            </p:extLst>
          </p:nvPr>
        </p:nvGraphicFramePr>
        <p:xfrm>
          <a:off x="0" y="1196752"/>
          <a:ext cx="12191997" cy="48025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03512"/>
                <a:gridCol w="2808312"/>
                <a:gridCol w="864096"/>
                <a:gridCol w="1944216"/>
                <a:gridCol w="3240357"/>
                <a:gridCol w="1631504"/>
              </a:tblGrid>
              <a:tr h="317410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Ключевые партнеры: Лидер общественного мнения, производители материалов, технологические партнеры, логистические компании.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Ключевые виды деятельности: 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Внедрение решений на территории клиента. Поставка и сертификация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002060"/>
                          </a:solidFill>
                        </a:rPr>
                        <a:t>биоразлагаемого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волокна с сорбентами Сервисное обслуживание и техподдержка установленных систем Интеграция ІТ-платформы для удалённого мониторинга наполненности Исследования и улучшение решений в сфере </a:t>
                      </a:r>
                      <a:r>
                        <a:rPr lang="ru-RU" dirty="0" err="1" smtClean="0">
                          <a:solidFill>
                            <a:srgbClr val="002060"/>
                          </a:solidFill>
                        </a:rPr>
                        <a:t>экологичной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городской инфраструктуры.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Ценность: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«</a:t>
                      </a:r>
                      <a:r>
                        <a:rPr lang="ru-RU" dirty="0" err="1" smtClean="0">
                          <a:solidFill>
                            <a:srgbClr val="002060"/>
                          </a:solidFill>
                        </a:rPr>
                        <a:t>Экострой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» предлагает компаниям сферы сервиса инновационные подземные контейнеры с датчиками наполненности и </a:t>
                      </a:r>
                      <a:r>
                        <a:rPr lang="ru-RU" dirty="0" err="1" smtClean="0">
                          <a:solidFill>
                            <a:srgbClr val="002060"/>
                          </a:solidFill>
                        </a:rPr>
                        <a:t>биоразлагаемым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сорбирующим волокном. Система предотвращает переполнение и запахи, снижает расходы на вывоз отходов, улучшает санитарное состояние и укрепляет экологическую репутацию.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Взаимоотношения с клиентами: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Подбор решений под конкретную территорию. Консультация и сопровождение на всех этапах. Мониторинг работы урн и техническая поддержка через цифровую панель. Гибкая система сервисного обслуживания.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Регулярная отчетность и аналитика по наполненности и эффективности использования. Обратная связь и адаптация решений под потребности муниципалитета или владельца.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Клиенты: 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B2B-сегмент: коммерческие предприятия и объекты сферы сервиса –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рестораны, кафе, отели, торговые и бизнес-центры, магазины, частные медицинские учреждения.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628452">
                <a:tc gridSpan="3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Издержки: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Установка подземных урн и закупка компостеров, 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разработка и обслуживание IT-систем мониторинга,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установка </a:t>
                      </a:r>
                      <a:r>
                        <a:rPr lang="ru-RU" dirty="0" err="1" smtClean="0">
                          <a:solidFill>
                            <a:srgbClr val="002060"/>
                          </a:solidFill>
                        </a:rPr>
                        <a:t>биоразлагаемого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волокна с сорбентами, монтаж и логистика, обслуживание и техподдержка, заработная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плата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персонала,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м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аркетинг и продажи,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административные расходы, исследования и расследования. 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Каналы сбыта: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Маркетинговые кампании, целевая реклама, партнерства. 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Доходы: </a:t>
                      </a: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Продажа мусорных урн, подписка на сервис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мониторинга, продажа расходных материалов (волокно), контракты и техподдержку, консалтинговые и проектные услуги.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b="1">
                <a:solidFill>
                  <a:schemeClr val="bg1"/>
                </a:solidFill>
              </a:rPr>
              <a:t>ТЕКУЩИЕ РЕЗУЛЬТАТЫ </a:t>
            </a:r>
            <a:endParaRPr sz="3200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91344" y="1690062"/>
            <a:ext cx="1116124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2060"/>
                </a:solidFill>
              </a:rPr>
              <a:t>Текущие результаты:</a:t>
            </a:r>
            <a:r>
              <a:rPr lang="ru-RU" sz="2200" dirty="0">
                <a:solidFill>
                  <a:srgbClr val="002060"/>
                </a:solidFill>
              </a:rPr>
              <a:t/>
            </a:r>
            <a:br>
              <a:rPr lang="ru-RU" sz="2200" dirty="0">
                <a:solidFill>
                  <a:srgbClr val="002060"/>
                </a:solidFill>
              </a:rPr>
            </a:br>
            <a:r>
              <a:rPr lang="ru-RU" sz="2200" dirty="0">
                <a:solidFill>
                  <a:srgbClr val="002060"/>
                </a:solidFill>
              </a:rPr>
              <a:t>– Проработана идея и сформулирована концепция подземных контейнеров</a:t>
            </a:r>
            <a:r>
              <a:rPr lang="ru-RU" sz="2200" dirty="0" smtClean="0">
                <a:solidFill>
                  <a:srgbClr val="002060"/>
                </a:solidFill>
              </a:rPr>
              <a:t>;</a:t>
            </a:r>
          </a:p>
          <a:p>
            <a:r>
              <a:rPr lang="ru-RU" sz="2200" dirty="0" smtClean="0">
                <a:solidFill>
                  <a:srgbClr val="002060"/>
                </a:solidFill>
              </a:rPr>
              <a:t>– </a:t>
            </a:r>
            <a:r>
              <a:rPr lang="ru-RU" sz="2200" dirty="0">
                <a:solidFill>
                  <a:srgbClr val="002060"/>
                </a:solidFill>
              </a:rPr>
              <a:t>Проведены предварительные переговоры с муниципальными службами Донецка;</a:t>
            </a:r>
            <a:br>
              <a:rPr lang="ru-RU" sz="2200" dirty="0">
                <a:solidFill>
                  <a:srgbClr val="002060"/>
                </a:solidFill>
              </a:rPr>
            </a:br>
            <a:endParaRPr lang="ru-RU" sz="2200" dirty="0">
              <a:solidFill>
                <a:srgbClr val="002060"/>
              </a:solidFill>
            </a:endParaRPr>
          </a:p>
          <a:p>
            <a:r>
              <a:rPr lang="ru-RU" sz="2200" b="1" dirty="0">
                <a:solidFill>
                  <a:srgbClr val="002060"/>
                </a:solidFill>
              </a:rPr>
              <a:t>Планы и потребности:</a:t>
            </a:r>
            <a:r>
              <a:rPr lang="ru-RU" sz="2200" dirty="0">
                <a:solidFill>
                  <a:srgbClr val="002060"/>
                </a:solidFill>
              </a:rPr>
              <a:t/>
            </a:r>
            <a:br>
              <a:rPr lang="ru-RU" sz="2200" dirty="0">
                <a:solidFill>
                  <a:srgbClr val="002060"/>
                </a:solidFill>
              </a:rPr>
            </a:br>
            <a:r>
              <a:rPr lang="ru-RU" sz="2200" dirty="0">
                <a:solidFill>
                  <a:srgbClr val="002060"/>
                </a:solidFill>
              </a:rPr>
              <a:t>– Инвестиции </a:t>
            </a:r>
            <a:r>
              <a:rPr lang="ru-RU" sz="2200" b="1" dirty="0">
                <a:solidFill>
                  <a:srgbClr val="002060"/>
                </a:solidFill>
              </a:rPr>
              <a:t>1,5–2 млн руб.</a:t>
            </a:r>
            <a:r>
              <a:rPr lang="ru-RU" sz="2200" dirty="0">
                <a:solidFill>
                  <a:srgbClr val="002060"/>
                </a:solidFill>
              </a:rPr>
              <a:t> для изготовления пилотного прототипа и его тестирования;</a:t>
            </a:r>
            <a:br>
              <a:rPr lang="ru-RU" sz="2200" dirty="0">
                <a:solidFill>
                  <a:srgbClr val="002060"/>
                </a:solidFill>
              </a:rPr>
            </a:br>
            <a:r>
              <a:rPr lang="ru-RU" sz="2200" dirty="0">
                <a:solidFill>
                  <a:srgbClr val="002060"/>
                </a:solidFill>
              </a:rPr>
              <a:t>– Площадка для апробации технологии (город Донецк);</a:t>
            </a:r>
            <a:br>
              <a:rPr lang="ru-RU" sz="2200" dirty="0">
                <a:solidFill>
                  <a:srgbClr val="002060"/>
                </a:solidFill>
              </a:rPr>
            </a:br>
            <a:r>
              <a:rPr lang="ru-RU" sz="2200" dirty="0">
                <a:solidFill>
                  <a:srgbClr val="002060"/>
                </a:solidFill>
              </a:rPr>
              <a:t>– Консультации инженеров по системам утилизации отходов;</a:t>
            </a:r>
            <a:br>
              <a:rPr lang="ru-RU" sz="2200" dirty="0">
                <a:solidFill>
                  <a:srgbClr val="002060"/>
                </a:solidFill>
              </a:rPr>
            </a:br>
            <a:r>
              <a:rPr lang="ru-RU" sz="2200" dirty="0">
                <a:solidFill>
                  <a:srgbClr val="002060"/>
                </a:solidFill>
              </a:rPr>
              <a:t>– Поддержка в продвижении решения среди муниципалитетов и девелоперов.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60" y="1784635"/>
            <a:ext cx="2141167" cy="213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595" y="1788025"/>
            <a:ext cx="2143791" cy="214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" b="5549"/>
          <a:stretch/>
        </p:blipFill>
        <p:spPr bwMode="auto">
          <a:xfrm>
            <a:off x="9333235" y="1772816"/>
            <a:ext cx="2224122" cy="216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" b="30879"/>
          <a:stretch/>
        </p:blipFill>
        <p:spPr bwMode="auto">
          <a:xfrm>
            <a:off x="6471384" y="1772816"/>
            <a:ext cx="2166790" cy="21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КОМАНДА</a:t>
            </a:r>
            <a:endParaRPr sz="4800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695322" y="4079246"/>
            <a:ext cx="216106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err="1">
                <a:solidFill>
                  <a:srgbClr val="243979"/>
                </a:solidFill>
                <a:latin typeface="+mn-lt"/>
              </a:rPr>
              <a:t>Ратушняк</a:t>
            </a:r>
            <a:r>
              <a:rPr lang="ru-RU" sz="2000" b="1" dirty="0">
                <a:solidFill>
                  <a:srgbClr val="243979"/>
                </a:solidFill>
                <a:latin typeface="+mn-lt"/>
              </a:rPr>
              <a:t> Юлия Станиславовна </a:t>
            </a:r>
            <a:endParaRPr sz="2000" b="1" dirty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endParaRPr lang="ru-RU" sz="2200" dirty="0" smtClean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Экономист</a:t>
            </a:r>
            <a:endParaRPr sz="2200" dirty="0">
              <a:solidFill>
                <a:srgbClr val="243979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551320" y="4079246"/>
            <a:ext cx="216106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243979"/>
                </a:solidFill>
                <a:latin typeface="+mn-lt"/>
              </a:rPr>
              <a:t>Макеева </a:t>
            </a:r>
            <a:endParaRPr lang="ru-RU" sz="2000" b="1" dirty="0" smtClean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243979"/>
                </a:solidFill>
                <a:latin typeface="+mn-lt"/>
              </a:rPr>
              <a:t>Мария Александровна</a:t>
            </a:r>
            <a:endParaRPr lang="ru-RU" sz="2000" b="1" dirty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endParaRPr lang="ru-RU" sz="2200" dirty="0" smtClean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Маркетолог</a:t>
            </a:r>
            <a:endParaRPr sz="2200" dirty="0">
              <a:solidFill>
                <a:srgbClr val="243979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478170" y="4084520"/>
            <a:ext cx="216106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err="1">
                <a:solidFill>
                  <a:srgbClr val="243979"/>
                </a:solidFill>
                <a:latin typeface="+mn-lt"/>
              </a:rPr>
              <a:t>Рославцева</a:t>
            </a:r>
            <a:r>
              <a:rPr lang="ru-RU" sz="2000" b="1" dirty="0">
                <a:solidFill>
                  <a:srgbClr val="243979"/>
                </a:solidFill>
                <a:latin typeface="+mn-lt"/>
              </a:rPr>
              <a:t> Елена Александровна</a:t>
            </a:r>
            <a:endParaRPr sz="2000" b="1" dirty="0" smtClean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endParaRPr lang="ru-RU" sz="2200" dirty="0" smtClean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200" dirty="0">
                <a:solidFill>
                  <a:srgbClr val="243979"/>
                </a:solidFill>
                <a:latin typeface="+mn-lt"/>
              </a:rPr>
              <a:t>Наставник </a:t>
            </a:r>
            <a:endParaRPr sz="2200" dirty="0">
              <a:solidFill>
                <a:srgbClr val="243979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9333235" y="4084520"/>
            <a:ext cx="216106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243979"/>
                </a:solidFill>
                <a:latin typeface="+mn-lt"/>
              </a:rPr>
              <a:t>Тищенко Максим Юрьевич</a:t>
            </a:r>
            <a:endParaRPr sz="2000" b="1" dirty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endParaRPr lang="ru-RU" sz="2200" dirty="0" smtClean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200" dirty="0" smtClean="0">
                <a:solidFill>
                  <a:srgbClr val="243979"/>
                </a:solidFill>
                <a:latin typeface="+mn-lt"/>
              </a:rPr>
              <a:t>Лидер</a:t>
            </a:r>
            <a:endParaRPr sz="2200" dirty="0">
              <a:solidFill>
                <a:srgbClr val="24397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КОНТАКТЫ</a:t>
            </a:r>
            <a:endParaRPr sz="4800" b="1">
              <a:solidFill>
                <a:schemeClr val="bg1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14236" y="1757427"/>
            <a:ext cx="608527" cy="60852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 bwMode="auto">
          <a:xfrm>
            <a:off x="5496323" y="1844824"/>
            <a:ext cx="1679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243979"/>
                </a:solidFill>
                <a:latin typeface="+mn-lt"/>
              </a:rPr>
              <a:t>@MaxYur_52</a:t>
            </a:r>
            <a:endParaRPr lang="ru-RU" sz="1800" dirty="0">
              <a:solidFill>
                <a:srgbClr val="243979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" t="1902" r="3150" b="20193"/>
          <a:stretch/>
        </p:blipFill>
        <p:spPr bwMode="auto">
          <a:xfrm>
            <a:off x="4823467" y="2564904"/>
            <a:ext cx="2545063" cy="247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2969</TotalTime>
  <Words>710</Words>
  <Application>Microsoft Office PowerPoint</Application>
  <DocSecurity>0</DocSecurity>
  <PresentationFormat>Произвольный</PresentationFormat>
  <Paragraphs>112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Noto Sans KR Black</vt:lpstr>
      <vt:lpstr>Helvetica Neue</vt:lpstr>
      <vt:lpstr>Calibri</vt:lpstr>
      <vt:lpstr>Тема Office</vt:lpstr>
      <vt:lpstr>Презентация PowerPoint</vt:lpstr>
      <vt:lpstr>«ЭКОСТРОЙ»</vt:lpstr>
      <vt:lpstr>АКТУАЛЬНОСТЬ</vt:lpstr>
      <vt:lpstr>РЕЛЕВАНТНОСТЬ</vt:lpstr>
      <vt:lpstr>ПРОБЛЕМА</vt:lpstr>
      <vt:lpstr>ОПИСАНИЕ ПРОДУКТА И ТЕХНОЛОГИИ</vt:lpstr>
      <vt:lpstr>ОПИСАНИЕ ПРОДУКТА И ТЕХНОЛОГИИ</vt:lpstr>
      <vt:lpstr>АНАЛИЗ КОНКУРЕНТОВ</vt:lpstr>
      <vt:lpstr>АНАЛИЗ РЫНКА</vt:lpstr>
      <vt:lpstr>БИЗНЕС-МОДЕЛЬ</vt:lpstr>
      <vt:lpstr>ТЕКУЩИЕ РЕЗУЛЬТАТЫ </vt:lpstr>
      <vt:lpstr>КОМАНДА</vt:lpstr>
      <vt:lpstr>КОНТАКТЫ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лоирм</cp:lastModifiedBy>
  <cp:revision>105</cp:revision>
  <dcterms:modified xsi:type="dcterms:W3CDTF">2025-10-27T13:30:14Z</dcterms:modified>
  <dc:identifier/>
  <dc:language/>
  <cp:version/>
</cp:coreProperties>
</file>