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9" r:id="rId2"/>
    <p:sldId id="258" r:id="rId3"/>
    <p:sldId id="259" r:id="rId4"/>
    <p:sldId id="260" r:id="rId5"/>
    <p:sldId id="262" r:id="rId6"/>
    <p:sldId id="261" r:id="rId7"/>
    <p:sldId id="264" r:id="rId8"/>
    <p:sldId id="268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3A72"/>
    <a:srgbClr val="E4B417"/>
    <a:srgbClr val="000000"/>
    <a:srgbClr val="939393"/>
    <a:srgbClr val="22794E"/>
    <a:srgbClr val="FFFFFF"/>
    <a:srgbClr val="2D8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 /><Relationship Id="rId2" Type="http://schemas.microsoft.com/office/2011/relationships/chartColorStyle" Target="colors2.xml" /><Relationship Id="rId1" Type="http://schemas.microsoft.com/office/2011/relationships/chartStyle" Target="style2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1" i="1" u="none" strike="noStrike" kern="1200" cap="all" spc="50" baseline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7757209645669293"/>
          <c:y val="0.21689895574538523"/>
          <c:w val="0.58860605314960635"/>
          <c:h val="0.7006749000508789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Потребности рынка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087-4211-A724-504F3283B4B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0DA-4555-9989-9B84237D29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0DA-4555-9989-9B84237D29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0DA-4555-9989-9B84237D292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0DA-4555-9989-9B84237D292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0DA-4555-9989-9B84237D292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D0DA-4555-9989-9B84237D29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Внутренний рынок</c:v>
                </c:pt>
                <c:pt idx="1">
                  <c:v>Китай</c:v>
                </c:pt>
                <c:pt idx="2">
                  <c:v>Германия</c:v>
                </c:pt>
                <c:pt idx="3">
                  <c:v>Франция</c:v>
                </c:pt>
                <c:pt idx="4">
                  <c:v>Италия</c:v>
                </c:pt>
                <c:pt idx="5">
                  <c:v>США</c:v>
                </c:pt>
                <c:pt idx="6">
                  <c:v>Турция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34</c:v>
                </c:pt>
                <c:pt idx="1">
                  <c:v>23</c:v>
                </c:pt>
                <c:pt idx="2">
                  <c:v>17</c:v>
                </c:pt>
                <c:pt idx="3">
                  <c:v>9</c:v>
                </c:pt>
                <c:pt idx="4">
                  <c:v>9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87-4211-A724-504F3283B4B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0378937007874015E-3"/>
          <c:y val="0.18227954587993453"/>
          <c:w val="0.39577559055118117"/>
          <c:h val="0.713560713617245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2000" b="1" i="1" u="none" strike="noStrike" kern="1200" cap="all" spc="50" baseline="0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pPr>
            <a:r>
              <a:rPr lang="ru-RU" sz="2000" b="1" i="1" u="none" strike="noStrike" kern="1200" cap="all" spc="50" baseline="0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Производство РТИ в России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2000" b="1" i="1" u="none" strike="noStrike" kern="1200" cap="all" spc="50" baseline="0" dirty="0" smtClean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289</c:v>
                </c:pt>
                <c:pt idx="1">
                  <c:v>250</c:v>
                </c:pt>
                <c:pt idx="2">
                  <c:v>208</c:v>
                </c:pt>
                <c:pt idx="3">
                  <c:v>204</c:v>
                </c:pt>
                <c:pt idx="4">
                  <c:v>145</c:v>
                </c:pt>
                <c:pt idx="5">
                  <c:v>160</c:v>
                </c:pt>
                <c:pt idx="6">
                  <c:v>601</c:v>
                </c:pt>
                <c:pt idx="7">
                  <c:v>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6A-4B76-9EE3-E44E5E633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64467040"/>
        <c:axId val="1964465792"/>
      </c:barChart>
      <c:catAx>
        <c:axId val="19644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64465792"/>
        <c:crosses val="autoZero"/>
        <c:auto val="1"/>
        <c:lblAlgn val="ctr"/>
        <c:lblOffset val="100"/>
        <c:noMultiLvlLbl val="0"/>
      </c:catAx>
      <c:valAx>
        <c:axId val="196446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64467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72877-0F3B-4040-875F-56A601025F4E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F2964-0E5D-4530-8357-BA72F0BCF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6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F2964-0E5D-4530-8357-BA72F0BCFB4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802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182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29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85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85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87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75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962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960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05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933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A2077-E3F8-4065-811E-B13622354D8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76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microsoft.com/office/2007/relationships/hdphoto" Target="../media/hdphoto1.wdp" /><Relationship Id="rId7" Type="http://schemas.microsoft.com/office/2007/relationships/hdphoto" Target="../media/hdphoto3.wdp" /><Relationship Id="rId12" Type="http://schemas.openxmlformats.org/officeDocument/2006/relationships/image" Target="../media/image9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11" Type="http://schemas.openxmlformats.org/officeDocument/2006/relationships/image" Target="../media/image8.png" /><Relationship Id="rId5" Type="http://schemas.microsoft.com/office/2007/relationships/hdphoto" Target="../media/hdphoto2.wdp" /><Relationship Id="rId10" Type="http://schemas.openxmlformats.org/officeDocument/2006/relationships/image" Target="../media/image7.png" /><Relationship Id="rId4" Type="http://schemas.openxmlformats.org/officeDocument/2006/relationships/image" Target="../media/image4.png" /><Relationship Id="rId9" Type="http://schemas.microsoft.com/office/2007/relationships/hdphoto" Target="../media/hdphoto4.wdp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 /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 /><Relationship Id="rId3" Type="http://schemas.microsoft.com/office/2007/relationships/hdphoto" Target="../media/hdphoto5.wdp" /><Relationship Id="rId7" Type="http://schemas.microsoft.com/office/2007/relationships/hdphoto" Target="../media/hdphoto7.wdp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3.png" /><Relationship Id="rId11" Type="http://schemas.microsoft.com/office/2007/relationships/hdphoto" Target="../media/hdphoto9.wdp" /><Relationship Id="rId5" Type="http://schemas.microsoft.com/office/2007/relationships/hdphoto" Target="../media/hdphoto6.wdp" /><Relationship Id="rId10" Type="http://schemas.openxmlformats.org/officeDocument/2006/relationships/image" Target="../media/image15.png" /><Relationship Id="rId4" Type="http://schemas.openxmlformats.org/officeDocument/2006/relationships/image" Target="../media/image12.png" /><Relationship Id="rId9" Type="http://schemas.microsoft.com/office/2007/relationships/hdphoto" Target="../media/hdphoto8.wdp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2560" y="239544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2560" y="427504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2560" y="3060923"/>
            <a:ext cx="11731320" cy="103977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Изготовление расходных резинотехнических изделий для путевого инструмента в рамках импортозамещения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5067523"/>
            <a:ext cx="12192000" cy="103977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Александров А. А., Зимина А. В., </a:t>
            </a:r>
            <a:r>
              <a:rPr lang="ru-RU" sz="2400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Задорожний</a:t>
            </a:r>
            <a:r>
              <a:rPr lang="ru-RU" sz="2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Н. А., Москвитин И. В., Зверев В. С.</a:t>
            </a:r>
          </a:p>
        </p:txBody>
      </p:sp>
    </p:spTree>
    <p:extLst>
      <p:ext uri="{BB962C8B-B14F-4D97-AF65-F5344CB8AC3E}">
        <p14:creationId xmlns:p14="http://schemas.microsoft.com/office/powerpoint/2010/main" val="3469981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2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121921" y="914400"/>
            <a:ext cx="11915750" cy="5105399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Дефицит и высокая стоимость</a:t>
            </a: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расходных резинотехнических изделий (РТИ) сложной формы на импортную технику, так же длительные сроки их поставки.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Причины: 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- Уход зарубежных компаний из России в 2022 году;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- Запрет на импорт;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- Параллельный импорт.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6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1919" y="838200"/>
            <a:ext cx="11927325" cy="6146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6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инноваций для производства РТИ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3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121920" y="1630680"/>
            <a:ext cx="11927325" cy="1367044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– изготавливать РТИ сложной конфигурации;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– сократить сроки прототипирования и изготовления;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– уменьшить себестоимость производства.</a:t>
            </a:r>
            <a:b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</a:br>
            <a:br>
              <a:rPr lang="ru-RU" sz="20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</a:b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Алгоритм изготовления РТИ сложной конфигурации с применением инноваций:</a:t>
            </a: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91E7C6-EE4E-4905-9E18-59B034A4D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3864" y="5468332"/>
            <a:ext cx="1102936" cy="11029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82508D-40C0-4B61-91C5-84FCF66D8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926" y="3860277"/>
            <a:ext cx="1102936" cy="110293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9D41C66-0C09-4E7A-B95B-728041B9E1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5445" y="3860277"/>
            <a:ext cx="1102936" cy="110293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25D1D92-B456-4DF3-9FA4-4DAAD5AD7C9E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8381" y="5468332"/>
            <a:ext cx="1102936" cy="110293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F8AD513-28FC-4F47-8EE7-3A51D7D3B2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92602" y="4282472"/>
            <a:ext cx="1103472" cy="110347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44003C-A820-48CC-B541-F2A612AE7C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10600" y="4235319"/>
            <a:ext cx="1103472" cy="110347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1E80DF7-2EA5-4B1C-B6F2-4422F21CEA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33499" y="4282472"/>
            <a:ext cx="1097375" cy="1103472"/>
          </a:xfrm>
          <a:prstGeom prst="rect">
            <a:avLst/>
          </a:prstGeom>
        </p:spPr>
      </p:pic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30B4A333-A7CC-4B9A-92EE-8E0ECD1AF7B5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804159" y="5048054"/>
            <a:ext cx="429705" cy="971746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67865E04-D738-4F1A-87A2-9C5C7AAD6183}"/>
              </a:ext>
            </a:extLst>
          </p:cNvPr>
          <p:cNvCxnSpPr>
            <a:stCxn id="4" idx="3"/>
            <a:endCxn id="21" idx="2"/>
          </p:cNvCxnSpPr>
          <p:nvPr/>
        </p:nvCxnSpPr>
        <p:spPr>
          <a:xfrm flipV="1">
            <a:off x="2336800" y="4963213"/>
            <a:ext cx="470113" cy="1056587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600CCD45-7784-414B-AF9B-F074240AE381}"/>
              </a:ext>
            </a:extLst>
          </p:cNvPr>
          <p:cNvCxnSpPr>
            <a:stCxn id="21" idx="3"/>
            <a:endCxn id="23" idx="0"/>
          </p:cNvCxnSpPr>
          <p:nvPr/>
        </p:nvCxnSpPr>
        <p:spPr>
          <a:xfrm>
            <a:off x="3358381" y="4411745"/>
            <a:ext cx="551468" cy="1056587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AEB1D7B8-CCD8-4ED4-A177-1A979B3A092A}"/>
              </a:ext>
            </a:extLst>
          </p:cNvPr>
          <p:cNvCxnSpPr>
            <a:cxnSpLocks/>
          </p:cNvCxnSpPr>
          <p:nvPr/>
        </p:nvCxnSpPr>
        <p:spPr>
          <a:xfrm flipH="1">
            <a:off x="9648084" y="4787055"/>
            <a:ext cx="940452" cy="0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C1AEC133-83F7-4F97-8478-BBC726815CDE}"/>
              </a:ext>
            </a:extLst>
          </p:cNvPr>
          <p:cNvCxnSpPr>
            <a:cxnSpLocks/>
          </p:cNvCxnSpPr>
          <p:nvPr/>
        </p:nvCxnSpPr>
        <p:spPr>
          <a:xfrm flipH="1">
            <a:off x="7745441" y="4835761"/>
            <a:ext cx="940452" cy="0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EBE85B6-8D15-4D11-9408-19C779CD52C9}"/>
              </a:ext>
            </a:extLst>
          </p:cNvPr>
          <p:cNvSpPr txBox="1"/>
          <p:nvPr/>
        </p:nvSpPr>
        <p:spPr>
          <a:xfrm>
            <a:off x="4551680" y="4531236"/>
            <a:ext cx="11843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РТИ</a:t>
            </a:r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59C80ACE-8868-4738-A67D-7FC50846748A}"/>
              </a:ext>
            </a:extLst>
          </p:cNvPr>
          <p:cNvCxnSpPr>
            <a:cxnSpLocks/>
          </p:cNvCxnSpPr>
          <p:nvPr/>
        </p:nvCxnSpPr>
        <p:spPr>
          <a:xfrm flipH="1">
            <a:off x="5793047" y="4885179"/>
            <a:ext cx="940452" cy="0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F450FE4F-9246-4BD8-98E0-D35F239A7D9B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4461317" y="5239122"/>
            <a:ext cx="500046" cy="780678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4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0" y="914400"/>
            <a:ext cx="108610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Оценка объема РТИ</a:t>
            </a: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A560252-63E6-4AC5-9929-10F4BFAB1C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5840276"/>
              </p:ext>
            </p:extLst>
          </p:nvPr>
        </p:nvGraphicFramePr>
        <p:xfrm>
          <a:off x="487680" y="1564849"/>
          <a:ext cx="4064000" cy="4181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E4494D7F-D825-4100-A740-EB46D22006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3865982"/>
              </p:ext>
            </p:extLst>
          </p:nvPr>
        </p:nvGraphicFramePr>
        <p:xfrm>
          <a:off x="5512219" y="1564849"/>
          <a:ext cx="6196762" cy="4345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73481"/>
              </p:ext>
            </p:extLst>
          </p:nvPr>
        </p:nvGraphicFramePr>
        <p:xfrm>
          <a:off x="280987" y="1143289"/>
          <a:ext cx="11726287" cy="390473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17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8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1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8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85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EGT</a:t>
                      </a:r>
                      <a:r>
                        <a:rPr lang="en-US" sz="1400" i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400" b="1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Goldenwap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b="1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Химсервис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«РТИ ЛЕНД»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</a:t>
                      </a:r>
                      <a:r>
                        <a:rPr lang="ru-RU" sz="1400" b="1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«РТИ» Заказ</a:t>
                      </a:r>
                      <a:endParaRPr lang="ru-RU" sz="1400" b="1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 производства РТИ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600" b="1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недели</a:t>
                      </a:r>
                      <a:endParaRPr lang="ru-RU" sz="1400" b="1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недели</a:t>
                      </a:r>
                      <a:endParaRPr lang="ru-RU" sz="1400" b="1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2недели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недели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недели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РТИ сложной конфигурации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Предоплата за пресс-форму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Город-производитель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Иркутск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Таганрог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Иркутск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Екатеринбург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Коломна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6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712687"/>
              </p:ext>
            </p:extLst>
          </p:nvPr>
        </p:nvGraphicFramePr>
        <p:xfrm>
          <a:off x="255625" y="821802"/>
          <a:ext cx="11654724" cy="5682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497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708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148314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314937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82501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1638594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-Полное отсутствие некоторого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перечня </a:t>
                      </a: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РТИ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сложной формы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-Высокая цена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Кто уже решает эту проблему?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-Импорт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-Изготовители РТИ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-РТИ позволят обслуживать и эксплуатировать импортную технику </a:t>
                      </a:r>
                      <a:endParaRPr lang="en-US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Что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мы предлагаем клиенту</a:t>
                      </a:r>
                      <a:r>
                        <a:rPr lang="en-US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ru-RU" sz="1200" b="0" baseline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-РТИ сложной формы отсутствующие на рынке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-Короткие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сроки изготовления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-Доступные цены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-Снабжение предприятий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РТИ сложной конфигурации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Какие потребности клиентов мы удовлетворяем?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-Бесперебойная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работа импортной специализированной техники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Универсальность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Короткие сроки изготовления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-Гибкое производство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-Замкнутый цикл производства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-Предприятия эксплуатирующие импортную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специализированную</a:t>
                      </a: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технику (ЦДИ 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ОАО «РЖД», ОАО Роснефть, ОАО Газпром)</a:t>
                      </a: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Предприятия эксплуатирующие литейные формы сложной конфигурации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(ООО «РТИ» Заказ)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2719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-Квалификация</a:t>
                      </a: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инженерно-технологического работника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-Человеческие (трудовые)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-Финансовые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-Чертежи</a:t>
                      </a:r>
                      <a:endParaRPr lang="ru-RU" sz="1200" b="0" baseline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Через какие каналы наши клиенты хотели бы получать наши сообщения?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Email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-промышленные выставки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-платформы закупок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-через партнеров (заказчиков) 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648003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-Отработка технологии</a:t>
                      </a: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изготовления (материал) 120000 руб.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-Участок прототипирования и изготовления форм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(3D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-принтер, печь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380000</a:t>
                      </a: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-Выручка с</a:t>
                      </a: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продажи продукции (1500-5000 руб.)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-Продажа пресс-форм (от 50000 руб.)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7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121922" y="1156119"/>
            <a:ext cx="6238774" cy="202851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37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0237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 90 % отработана технология изготовления РТИ сложной формы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31" t="34665" r="9377" b="25218"/>
          <a:stretch/>
        </p:blipFill>
        <p:spPr>
          <a:xfrm>
            <a:off x="9696335" y="2410733"/>
            <a:ext cx="1994690" cy="2028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309" b="23685"/>
          <a:stretch/>
        </p:blipFill>
        <p:spPr>
          <a:xfrm>
            <a:off x="7084406" y="974673"/>
            <a:ext cx="2405258" cy="2028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029" b="20117"/>
          <a:stretch/>
        </p:blipFill>
        <p:spPr>
          <a:xfrm>
            <a:off x="4083941" y="3729648"/>
            <a:ext cx="1994690" cy="2369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8EFAB5-F4A0-421C-99B2-15441EC6802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6" r="10986" b="5222"/>
          <a:stretch/>
        </p:blipFill>
        <p:spPr>
          <a:xfrm>
            <a:off x="844733" y="3813170"/>
            <a:ext cx="2064275" cy="220272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1A32E6-62F3-4091-AAD9-A85AD4AA11C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766" t="13332" r="26077" b="13265"/>
          <a:stretch/>
        </p:blipFill>
        <p:spPr>
          <a:xfrm rot="10800000">
            <a:off x="7391537" y="3669100"/>
            <a:ext cx="1891455" cy="2255954"/>
          </a:xfrm>
          <a:prstGeom prst="rect">
            <a:avLst/>
          </a:prstGeom>
          <a:effectLst>
            <a:softEdge rad="63500"/>
          </a:effectLst>
        </p:spPr>
      </p:pic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87F1ECE-E908-4B59-837D-45E82BD3F33F}"/>
              </a:ext>
            </a:extLst>
          </p:cNvPr>
          <p:cNvCxnSpPr>
            <a:cxnSpLocks/>
            <a:stCxn id="8" idx="3"/>
            <a:endCxn id="5" idx="1"/>
          </p:cNvCxnSpPr>
          <p:nvPr/>
        </p:nvCxnSpPr>
        <p:spPr>
          <a:xfrm>
            <a:off x="2909008" y="4914530"/>
            <a:ext cx="1174933" cy="0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22AE049B-E8DB-4318-A165-E92822E8BF12}"/>
              </a:ext>
            </a:extLst>
          </p:cNvPr>
          <p:cNvCxnSpPr>
            <a:cxnSpLocks/>
            <a:stCxn id="5" idx="3"/>
            <a:endCxn id="9" idx="3"/>
          </p:cNvCxnSpPr>
          <p:nvPr/>
        </p:nvCxnSpPr>
        <p:spPr>
          <a:xfrm flipV="1">
            <a:off x="6078631" y="4797077"/>
            <a:ext cx="1312906" cy="117453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26D5D66-ADE4-45D6-8761-7FC68EB3822A}"/>
              </a:ext>
            </a:extLst>
          </p:cNvPr>
          <p:cNvCxnSpPr>
            <a:cxnSpLocks/>
            <a:stCxn id="9" idx="1"/>
            <a:endCxn id="2" idx="2"/>
          </p:cNvCxnSpPr>
          <p:nvPr/>
        </p:nvCxnSpPr>
        <p:spPr>
          <a:xfrm flipV="1">
            <a:off x="9282992" y="4439245"/>
            <a:ext cx="1410688" cy="357832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1880022C-1235-46E3-90AC-DB72427D15C2}"/>
              </a:ext>
            </a:extLst>
          </p:cNvPr>
          <p:cNvCxnSpPr>
            <a:cxnSpLocks/>
            <a:stCxn id="2" idx="0"/>
            <a:endCxn id="4" idx="3"/>
          </p:cNvCxnSpPr>
          <p:nvPr/>
        </p:nvCxnSpPr>
        <p:spPr>
          <a:xfrm flipH="1" flipV="1">
            <a:off x="9489664" y="1988929"/>
            <a:ext cx="1204016" cy="421804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365940-FB3E-434A-872B-69B83B7E6D97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919" y="838200"/>
            <a:ext cx="11922299" cy="519495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8121ADF-CF5E-4612-BBBE-BFF6FB9F16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92" y="998824"/>
            <a:ext cx="1292892" cy="246460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589E15A-CA28-4992-AE4E-D3BE5DA63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897" y="3121619"/>
            <a:ext cx="1799328" cy="240578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15061C0-627A-4B3C-AEA1-827541C0BE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440" y="1134637"/>
            <a:ext cx="2017614" cy="238653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A723E8-0A35-4553-A44C-DE56C69FA7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231127"/>
            <a:ext cx="1767178" cy="227249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6826826-DA66-436F-AEE7-5E4894D64457}"/>
              </a:ext>
            </a:extLst>
          </p:cNvPr>
          <p:cNvSpPr txBox="1"/>
          <p:nvPr/>
        </p:nvSpPr>
        <p:spPr>
          <a:xfrm>
            <a:off x="509416" y="1035020"/>
            <a:ext cx="585128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Участники</a:t>
            </a:r>
            <a:r>
              <a:rPr kumimoji="0" lang="en-US" sz="2200" b="0" i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ru-RU" sz="2200" b="0" i="1" u="none" strike="noStrike" kern="1200" cap="none" spc="0" normalizeH="0" baseline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200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Задорожний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Никита Алексеевич;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Москвитин Иннокентий Владимирович;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Зимина</a:t>
            </a:r>
            <a:r>
              <a:rPr kumimoji="0" lang="ru-RU" sz="2200" b="0" i="1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Арина Владимировна;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i="1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Зверев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Виталий Сергеевич;</a:t>
            </a:r>
          </a:p>
          <a:p>
            <a:pPr>
              <a:defRPr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Александров Андрей Алексеевич.</a:t>
            </a:r>
          </a:p>
          <a:p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E7475E6-1DF0-4EE8-8106-8B0E595AAA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24" y="3348593"/>
            <a:ext cx="3089705" cy="248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89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8742" y="792943"/>
            <a:ext cx="11951338" cy="5910770"/>
          </a:xfrm>
          <a:prstGeom prst="rect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Изготовление расходных резинотехнических изделий в рамках импортозамещения</a:t>
            </a:r>
          </a:p>
          <a:p>
            <a:endParaRPr lang="ru-RU" b="1" dirty="0">
              <a:ln/>
              <a:solidFill>
                <a:schemeClr val="accent3"/>
              </a:solidFill>
            </a:endParaRPr>
          </a:p>
          <a:p>
            <a:endParaRPr lang="ru-RU" b="1" i="1" dirty="0">
              <a:ln/>
              <a:solidFill>
                <a:schemeClr val="accent3"/>
              </a:solidFill>
            </a:endParaRPr>
          </a:p>
          <a:p>
            <a:pPr algn="ctr"/>
            <a:r>
              <a:rPr lang="ru-RU" sz="20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любых РТИ сложной формы и литейных форм для стабильной жизни вашей импортной техники!</a:t>
            </a:r>
          </a:p>
          <a:p>
            <a:endParaRPr lang="ru-RU" sz="2000" b="1" dirty="0">
              <a:ln/>
              <a:solidFill>
                <a:schemeClr val="accent3"/>
              </a:solidFill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  <a:p>
            <a:endParaRPr lang="ru-RU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  <a:p>
            <a:r>
              <a:rPr lang="ru-RU" b="1" dirty="0">
                <a:ln/>
                <a:solidFill>
                  <a:schemeClr val="accent3"/>
                </a:solidFill>
              </a:rPr>
              <a:t> </a:t>
            </a:r>
          </a:p>
          <a:p>
            <a:endParaRPr lang="ru-RU" b="1" dirty="0">
              <a:ln/>
              <a:solidFill>
                <a:schemeClr val="accent3"/>
              </a:solidFill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Наша визитка</a:t>
            </a: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9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62069" y="5623127"/>
            <a:ext cx="3500582" cy="1200727"/>
          </a:xfrm>
          <a:prstGeom prst="flowChartDocument">
            <a:avLst/>
          </a:prstGeom>
          <a:solidFill>
            <a:srgbClr val="393A72"/>
          </a:solidFill>
          <a:ln>
            <a:solidFill>
              <a:srgbClr val="0070C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</a:rPr>
              <a:t>Telegram: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en-US" sz="1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https://t.me/+om9Gw_vF5E4wMzUy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23375" y="3748328"/>
            <a:ext cx="3942072" cy="1200727"/>
          </a:xfrm>
          <a:prstGeom prst="rect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презентацией выступали</a:t>
            </a:r>
          </a:p>
          <a:p>
            <a:pPr algn="ctr"/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Зимина Арина Владимировна и </a:t>
            </a:r>
            <a:r>
              <a:rPr lang="ru-RU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Задорожний</a:t>
            </a: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Никита Алексеевич </a:t>
            </a:r>
          </a:p>
        </p:txBody>
      </p:sp>
    </p:spTree>
    <p:extLst>
      <p:ext uri="{BB962C8B-B14F-4D97-AF65-F5344CB8AC3E}">
        <p14:creationId xmlns:p14="http://schemas.microsoft.com/office/powerpoint/2010/main" val="37462757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1710</TotalTime>
  <Words>552</Words>
  <Application>Microsoft Office PowerPoint</Application>
  <PresentationFormat>Широкоэкранный</PresentationFormat>
  <Paragraphs>160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ADMIN_GEO</dc:creator>
  <cp:lastModifiedBy>Никита Задорожний</cp:lastModifiedBy>
  <cp:revision>129</cp:revision>
  <dcterms:created xsi:type="dcterms:W3CDTF">2022-10-24T02:14:06Z</dcterms:created>
  <dcterms:modified xsi:type="dcterms:W3CDTF">2023-11-23T11:24:46Z</dcterms:modified>
</cp:coreProperties>
</file>