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4"/>
  </p:notesMasterIdLst>
  <p:sldIdLst>
    <p:sldId id="260" r:id="rId2"/>
    <p:sldId id="324" r:id="rId3"/>
    <p:sldId id="322" r:id="rId4"/>
    <p:sldId id="326" r:id="rId5"/>
    <p:sldId id="327" r:id="rId6"/>
    <p:sldId id="323" r:id="rId7"/>
    <p:sldId id="328" r:id="rId8"/>
    <p:sldId id="333" r:id="rId9"/>
    <p:sldId id="330" r:id="rId10"/>
    <p:sldId id="331" r:id="rId11"/>
    <p:sldId id="332" r:id="rId12"/>
    <p:sldId id="295" r:id="rId13"/>
  </p:sldIdLst>
  <p:sldSz cx="12192000" cy="6858000"/>
  <p:notesSz cx="12192000" cy="6858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Fira Sans Extra Condensed" panose="020B0604020202020204" charset="0"/>
      <p:regular r:id="rId19"/>
      <p:bold r:id="rId20"/>
    </p:embeddedFont>
    <p:embeddedFont>
      <p:font typeface="Raleway SemiBold" panose="020B0604020202020204" charset="-52"/>
      <p:bold r:id="rId21"/>
      <p:boldItalic r:id="rId22"/>
    </p:embeddedFont>
    <p:embeddedFont>
      <p:font typeface="Roboto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733">
          <p15:clr>
            <a:srgbClr val="A4A3A4"/>
          </p15:clr>
        </p15:guide>
        <p15:guide id="3" orient="horz" pos="15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C00"/>
    <a:srgbClr val="FCAF17"/>
    <a:srgbClr val="8F00FF"/>
    <a:srgbClr val="47007F"/>
    <a:srgbClr val="FD493D"/>
    <a:srgbClr val="B5D8E1"/>
    <a:srgbClr val="ADDAE3"/>
    <a:srgbClr val="FF0000"/>
    <a:srgbClr val="FBB3C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57" autoAdjust="0"/>
    <p:restoredTop sz="76169" autoAdjust="0"/>
  </p:normalViewPr>
  <p:slideViewPr>
    <p:cSldViewPr snapToGrid="0">
      <p:cViewPr varScale="1">
        <p:scale>
          <a:sx n="86" d="100"/>
          <a:sy n="86" d="100"/>
        </p:scale>
        <p:origin x="1728" y="114"/>
      </p:cViewPr>
      <p:guideLst>
        <p:guide orient="horz" pos="2341"/>
        <p:guide pos="733"/>
        <p:guide orient="horz" pos="152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7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18A54F-7CD1-4234-A2AF-B6135680511D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6BB8D6-0D23-4B3D-907A-100E98A35611}">
      <dgm:prSet phldrT="[Текст]"/>
      <dgm:spPr>
        <a:solidFill>
          <a:srgbClr val="FCAF17"/>
        </a:solidFill>
      </dgm:spPr>
      <dgm:t>
        <a:bodyPr/>
        <a:lstStyle/>
        <a:p>
          <a:r>
            <a:rPr lang="en-US" dirty="0"/>
            <a:t>TAM</a:t>
          </a:r>
          <a:endParaRPr lang="ru-RU" dirty="0"/>
        </a:p>
      </dgm:t>
    </dgm:pt>
    <dgm:pt modelId="{2EEBC57E-D763-4DB1-A831-147300F96183}" type="parTrans" cxnId="{F6A99E8F-7120-44B7-958B-BFA74F38BB8D}">
      <dgm:prSet/>
      <dgm:spPr/>
      <dgm:t>
        <a:bodyPr/>
        <a:lstStyle/>
        <a:p>
          <a:endParaRPr lang="ru-RU"/>
        </a:p>
      </dgm:t>
    </dgm:pt>
    <dgm:pt modelId="{DCC9F9F9-ACFC-4B90-8073-177E8FE6D374}" type="sibTrans" cxnId="{F6A99E8F-7120-44B7-958B-BFA74F38BB8D}">
      <dgm:prSet/>
      <dgm:spPr/>
      <dgm:t>
        <a:bodyPr/>
        <a:lstStyle/>
        <a:p>
          <a:endParaRPr lang="ru-RU"/>
        </a:p>
      </dgm:t>
    </dgm:pt>
    <dgm:pt modelId="{9882C644-C2AF-4A79-8A8D-299786A87B2A}">
      <dgm:prSet phldrT="[Текст]"/>
      <dgm:spPr/>
      <dgm:t>
        <a:bodyPr/>
        <a:lstStyle/>
        <a:p>
          <a:r>
            <a:rPr lang="en-US" dirty="0"/>
            <a:t>SAM</a:t>
          </a:r>
          <a:endParaRPr lang="ru-RU" dirty="0"/>
        </a:p>
      </dgm:t>
    </dgm:pt>
    <dgm:pt modelId="{717E75C1-05FB-4F68-9621-7911595A19FD}" type="parTrans" cxnId="{6DC88ABB-59AD-474B-BF49-74DAEF9A6CDD}">
      <dgm:prSet/>
      <dgm:spPr/>
      <dgm:t>
        <a:bodyPr/>
        <a:lstStyle/>
        <a:p>
          <a:endParaRPr lang="ru-RU"/>
        </a:p>
      </dgm:t>
    </dgm:pt>
    <dgm:pt modelId="{00A71925-6C93-4D46-BD05-FD29F3C136F3}" type="sibTrans" cxnId="{6DC88ABB-59AD-474B-BF49-74DAEF9A6CDD}">
      <dgm:prSet/>
      <dgm:spPr/>
      <dgm:t>
        <a:bodyPr/>
        <a:lstStyle/>
        <a:p>
          <a:endParaRPr lang="ru-RU"/>
        </a:p>
      </dgm:t>
    </dgm:pt>
    <dgm:pt modelId="{7862EB95-DD77-4923-BE5B-D1205D4C78E8}">
      <dgm:prSet phldrT="[Текст]"/>
      <dgm:spPr>
        <a:solidFill>
          <a:schemeClr val="tx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SOM</a:t>
          </a:r>
          <a:endParaRPr lang="ru-RU" dirty="0">
            <a:solidFill>
              <a:schemeClr val="tx1"/>
            </a:solidFill>
          </a:endParaRPr>
        </a:p>
      </dgm:t>
    </dgm:pt>
    <dgm:pt modelId="{61583E75-1167-4178-B637-0276EFE4D110}" type="parTrans" cxnId="{6BB36DD9-257B-4952-A7D3-F9B5C96F589C}">
      <dgm:prSet/>
      <dgm:spPr/>
      <dgm:t>
        <a:bodyPr/>
        <a:lstStyle/>
        <a:p>
          <a:endParaRPr lang="ru-RU"/>
        </a:p>
      </dgm:t>
    </dgm:pt>
    <dgm:pt modelId="{E0A0B288-5E8E-4D80-AF2A-CEB7F582D27A}" type="sibTrans" cxnId="{6BB36DD9-257B-4952-A7D3-F9B5C96F589C}">
      <dgm:prSet/>
      <dgm:spPr/>
      <dgm:t>
        <a:bodyPr/>
        <a:lstStyle/>
        <a:p>
          <a:endParaRPr lang="ru-RU"/>
        </a:p>
      </dgm:t>
    </dgm:pt>
    <dgm:pt modelId="{369200F4-A453-4952-9277-B84CC8A82390}" type="pres">
      <dgm:prSet presAssocID="{E518A54F-7CD1-4234-A2AF-B6135680511D}" presName="Name0" presStyleCnt="0">
        <dgm:presLayoutVars>
          <dgm:chMax val="7"/>
          <dgm:resizeHandles val="exact"/>
        </dgm:presLayoutVars>
      </dgm:prSet>
      <dgm:spPr/>
    </dgm:pt>
    <dgm:pt modelId="{81CD32E9-1169-47CB-BB51-5A4FECF4CA0A}" type="pres">
      <dgm:prSet presAssocID="{E518A54F-7CD1-4234-A2AF-B6135680511D}" presName="comp1" presStyleCnt="0"/>
      <dgm:spPr/>
    </dgm:pt>
    <dgm:pt modelId="{8A15750A-0045-40BD-B241-B37138660479}" type="pres">
      <dgm:prSet presAssocID="{E518A54F-7CD1-4234-A2AF-B6135680511D}" presName="circle1" presStyleLbl="node1" presStyleIdx="0" presStyleCnt="3"/>
      <dgm:spPr/>
    </dgm:pt>
    <dgm:pt modelId="{111702B3-DA26-40C3-AC59-814E26435A6E}" type="pres">
      <dgm:prSet presAssocID="{E518A54F-7CD1-4234-A2AF-B6135680511D}" presName="c1text" presStyleLbl="node1" presStyleIdx="0" presStyleCnt="3">
        <dgm:presLayoutVars>
          <dgm:bulletEnabled val="1"/>
        </dgm:presLayoutVars>
      </dgm:prSet>
      <dgm:spPr/>
    </dgm:pt>
    <dgm:pt modelId="{DD2251E2-9D79-4ED7-ADA5-E36CC5F29963}" type="pres">
      <dgm:prSet presAssocID="{E518A54F-7CD1-4234-A2AF-B6135680511D}" presName="comp2" presStyleCnt="0"/>
      <dgm:spPr/>
    </dgm:pt>
    <dgm:pt modelId="{BE6E4D44-4900-4057-A667-C2CCF2AE7611}" type="pres">
      <dgm:prSet presAssocID="{E518A54F-7CD1-4234-A2AF-B6135680511D}" presName="circle2" presStyleLbl="node1" presStyleIdx="1" presStyleCnt="3"/>
      <dgm:spPr/>
    </dgm:pt>
    <dgm:pt modelId="{3D7ACCEA-780F-418B-AD78-78757182DC79}" type="pres">
      <dgm:prSet presAssocID="{E518A54F-7CD1-4234-A2AF-B6135680511D}" presName="c2text" presStyleLbl="node1" presStyleIdx="1" presStyleCnt="3">
        <dgm:presLayoutVars>
          <dgm:bulletEnabled val="1"/>
        </dgm:presLayoutVars>
      </dgm:prSet>
      <dgm:spPr/>
    </dgm:pt>
    <dgm:pt modelId="{A77FEB3B-9DD7-402F-A774-D96EF5FD97C3}" type="pres">
      <dgm:prSet presAssocID="{E518A54F-7CD1-4234-A2AF-B6135680511D}" presName="comp3" presStyleCnt="0"/>
      <dgm:spPr/>
    </dgm:pt>
    <dgm:pt modelId="{A924AD73-8337-481C-B20F-DBDB48AD0822}" type="pres">
      <dgm:prSet presAssocID="{E518A54F-7CD1-4234-A2AF-B6135680511D}" presName="circle3" presStyleLbl="node1" presStyleIdx="2" presStyleCnt="3"/>
      <dgm:spPr/>
    </dgm:pt>
    <dgm:pt modelId="{0CAD5B7B-E7ED-418D-98D5-FE9207B5359F}" type="pres">
      <dgm:prSet presAssocID="{E518A54F-7CD1-4234-A2AF-B6135680511D}" presName="c3text" presStyleLbl="node1" presStyleIdx="2" presStyleCnt="3">
        <dgm:presLayoutVars>
          <dgm:bulletEnabled val="1"/>
        </dgm:presLayoutVars>
      </dgm:prSet>
      <dgm:spPr/>
    </dgm:pt>
  </dgm:ptLst>
  <dgm:cxnLst>
    <dgm:cxn modelId="{9169AD36-ABDF-405A-865B-75FCF094E510}" type="presOf" srcId="{7862EB95-DD77-4923-BE5B-D1205D4C78E8}" destId="{A924AD73-8337-481C-B20F-DBDB48AD0822}" srcOrd="0" destOrd="0" presId="urn:microsoft.com/office/officeart/2005/8/layout/venn2"/>
    <dgm:cxn modelId="{97CA5F47-B451-411B-9813-5D7DAFE87BD3}" type="presOf" srcId="{E518A54F-7CD1-4234-A2AF-B6135680511D}" destId="{369200F4-A453-4952-9277-B84CC8A82390}" srcOrd="0" destOrd="0" presId="urn:microsoft.com/office/officeart/2005/8/layout/venn2"/>
    <dgm:cxn modelId="{8AF6574B-6CE9-45A3-ACA5-2C694C293904}" type="presOf" srcId="{7862EB95-DD77-4923-BE5B-D1205D4C78E8}" destId="{0CAD5B7B-E7ED-418D-98D5-FE9207B5359F}" srcOrd="1" destOrd="0" presId="urn:microsoft.com/office/officeart/2005/8/layout/venn2"/>
    <dgm:cxn modelId="{F6A99E8F-7120-44B7-958B-BFA74F38BB8D}" srcId="{E518A54F-7CD1-4234-A2AF-B6135680511D}" destId="{3B6BB8D6-0D23-4B3D-907A-100E98A35611}" srcOrd="0" destOrd="0" parTransId="{2EEBC57E-D763-4DB1-A831-147300F96183}" sibTransId="{DCC9F9F9-ACFC-4B90-8073-177E8FE6D374}"/>
    <dgm:cxn modelId="{A1D9FD91-5537-438B-AF3F-7D6C9D31D1E6}" type="presOf" srcId="{9882C644-C2AF-4A79-8A8D-299786A87B2A}" destId="{3D7ACCEA-780F-418B-AD78-78757182DC79}" srcOrd="1" destOrd="0" presId="urn:microsoft.com/office/officeart/2005/8/layout/venn2"/>
    <dgm:cxn modelId="{971E2998-878A-4CA3-B5B1-5EDA6289EC32}" type="presOf" srcId="{9882C644-C2AF-4A79-8A8D-299786A87B2A}" destId="{BE6E4D44-4900-4057-A667-C2CCF2AE7611}" srcOrd="0" destOrd="0" presId="urn:microsoft.com/office/officeart/2005/8/layout/venn2"/>
    <dgm:cxn modelId="{6DC88ABB-59AD-474B-BF49-74DAEF9A6CDD}" srcId="{E518A54F-7CD1-4234-A2AF-B6135680511D}" destId="{9882C644-C2AF-4A79-8A8D-299786A87B2A}" srcOrd="1" destOrd="0" parTransId="{717E75C1-05FB-4F68-9621-7911595A19FD}" sibTransId="{00A71925-6C93-4D46-BD05-FD29F3C136F3}"/>
    <dgm:cxn modelId="{5B4A96D3-5DFE-4184-BDE3-564809A99194}" type="presOf" srcId="{3B6BB8D6-0D23-4B3D-907A-100E98A35611}" destId="{8A15750A-0045-40BD-B241-B37138660479}" srcOrd="0" destOrd="0" presId="urn:microsoft.com/office/officeart/2005/8/layout/venn2"/>
    <dgm:cxn modelId="{9A8424D4-2262-4860-9ED9-B283B7A7625F}" type="presOf" srcId="{3B6BB8D6-0D23-4B3D-907A-100E98A35611}" destId="{111702B3-DA26-40C3-AC59-814E26435A6E}" srcOrd="1" destOrd="0" presId="urn:microsoft.com/office/officeart/2005/8/layout/venn2"/>
    <dgm:cxn modelId="{6BB36DD9-257B-4952-A7D3-F9B5C96F589C}" srcId="{E518A54F-7CD1-4234-A2AF-B6135680511D}" destId="{7862EB95-DD77-4923-BE5B-D1205D4C78E8}" srcOrd="2" destOrd="0" parTransId="{61583E75-1167-4178-B637-0276EFE4D110}" sibTransId="{E0A0B288-5E8E-4D80-AF2A-CEB7F582D27A}"/>
    <dgm:cxn modelId="{500B06D8-7CDA-4E91-8AA9-C02C7C48BAD2}" type="presParOf" srcId="{369200F4-A453-4952-9277-B84CC8A82390}" destId="{81CD32E9-1169-47CB-BB51-5A4FECF4CA0A}" srcOrd="0" destOrd="0" presId="urn:microsoft.com/office/officeart/2005/8/layout/venn2"/>
    <dgm:cxn modelId="{F502B883-491D-484F-8619-8A40D0E894D9}" type="presParOf" srcId="{81CD32E9-1169-47CB-BB51-5A4FECF4CA0A}" destId="{8A15750A-0045-40BD-B241-B37138660479}" srcOrd="0" destOrd="0" presId="urn:microsoft.com/office/officeart/2005/8/layout/venn2"/>
    <dgm:cxn modelId="{9D486E04-E645-4093-8F78-5A2F6512B165}" type="presParOf" srcId="{81CD32E9-1169-47CB-BB51-5A4FECF4CA0A}" destId="{111702B3-DA26-40C3-AC59-814E26435A6E}" srcOrd="1" destOrd="0" presId="urn:microsoft.com/office/officeart/2005/8/layout/venn2"/>
    <dgm:cxn modelId="{299DEA83-6BD0-40A6-AE2A-FEB6AE244F36}" type="presParOf" srcId="{369200F4-A453-4952-9277-B84CC8A82390}" destId="{DD2251E2-9D79-4ED7-ADA5-E36CC5F29963}" srcOrd="1" destOrd="0" presId="urn:microsoft.com/office/officeart/2005/8/layout/venn2"/>
    <dgm:cxn modelId="{13CA578F-180C-4489-A6F7-E1FD83BFC50B}" type="presParOf" srcId="{DD2251E2-9D79-4ED7-ADA5-E36CC5F29963}" destId="{BE6E4D44-4900-4057-A667-C2CCF2AE7611}" srcOrd="0" destOrd="0" presId="urn:microsoft.com/office/officeart/2005/8/layout/venn2"/>
    <dgm:cxn modelId="{2D24DAA2-9274-4E2F-A244-3694CADF027D}" type="presParOf" srcId="{DD2251E2-9D79-4ED7-ADA5-E36CC5F29963}" destId="{3D7ACCEA-780F-418B-AD78-78757182DC79}" srcOrd="1" destOrd="0" presId="urn:microsoft.com/office/officeart/2005/8/layout/venn2"/>
    <dgm:cxn modelId="{8A57E957-B1A0-4431-A8B5-0E81095C9199}" type="presParOf" srcId="{369200F4-A453-4952-9277-B84CC8A82390}" destId="{A77FEB3B-9DD7-402F-A774-D96EF5FD97C3}" srcOrd="2" destOrd="0" presId="urn:microsoft.com/office/officeart/2005/8/layout/venn2"/>
    <dgm:cxn modelId="{A8B46DAA-9E71-4D97-819A-46526FF62D3A}" type="presParOf" srcId="{A77FEB3B-9DD7-402F-A774-D96EF5FD97C3}" destId="{A924AD73-8337-481C-B20F-DBDB48AD0822}" srcOrd="0" destOrd="0" presId="urn:microsoft.com/office/officeart/2005/8/layout/venn2"/>
    <dgm:cxn modelId="{FB2B3AB3-7236-4F19-A52F-FBB409EAEE7C}" type="presParOf" srcId="{A77FEB3B-9DD7-402F-A774-D96EF5FD97C3}" destId="{0CAD5B7B-E7ED-418D-98D5-FE9207B5359F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15750A-0045-40BD-B241-B37138660479}">
      <dsp:nvSpPr>
        <dsp:cNvPr id="0" name=""/>
        <dsp:cNvSpPr/>
      </dsp:nvSpPr>
      <dsp:spPr>
        <a:xfrm>
          <a:off x="1354666" y="0"/>
          <a:ext cx="5418667" cy="5418667"/>
        </a:xfrm>
        <a:prstGeom prst="ellipse">
          <a:avLst/>
        </a:prstGeom>
        <a:solidFill>
          <a:srgbClr val="FCAF1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TAM</a:t>
          </a:r>
          <a:endParaRPr lang="ru-RU" sz="2700" kern="1200" dirty="0"/>
        </a:p>
      </dsp:txBody>
      <dsp:txXfrm>
        <a:off x="3117087" y="270933"/>
        <a:ext cx="1893824" cy="812800"/>
      </dsp:txXfrm>
    </dsp:sp>
    <dsp:sp modelId="{BE6E4D44-4900-4057-A667-C2CCF2AE7611}">
      <dsp:nvSpPr>
        <dsp:cNvPr id="0" name=""/>
        <dsp:cNvSpPr/>
      </dsp:nvSpPr>
      <dsp:spPr>
        <a:xfrm>
          <a:off x="2031999" y="1354666"/>
          <a:ext cx="4064000" cy="4064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SAM</a:t>
          </a:r>
          <a:endParaRPr lang="ru-RU" sz="2700" kern="1200" dirty="0"/>
        </a:p>
      </dsp:txBody>
      <dsp:txXfrm>
        <a:off x="3117087" y="1608666"/>
        <a:ext cx="1893824" cy="762000"/>
      </dsp:txXfrm>
    </dsp:sp>
    <dsp:sp modelId="{A924AD73-8337-481C-B20F-DBDB48AD0822}">
      <dsp:nvSpPr>
        <dsp:cNvPr id="0" name=""/>
        <dsp:cNvSpPr/>
      </dsp:nvSpPr>
      <dsp:spPr>
        <a:xfrm>
          <a:off x="2709333" y="2709333"/>
          <a:ext cx="2709333" cy="2709333"/>
        </a:xfrm>
        <a:prstGeom prst="ellipse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chemeClr val="tx1"/>
              </a:solidFill>
            </a:rPr>
            <a:t>SOM</a:t>
          </a:r>
          <a:endParaRPr lang="ru-RU" sz="2700" kern="1200" dirty="0">
            <a:solidFill>
              <a:schemeClr val="tx1"/>
            </a:solidFill>
          </a:endParaRPr>
        </a:p>
      </dsp:txBody>
      <dsp:txXfrm>
        <a:off x="3106105" y="3386666"/>
        <a:ext cx="1915788" cy="1354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Gilroy"/>
        <a:ea typeface="Gilroy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1636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Необходимо кратко и чётко обосновать, почему ваш проект важен и нужен в настоящее время.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1.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Опишите текущую ситуацию в вашей области. Укажите на тренды, изменения и новые вызовы.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"В последние годы в мире наблюдается значительный рост интереса к устойчивому развитию и экологически чистым технологиям."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2.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Укажите на потребности рынка или общества, которые ваш проект удовлетворяет.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"Существует острая необходимость в инновационных решениях для переработки отходов, так как объемы отходов продолжают расти, создавая нагрузку на существующие системы.«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3. Объясните, как проект влияет на общество, улучшая жизнь людей, решая важные социальные проблемы.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"Проект способствует снижению уровня загрязнения, что напрямую влияет на здоровье населения и качество жизни.«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ИЛИ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4. Опишите экономические выгоды, которые проект может принести, как для отдельных потребителей, так и для экономики в целом.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"Эффективная переработка отходов создаст новые рабочие места и может привести к экономии бюджетных средств на экологические программы."</a:t>
            </a:r>
          </a:p>
          <a:p>
            <a:pPr marL="228600" indent="0" algn="l">
              <a:buFont typeface="Arial" panose="020B0604020202020204" pitchFamily="34" charset="0"/>
              <a:buNone/>
            </a:pPr>
            <a:endParaRPr lang="ru-RU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pPr marL="228600" indent="0" algn="l">
              <a:buFont typeface="Arial" panose="020B0604020202020204" pitchFamily="34" charset="0"/>
              <a:buNone/>
            </a:pPr>
            <a:endParaRPr lang="ru-RU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936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1. Опишите существующую проблему, которую решает ваш проект. Используйте статистику, факты и данные, чтобы подчеркнуть серьёзность проблемы.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"В России ежегодно производится 70 млн тонн мусора, из которых перерабатывается только 7%."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2. У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кажите негативные последствия, если проблема не будет решена.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"Загрязнение окружающей среды увеличивается, что приводит к ухудшению здоровья населения и потерям биоразнообразия."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3.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Опишите, какие текущие решения существуют и почему они недостаточны.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"Существующие методы переработки не справляются с объёмами мусора и требуют модернизации."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758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1.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Представьте общее описание вашего решения, подчеркнув его уникальность.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"Наше решение (ваше название из п.1 паспорта) – это инновационная технология переработки отходов, которая использует </a:t>
            </a:r>
            <a:r>
              <a:rPr lang="ru-RU" b="0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биодеградируемые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материалы и возобновляемые источники энергии."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2.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Перечислите основные компоненты или этапы вашего решения.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Использование современных методов сортировки и обработки отходов.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Внедрение энергоэффективных процессов.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Создание замкнутого цикла переработки.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3.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Схематично опишите, как работает ваше решение, объясните процессы и технологии.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"Технология включает несколько этапов: автоматическая сортировка, биологическая обработка органических отходов и переработка пластика в производственные материалы."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4.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Укажите основные преимущества вашего решения по сравнению с текущими методами (аналогами).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Увеличение эффективности переработки на 50%.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Снижение затрат на утилизацию отходов.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Экологичность и минимальное воздействие на окружающую среду.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7821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Перечислите основные целевые сегменты, на которых вы фокусируетесь. Для каждого сегмента предоставьте краткое описание по методу 5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W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.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Используйте визуальные элементы для представления каждого сегмента. Это могут быть иконки, фотографии, графики и схемы.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ru-RU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4271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0" algn="l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1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. Опишите, какой рынок вы исследуете – географическое положение (местный, региональный, национальный, глобальный) и сегменты (B2B, B2C).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"Наш целевой рынок – это рынок экологически чистых продуктов в России, с фокусом на потребителей среднего и высокого дохода.«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2. Опишите кратко 3 главных тренда на рынке в 2024 году.</a:t>
            </a:r>
          </a:p>
          <a:p>
            <a:pPr marL="228600" indent="0" algn="l">
              <a:buFont typeface="+mj-lt"/>
              <a:buNone/>
            </a:pPr>
            <a:r>
              <a:rPr lang="ru-RU" dirty="0"/>
              <a:t>3. Посчитайте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размер рынка (TAM, SAM, SOM), используя отчеты, статистику: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TAM - общий объем рынка, если ваш продукт или услуга будут использоваться всеми потенциальными клиентами без ограничений.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SAM - часть TAM, на которую вы реально можете выйти с учетом текущих ограничений.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SOM - часть SAM, которую вы можете завоевать в ближайшее время с текущими ресурсами.</a:t>
            </a:r>
          </a:p>
          <a:p>
            <a:pPr marL="457200" lvl="1" indent="0" algn="l">
              <a:buFont typeface="+mj-lt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TAM: $10 миллиардов (мировой рынок экологически чистых продуктов).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SAM: $1 миллиард (российский рынок экологически чистых продуктов).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SOM: $100 миллионов (доля рынка, которую мы планируем завоевать в первые 3 года).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3052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1. Опишите ключевые уникальные преимущества вашего продукта или услуги.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dirty="0"/>
              <a:t>2.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Перечислите основные выгоды, которые получают клиенты от использования вашего продукта.</a:t>
            </a:r>
          </a:p>
          <a:p>
            <a:pPr marL="0" indent="0"/>
            <a:r>
              <a:rPr lang="ru-RU" dirty="0"/>
              <a:t>3. 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Воспользуйтесь шаблоном для составления ценностного предложения: «Наш </a:t>
            </a:r>
            <a:r>
              <a:rPr lang="ru-RU" sz="1800" u="sng" dirty="0">
                <a:solidFill>
                  <a:srgbClr val="98480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помогает </a:t>
            </a:r>
            <a:r>
              <a:rPr lang="ru-RU" sz="1800" u="sng" dirty="0">
                <a:solidFill>
                  <a:srgbClr val="21586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клиенту,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который хочет </a:t>
            </a:r>
            <a:r>
              <a:rPr lang="ru-RU" sz="1800" u="sng" dirty="0">
                <a:solidFill>
                  <a:srgbClr val="40315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закрыть проблему/задачу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тем, что </a:t>
            </a:r>
            <a:r>
              <a:rPr lang="ru-RU" sz="1800" u="sng" dirty="0">
                <a:solidFill>
                  <a:srgbClr val="4F62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решает задачу или помогает достигнуть выгоды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 помощью особых характеристик или </a:t>
            </a:r>
            <a:r>
              <a:rPr lang="ru-RU" sz="1800" u="sng" dirty="0">
                <a:solidFill>
                  <a:srgbClr val="24406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дополнительных преимуществ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.»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/>
            <a:r>
              <a:rPr lang="ru-RU" sz="18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Пример: Наш </a:t>
            </a:r>
            <a:r>
              <a:rPr lang="ru-RU" sz="1800" u="sng" dirty="0">
                <a:solidFill>
                  <a:srgbClr val="984806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очиститель стёкол</a:t>
            </a:r>
            <a:r>
              <a:rPr lang="ru-RU" sz="1800" dirty="0">
                <a:solidFill>
                  <a:srgbClr val="984806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помогает </a:t>
            </a:r>
            <a:r>
              <a:rPr lang="ru-RU" sz="1800" u="sng" dirty="0">
                <a:solidFill>
                  <a:srgbClr val="215868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автолюбителям</a:t>
            </a:r>
            <a:r>
              <a:rPr lang="ru-RU" sz="18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, которые хотят </a:t>
            </a:r>
            <a:r>
              <a:rPr lang="ru-RU" sz="1800" u="sng" dirty="0">
                <a:solidFill>
                  <a:srgbClr val="40315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содержать стекло в чистоте</a:t>
            </a:r>
            <a:r>
              <a:rPr lang="ru-RU" sz="18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, тем, что дольше </a:t>
            </a:r>
            <a:r>
              <a:rPr lang="ru-RU" sz="1800" u="sng" dirty="0">
                <a:solidFill>
                  <a:srgbClr val="4F6228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сохраняет стекло чистым благодаря наночастицам</a:t>
            </a:r>
            <a:r>
              <a:rPr lang="ru-RU" sz="18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, и </a:t>
            </a:r>
            <a:r>
              <a:rPr lang="ru-RU" sz="1800" u="sng" dirty="0">
                <a:solidFill>
                  <a:srgbClr val="24406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обеспечивает приятный аромат дорого кофе в салоне</a:t>
            </a:r>
            <a:r>
              <a:rPr lang="ru-RU" sz="18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244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1. Кратко опишите, что вы предлагаете.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"Мы предоставляем услугу переработки отходов с использованием инновационной технологии."</a:t>
            </a:r>
          </a:p>
          <a:p>
            <a:pPr marL="228600" indent="0" algn="l">
              <a:buFont typeface="+mj-lt"/>
              <a:buNone/>
            </a:pPr>
            <a:r>
              <a:rPr lang="ru-RU" dirty="0"/>
              <a:t>2.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Определите основные целевые сегменты клиентов.</a:t>
            </a:r>
          </a:p>
          <a:p>
            <a:pPr marL="228600" indent="0" algn="l">
              <a:buFont typeface="+mj-lt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"Наши клиенты – это муниципалитеты, крупные промышленные предприятия и частные компании, занимающиеся переработкой отходов."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3.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Кратко опишите, какие уникальные преимущества ваш продукт или услуга предлагает клиентам.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"Мы предлагаем экологически чистые, экономически выгодные и эффективные решения по переработке отходов."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4.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Опишите, как вы планируете доставлять свой продукт или услугу клиентам.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"Прямые продажи через коммерческих представителей, онлайн-платформа для заказов, партнерства с муниципальными организациями."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5.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Объясните, как вы будете строить и поддерживать взаимоотношения с клиентами.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"Регулярные отчеты и консультации, поддержка клиентов через горячую линию и онлайн-чат, программы лояльности для постоянных клиентов."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6.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Определите основные ресурсы, необходимые для реализации бизнес-модели.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"Инновационная технология переработки, высококвалифицированные специалисты, оборудование для переработки отходов."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7.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Опишите основные виды деятельности, которые необходимы для работы бизнеса.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"Сбор и транспортировка отходов, переработка и утилизация, исследования и разработки новых технологий."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8.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Определите основных партнеров и поставщиков, которые помогут в реализации бизнес-модели.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"Муниципалитеты, поставщики оборудования, научно-исследовательские институты."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9.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Опишите основные затраты и издержки, связанные с ведением бизнеса.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"Затраты на оборудование, зарплата сотрудников, расходы на транспортировку, маркетинг и продажи."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dirty="0"/>
              <a:t>10.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Опишите, откуда будут поступать доходы (модель монетизации).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 "Доходы от продажи услуг переработки, абонентская плата за регулярное обслуживание, продажа переработанных материалов."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0608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Перечислите ключевые результаты, достигнутые на данный момент. Это могут быть количественные и качественные показатели.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Включите фотографии, скриншоты или инфографику, подтверждающие ваши достижения. Например, фото с пилотных испытаний, скриншоты отчетов, фотографии встреч с партнерами.</a:t>
            </a:r>
          </a:p>
          <a:p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Используйте визуальные элементы для наглядности и убедительности, чтобы сделать ваш слайд более привлекательным и легко воспринимаемым.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7170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1. Опишите, что планируете достичь в ближайшие полгода.</a:t>
            </a:r>
          </a:p>
          <a:p>
            <a:pPr marL="228600" indent="0" algn="l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Например: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Завершение пилотных испытаний.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Запуск первой коммерческой версии продукта.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Привлечение первых 50 клиентов.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Расширение команды на 10 человек.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dirty="0"/>
              <a:t>2. 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Представьте дорожную карту с ключевыми этапами и сроками выполнения. Укажите, какие ресурсы и инвестиции потребуются для реализации планов.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Рекомендуется оформить данный слайд в виде диаграммы </a:t>
            </a:r>
            <a:r>
              <a:rPr lang="ru-RU" b="0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Ганта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или таблицы.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7451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Добавьте фотографии, имена и роли всех членов команды.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Фотографии членов команды в верхней части слайда.</a:t>
            </a:r>
            <a:endParaRPr lang="ru-RU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Имена и роли под каждой фотографией.</a:t>
            </a:r>
            <a:endParaRPr lang="ru-RU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Краткое описание ключевых компетенций рядом с каждой фотографией.</a:t>
            </a:r>
            <a:endParaRPr lang="ru-RU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9323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Слайд "Контакты" в презентации проекта – это важный элемент, который позволяет заинтересованным сторонам связаться с вами для получения дополнительной информации или обсуждения возможных сотрудничеств. 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tabLst/>
              <a:defRPr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Укажите имя ключевого контактного лица.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tabLst/>
              <a:defRPr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Добавьте вашу фотографию для персонализации контактной информации.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tabLst/>
              <a:defRPr/>
            </a:pP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Укажите способы связи с вами, такие как адрес электронной почты, номер телефона, ссылки на профили в социальных сетях (можно </a:t>
            </a:r>
            <a:r>
              <a:rPr lang="en-US" b="0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qr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-</a:t>
            </a:r>
            <a:r>
              <a:rPr lang="ru-RU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код).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tabLst/>
              <a:defRPr/>
            </a:pPr>
            <a:endParaRPr lang="ru-RU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2553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93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>
                <a:latin typeface="Gilroy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93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>
                <a:latin typeface="Gilroy"/>
              </a:defRPr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9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9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Google Shape;26;p10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latin typeface="Gilroy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7" name="Google Shape;27;p10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latin typeface="Gilroy"/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8" name="Google Shape;28;p10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" name="Google Shape;30;p10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>
                <a:latin typeface="Gilroy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10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  <a:latin typeface="Gilroy"/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2" name="Google Shape;32;p10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105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5" name="Google Shape;35;p105"/>
          <p:cNvSpPr txBox="1"/>
          <p:nvPr/>
        </p:nvSpPr>
        <p:spPr bwMode="auto">
          <a:xfrm>
            <a:off x="566087" y="1491661"/>
            <a:ext cx="377404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ru" sz="4800" b="0" i="0" u="none" strike="noStrike" cap="none">
                <a:solidFill>
                  <a:srgbClr val="8F00FF"/>
                </a:solidFill>
                <a:latin typeface="Gilroy"/>
                <a:ea typeface="Arial"/>
                <a:cs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pic>
        <p:nvPicPr>
          <p:cNvPr id="36" name="Google Shape;36;p10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5"/>
          <p:cNvSpPr txBox="1"/>
          <p:nvPr/>
        </p:nvSpPr>
        <p:spPr bwMode="auto">
          <a:xfrm>
            <a:off x="6249911" y="65755"/>
            <a:ext cx="75979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" sz="12000" b="0" i="0" u="none" strike="noStrike" cap="none">
                <a:solidFill>
                  <a:srgbClr val="FFFFFF"/>
                </a:solidFill>
                <a:latin typeface="Gilroy"/>
                <a:ea typeface="Arial"/>
                <a:cs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38" name="Google Shape;38;p105"/>
          <p:cNvSpPr txBox="1"/>
          <p:nvPr/>
        </p:nvSpPr>
        <p:spPr bwMode="auto">
          <a:xfrm>
            <a:off x="6141718" y="3003411"/>
            <a:ext cx="75979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" sz="12000" b="0" i="0" u="none" strike="noStrike" cap="none">
                <a:solidFill>
                  <a:srgbClr val="FFFFFF"/>
                </a:solidFill>
                <a:latin typeface="Gilroy"/>
                <a:ea typeface="Arial"/>
                <a:cs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39" name="Google Shape;39;p105"/>
          <p:cNvSpPr txBox="1"/>
          <p:nvPr/>
        </p:nvSpPr>
        <p:spPr bwMode="auto">
          <a:xfrm>
            <a:off x="9319724" y="1464172"/>
            <a:ext cx="759794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" sz="12000" b="0" i="0" u="none" strike="noStrike" cap="none">
                <a:solidFill>
                  <a:srgbClr val="FFFFFF"/>
                </a:solidFill>
                <a:latin typeface="Gilroy"/>
                <a:ea typeface="Arial"/>
                <a:cs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0" name="Google Shape;40;p105"/>
          <p:cNvSpPr txBox="1"/>
          <p:nvPr/>
        </p:nvSpPr>
        <p:spPr bwMode="auto">
          <a:xfrm>
            <a:off x="9832523" y="3926839"/>
            <a:ext cx="759794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ru" sz="12000" b="0" i="0" u="none" strike="noStrike" cap="none">
                <a:solidFill>
                  <a:srgbClr val="FFFFFF"/>
                </a:solidFill>
                <a:latin typeface="Gilroy"/>
                <a:ea typeface="Arial"/>
                <a:cs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1" name="Google Shape;41;p105"/>
          <p:cNvSpPr txBox="1"/>
          <p:nvPr/>
        </p:nvSpPr>
        <p:spPr bwMode="auto">
          <a:xfrm>
            <a:off x="6207392" y="4738556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2" name="Google Shape;42;p105"/>
          <p:cNvSpPr txBox="1"/>
          <p:nvPr/>
        </p:nvSpPr>
        <p:spPr bwMode="auto">
          <a:xfrm>
            <a:off x="6297379" y="1736275"/>
            <a:ext cx="156501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3" name="Google Shape;43;p105"/>
          <p:cNvSpPr txBox="1"/>
          <p:nvPr/>
        </p:nvSpPr>
        <p:spPr bwMode="auto">
          <a:xfrm>
            <a:off x="9353136" y="3153597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4" name="Google Shape;44;p105"/>
          <p:cNvSpPr txBox="1"/>
          <p:nvPr/>
        </p:nvSpPr>
        <p:spPr bwMode="auto">
          <a:xfrm>
            <a:off x="9901276" y="5614599"/>
            <a:ext cx="15650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45" name="Google Shape;45;p10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46" name="Google Shape;46;p10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" name="Google Shape;47;p10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48" name="Google Shape;48;p10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49" name="Google Shape;49;p105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Calibri"/>
                  <a:cs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grpSp>
        <p:nvGrpSpPr>
          <p:cNvPr id="50" name="Google Shape;50;p10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1" name="Google Shape;51;p10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52" name="Google Shape;52;p105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Arial"/>
                  <a:cs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sp>
        <p:nvSpPr>
          <p:cNvPr id="53" name="Google Shape;53;p105"/>
          <p:cNvSpPr txBox="1"/>
          <p:nvPr/>
        </p:nvSpPr>
        <p:spPr bwMode="auto">
          <a:xfrm>
            <a:off x="609152" y="3188385"/>
            <a:ext cx="478219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Gilroy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54" name="Google Shape;54;p105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55" name="Google Shape;55;p105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56" name="Google Shape;56;p105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57" name="Google Shape;57;p10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Google Shape;59;p106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ru" sz="7200" b="0" i="0" u="none" strike="noStrike" cap="none">
                <a:solidFill>
                  <a:srgbClr val="8F00FF"/>
                </a:solidFill>
                <a:latin typeface="Gilroy"/>
                <a:ea typeface="Arial"/>
                <a:cs typeface="Arial"/>
              </a:rPr>
              <a:t>НАЗВАНИЕ  РАЗДЕЛА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60" name="Google Shape;60;p10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" name="Google Shape;62;p10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63" name="Google Shape;63;p107"/>
          <p:cNvSpPr txBox="1"/>
          <p:nvPr/>
        </p:nvSpPr>
        <p:spPr bwMode="auto">
          <a:xfrm>
            <a:off x="540509" y="771575"/>
            <a:ext cx="65189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ru" sz="4800" b="0" i="0" u="none" strike="noStrike" cap="none">
                <a:solidFill>
                  <a:srgbClr val="8F00FF"/>
                </a:solidFill>
                <a:latin typeface="Gilroy"/>
                <a:ea typeface="Arial"/>
                <a:cs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pic>
        <p:nvPicPr>
          <p:cNvPr id="64" name="Google Shape;64;p107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5" name="Google Shape;65;p107"/>
          <p:cNvGraphicFramePr>
            <a:graphicFrameLocks/>
          </p:cNvGraphicFramePr>
          <p:nvPr/>
        </p:nvGraphicFramePr>
        <p:xfrm>
          <a:off x="623887" y="1633919"/>
          <a:ext cx="10712550" cy="43896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>
                        <a:latin typeface="Gilroy"/>
                      </a:endParaRPr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6" name="Google Shape;66;p107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67" name="Google Shape;67;p107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68" name="Google Shape;68;p107"/>
            <p:cNvSpPr txBox="1"/>
            <p:nvPr/>
          </p:nvSpPr>
          <p:spPr bwMode="auto">
            <a:xfrm>
              <a:off x="45719" y="183314"/>
              <a:ext cx="225174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ru" sz="1600" b="0" i="0" u="none" strike="noStrike" cap="none">
                  <a:solidFill>
                    <a:srgbClr val="FFFFFF"/>
                  </a:solidFill>
                  <a:latin typeface="Gilroy"/>
                  <a:ea typeface="Arial"/>
                  <a:cs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grpSp>
        <p:nvGrpSpPr>
          <p:cNvPr id="69" name="Google Shape;69;p107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0" name="Google Shape;70;p107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71" name="Google Shape;71;p107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Calibri"/>
                  <a:cs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grpSp>
        <p:nvGrpSpPr>
          <p:cNvPr id="72" name="Google Shape;72;p107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3" name="Google Shape;73;p107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07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Arial"/>
                  <a:cs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sp>
        <p:nvSpPr>
          <p:cNvPr id="75" name="Google Shape;75;p10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7" name="Google Shape;77;p108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08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08"/>
          <p:cNvSpPr txBox="1"/>
          <p:nvPr/>
        </p:nvSpPr>
        <p:spPr bwMode="auto">
          <a:xfrm>
            <a:off x="566087" y="1491661"/>
            <a:ext cx="377404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ru" sz="4800" b="0" i="0" u="none" strike="noStrike" cap="none">
                <a:solidFill>
                  <a:srgbClr val="8F00FF"/>
                </a:solidFill>
                <a:latin typeface="Gilroy"/>
                <a:ea typeface="Arial"/>
                <a:cs typeface="Arial"/>
              </a:rPr>
              <a:t>ЗАГОЛОВОК СЛАЙДА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80" name="Google Shape;80;p108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81" name="Google Shape;81;p108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" name="Google Shape;82;p108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3" name="Google Shape;83;p108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84" name="Google Shape;84;p108"/>
            <p:cNvSpPr txBox="1"/>
            <p:nvPr/>
          </p:nvSpPr>
          <p:spPr bwMode="auto">
            <a:xfrm>
              <a:off x="45719" y="183314"/>
              <a:ext cx="2251741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ru" sz="1600" b="0" i="0" u="none" strike="noStrike" cap="none">
                  <a:solidFill>
                    <a:srgbClr val="FFFFFF"/>
                  </a:solidFill>
                  <a:latin typeface="Gilroy"/>
                  <a:ea typeface="Arial"/>
                  <a:cs typeface="Arial"/>
                </a:rPr>
                <a:t>НАЗВАНИЕ ДОКЛАДА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grpSp>
        <p:nvGrpSpPr>
          <p:cNvPr id="85" name="Google Shape;85;p108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6" name="Google Shape;86;p108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87" name="Google Shape;87;p108"/>
            <p:cNvSpPr txBox="1"/>
            <p:nvPr/>
          </p:nvSpPr>
          <p:spPr bwMode="auto">
            <a:xfrm>
              <a:off x="45720" y="128035"/>
              <a:ext cx="577629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Calibri"/>
                  <a:cs typeface="Calibri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grpSp>
        <p:nvGrpSpPr>
          <p:cNvPr id="88" name="Google Shape;88;p108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89" name="Google Shape;89;p108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Gilroy"/>
                <a:ea typeface="Helvetica Neue"/>
                <a:cs typeface="Helvetica Neue"/>
              </a:endParaRPr>
            </a:p>
          </p:txBody>
        </p:sp>
        <p:sp>
          <p:nvSpPr>
            <p:cNvPr id="90" name="Google Shape;90;p108"/>
            <p:cNvSpPr txBox="1"/>
            <p:nvPr/>
          </p:nvSpPr>
          <p:spPr bwMode="auto">
            <a:xfrm>
              <a:off x="45720" y="68770"/>
              <a:ext cx="2638651" cy="369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ru" sz="1800" b="0" i="0" u="none" strike="noStrike" cap="none">
                  <a:solidFill>
                    <a:srgbClr val="FFFFFF"/>
                  </a:solidFill>
                  <a:latin typeface="Gilroy"/>
                  <a:ea typeface="Arial"/>
                  <a:cs typeface="Arial"/>
                </a:rPr>
                <a:t>НАЗВАНИЕ РАЗДЕЛА</a:t>
              </a:r>
              <a:endParaRPr sz="1400" b="0" i="0" u="none" strike="noStrike" cap="none">
                <a:solidFill>
                  <a:srgbClr val="000000"/>
                </a:solidFill>
                <a:latin typeface="Gilroy"/>
                <a:ea typeface="Arial"/>
                <a:cs typeface="Arial"/>
              </a:endParaRPr>
            </a:p>
          </p:txBody>
        </p:sp>
      </p:grpSp>
      <p:sp>
        <p:nvSpPr>
          <p:cNvPr id="91" name="Google Shape;91;p108"/>
          <p:cNvSpPr txBox="1"/>
          <p:nvPr/>
        </p:nvSpPr>
        <p:spPr bwMode="auto">
          <a:xfrm>
            <a:off x="609152" y="3188385"/>
            <a:ext cx="478219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Gilroy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" sz="1600" b="0" i="0" u="none" strike="noStrike" cap="none">
                <a:solidFill>
                  <a:srgbClr val="1B1B1B"/>
                </a:solidFill>
                <a:latin typeface="Gilroy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 sz="1400" b="0" i="0" u="none" strike="noStrike" cap="none">
              <a:solidFill>
                <a:srgbClr val="000000"/>
              </a:solidFill>
              <a:latin typeface="Gilroy"/>
              <a:ea typeface="Arial"/>
              <a:cs typeface="Arial"/>
            </a:endParaRPr>
          </a:p>
        </p:txBody>
      </p:sp>
      <p:sp>
        <p:nvSpPr>
          <p:cNvPr id="92" name="Google Shape;92;p10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92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92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9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308101"/>
            <a:ext cx="2586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Gilroy"/>
                <a:ea typeface="Gilroy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Gilroy"/>
          <a:ea typeface="Gilroy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Gilroy"/>
          <a:ea typeface="Gilroy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5.png"/><Relationship Id="rId7" Type="http://schemas.openxmlformats.org/officeDocument/2006/relationships/diagramData" Target="../diagrams/data1.xml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microsoft.com/office/2007/relationships/diagramDrawing" Target="../diagrams/drawing1.xml"/><Relationship Id="rId5" Type="http://schemas.openxmlformats.org/officeDocument/2006/relationships/image" Target="../media/image9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8.png"/><Relationship Id="rId9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24.png"/><Relationship Id="rId5" Type="http://schemas.openxmlformats.org/officeDocument/2006/relationships/image" Target="../media/image8.png"/><Relationship Id="rId10" Type="http://schemas.openxmlformats.org/officeDocument/2006/relationships/image" Target="../media/image23.png"/><Relationship Id="rId4" Type="http://schemas.openxmlformats.org/officeDocument/2006/relationships/image" Target="../media/image5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10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5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" name="Google Shape;198;p1"/>
          <p:cNvSpPr/>
          <p:nvPr/>
        </p:nvSpPr>
        <p:spPr bwMode="auto">
          <a:xfrm>
            <a:off x="7295429" y="1515463"/>
            <a:ext cx="4263049" cy="45293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00" name="Google Shape;200;p1"/>
          <p:cNvSpPr/>
          <p:nvPr/>
        </p:nvSpPr>
        <p:spPr bwMode="auto">
          <a:xfrm>
            <a:off x="7297454" y="5359336"/>
            <a:ext cx="4376540" cy="15144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01" name="Google Shape;201;p1"/>
          <p:cNvSpPr/>
          <p:nvPr/>
        </p:nvSpPr>
        <p:spPr bwMode="auto">
          <a:xfrm>
            <a:off x="-4252" y="961577"/>
            <a:ext cx="12228912" cy="66687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0" name="Google Shape;210;p1"/>
          <p:cNvSpPr txBox="1"/>
          <p:nvPr/>
        </p:nvSpPr>
        <p:spPr bwMode="auto">
          <a:xfrm>
            <a:off x="204784" y="2131969"/>
            <a:ext cx="7161300" cy="2831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defRPr/>
            </a:pPr>
            <a:r>
              <a:rPr lang="ru-RU" sz="6000" b="1" dirty="0">
                <a:solidFill>
                  <a:srgbClr val="FF0000"/>
                </a:solidFill>
                <a:latin typeface="Gilroy"/>
                <a:ea typeface="Jost"/>
                <a:cs typeface="Raleway"/>
              </a:rPr>
              <a:t>«</a:t>
            </a:r>
            <a:r>
              <a:rPr lang="ru-RU" sz="6000" b="1" dirty="0" err="1">
                <a:solidFill>
                  <a:srgbClr val="FF0000"/>
                </a:solidFill>
                <a:latin typeface="Gilroy"/>
                <a:ea typeface="Jost"/>
                <a:cs typeface="Raleway"/>
              </a:rPr>
              <a:t>ЭскизАрт</a:t>
            </a:r>
            <a:r>
              <a:rPr lang="ru-RU" sz="6000" b="1" dirty="0">
                <a:solidFill>
                  <a:srgbClr val="FF0000"/>
                </a:solidFill>
                <a:latin typeface="Gilroy"/>
                <a:ea typeface="Jost"/>
                <a:cs typeface="Raleway"/>
              </a:rPr>
              <a:t>»</a:t>
            </a:r>
            <a:r>
              <a:rPr lang="ru-RU" sz="6000" b="1" dirty="0">
                <a:solidFill>
                  <a:schemeClr val="tx1"/>
                </a:solidFill>
                <a:latin typeface="Gilroy"/>
                <a:ea typeface="Jost"/>
                <a:cs typeface="Raleway"/>
              </a:rPr>
              <a:t> </a:t>
            </a:r>
          </a:p>
          <a:p>
            <a:pPr lvl="0">
              <a:defRPr/>
            </a:pPr>
            <a:r>
              <a:rPr lang="ru-RU" sz="4000" b="1" dirty="0">
                <a:solidFill>
                  <a:schemeClr val="tx1"/>
                </a:solidFill>
                <a:latin typeface="Gilroy"/>
                <a:ea typeface="Jost"/>
                <a:cs typeface="Raleway"/>
              </a:rPr>
              <a:t>Дизайнерский софт для эскизов и 3D-моделей</a:t>
            </a:r>
          </a:p>
          <a:p>
            <a:pPr lvl="0">
              <a:defRPr/>
            </a:pPr>
            <a:r>
              <a:rPr lang="en-US" sz="3200" b="1" dirty="0">
                <a:solidFill>
                  <a:srgbClr val="FF0000"/>
                </a:solidFill>
                <a:latin typeface="Gilroy"/>
                <a:ea typeface="Jost"/>
                <a:cs typeface="Raleway"/>
              </a:rPr>
              <a:t>TechNet</a:t>
            </a:r>
            <a:endParaRPr sz="3200" b="1" dirty="0">
              <a:solidFill>
                <a:srgbClr val="FF0000"/>
              </a:solidFill>
              <a:latin typeface="Gilroy"/>
              <a:ea typeface="Jost"/>
              <a:cs typeface="Raleway"/>
            </a:endParaRPr>
          </a:p>
        </p:txBody>
      </p:sp>
      <p:sp>
        <p:nvSpPr>
          <p:cNvPr id="199" name="Google Shape;199;p1"/>
          <p:cNvSpPr/>
          <p:nvPr/>
        </p:nvSpPr>
        <p:spPr bwMode="auto">
          <a:xfrm>
            <a:off x="0" y="-2"/>
            <a:ext cx="12224663" cy="964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6898" y="391127"/>
            <a:ext cx="1166836" cy="29812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278785" y="165983"/>
            <a:ext cx="978461" cy="7484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217230" y="239531"/>
            <a:ext cx="1389761" cy="4858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0581184" y="48867"/>
            <a:ext cx="849798" cy="849798"/>
          </a:xfrm>
          <a:prstGeom prst="rect">
            <a:avLst/>
          </a:prstGeom>
        </p:spPr>
      </p:pic>
      <p:sp>
        <p:nvSpPr>
          <p:cNvPr id="2" name="Google Shape;210;p1">
            <a:extLst>
              <a:ext uri="{FF2B5EF4-FFF2-40B4-BE49-F238E27FC236}">
                <a16:creationId xmlns:a16="http://schemas.microsoft.com/office/drawing/2014/main" id="{AA54B744-1A68-587D-805C-1B2100461E6C}"/>
              </a:ext>
            </a:extLst>
          </p:cNvPr>
          <p:cNvSpPr txBox="1"/>
          <p:nvPr/>
        </p:nvSpPr>
        <p:spPr bwMode="auto">
          <a:xfrm>
            <a:off x="136154" y="5175830"/>
            <a:ext cx="716130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800" b="1" dirty="0">
                <a:solidFill>
                  <a:schemeClr val="tx1"/>
                </a:solidFill>
                <a:latin typeface="Gilroy"/>
                <a:ea typeface="Jost"/>
                <a:cs typeface="Raleway"/>
              </a:rPr>
              <a:t>Код команды: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800" b="1" dirty="0">
                <a:solidFill>
                  <a:srgbClr val="FF0000"/>
                </a:solidFill>
                <a:latin typeface="Gilroy"/>
                <a:ea typeface="Jost"/>
                <a:cs typeface="Raleway"/>
              </a:rPr>
              <a:t>НГУЭУ.2024.????????</a:t>
            </a:r>
            <a:endParaRPr sz="2800" b="1" dirty="0">
              <a:solidFill>
                <a:srgbClr val="FF0000"/>
              </a:solidFill>
              <a:latin typeface="Gilroy"/>
              <a:ea typeface="Jost"/>
              <a:cs typeface="Raleway"/>
            </a:endParaRPr>
          </a:p>
        </p:txBody>
      </p:sp>
      <p:sp>
        <p:nvSpPr>
          <p:cNvPr id="4" name="Google Shape;315;g1ed6ccaf3ae_0_73">
            <a:extLst>
              <a:ext uri="{FF2B5EF4-FFF2-40B4-BE49-F238E27FC236}">
                <a16:creationId xmlns:a16="http://schemas.microsoft.com/office/drawing/2014/main" id="{E68B0B39-325C-F34B-8900-8ED3C71A9BD6}"/>
              </a:ext>
            </a:extLst>
          </p:cNvPr>
          <p:cNvSpPr txBox="1"/>
          <p:nvPr/>
        </p:nvSpPr>
        <p:spPr bwMode="auto">
          <a:xfrm>
            <a:off x="0" y="1064307"/>
            <a:ext cx="12222635" cy="46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lang="ru-RU" sz="2000" b="1" dirty="0">
                <a:solidFill>
                  <a:schemeClr val="tx1"/>
                </a:solidFill>
                <a:latin typeface="+mn-lt"/>
              </a:rPr>
              <a:t>Межвузовский акселератор студенческих технологических стартапов «</a:t>
            </a:r>
            <a:r>
              <a:rPr lang="ru-RU" sz="2000" b="1" dirty="0" err="1">
                <a:solidFill>
                  <a:schemeClr val="tx1"/>
                </a:solidFill>
                <a:latin typeface="+mn-lt"/>
              </a:rPr>
              <a:t>БизнесТут</a:t>
            </a:r>
            <a:r>
              <a:rPr lang="ru-RU" sz="2000" b="1" dirty="0">
                <a:solidFill>
                  <a:schemeClr val="tx1"/>
                </a:solidFill>
                <a:latin typeface="+mn-lt"/>
              </a:rPr>
              <a:t>», 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I</a:t>
            </a:r>
            <a:r>
              <a:rPr lang="ru-RU" sz="2000" b="1" dirty="0">
                <a:solidFill>
                  <a:schemeClr val="tx1"/>
                </a:solidFill>
                <a:latin typeface="+mn-lt"/>
              </a:rPr>
              <a:t> этап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62455A2-186E-41AF-9E8F-B52DEF2F4262}"/>
              </a:ext>
            </a:extLst>
          </p:cNvPr>
          <p:cNvSpPr/>
          <p:nvPr/>
        </p:nvSpPr>
        <p:spPr>
          <a:xfrm>
            <a:off x="10999774" y="1628451"/>
            <a:ext cx="1192226" cy="5350685"/>
          </a:xfrm>
          <a:prstGeom prst="rect">
            <a:avLst/>
          </a:prstGeom>
          <a:solidFill>
            <a:srgbClr val="FFAC00"/>
          </a:solidFill>
          <a:ln>
            <a:solidFill>
              <a:srgbClr val="FFA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CC1144A-19F2-4A41-83DC-A9D373000A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9965" y="3923788"/>
            <a:ext cx="3528668" cy="1431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0" name="Google Shape;201;p1"/>
          <p:cNvSpPr/>
          <p:nvPr/>
        </p:nvSpPr>
        <p:spPr bwMode="auto">
          <a:xfrm>
            <a:off x="355185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7" name="Google Shape;226;g1ed6ccaf3ae_0_9"/>
          <p:cNvSpPr/>
          <p:nvPr/>
        </p:nvSpPr>
        <p:spPr bwMode="auto">
          <a:xfrm>
            <a:off x="-6774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9" name="Google Shape;228;g1ed6ccaf3ae_0_9"/>
          <p:cNvSpPr/>
          <p:nvPr/>
        </p:nvSpPr>
        <p:spPr bwMode="auto">
          <a:xfrm>
            <a:off x="-6774" y="2784391"/>
            <a:ext cx="389159" cy="34164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tx1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0" name="Google Shape;229;g1ed6ccaf3ae_0_9"/>
          <p:cNvSpPr/>
          <p:nvPr/>
        </p:nvSpPr>
        <p:spPr bwMode="auto">
          <a:xfrm>
            <a:off x="366268" y="2779939"/>
            <a:ext cx="847391" cy="3416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4" name="Google Shape;315;g1ed6ccaf3ae_0_73"/>
          <p:cNvSpPr txBox="1"/>
          <p:nvPr/>
        </p:nvSpPr>
        <p:spPr bwMode="auto">
          <a:xfrm>
            <a:off x="1312660" y="9037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dirty="0">
                <a:solidFill>
                  <a:schemeClr val="tx1"/>
                </a:solidFill>
                <a:latin typeface="Gilroy"/>
                <a:ea typeface="Raleway"/>
                <a:cs typeface="Raleway"/>
              </a:rPr>
              <a:t>АКТУАЛЬНОСТЬ ПРОЕКТА</a:t>
            </a: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3" y="-34424"/>
            <a:ext cx="12204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2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64251F-A0BE-FF19-7890-C9763A6D2B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EF7100-5393-9FDB-A5FB-30327E96C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15F176-6AA5-3949-6D2D-2535E3BE9A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26E967-81C7-4EB4-96F1-07944217B820}"/>
              </a:ext>
            </a:extLst>
          </p:cNvPr>
          <p:cNvSpPr txBox="1"/>
          <p:nvPr/>
        </p:nvSpPr>
        <p:spPr>
          <a:xfrm>
            <a:off x="6568068" y="1890785"/>
            <a:ext cx="52576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Мода</a:t>
            </a:r>
            <a:r>
              <a:rPr lang="ru-RU" sz="24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ускоряется, 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и традиционные методы создания одежды </a:t>
            </a:r>
            <a:r>
              <a:rPr lang="ru-RU" sz="24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устаревают. </a:t>
            </a:r>
          </a:p>
          <a:p>
            <a:endParaRPr lang="ru-RU" sz="2400" b="1" dirty="0">
              <a:solidFill>
                <a:schemeClr val="tx1">
                  <a:lumMod val="50000"/>
                </a:schemeClr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r>
              <a:rPr lang="ru-RU" sz="24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"</a:t>
            </a:r>
            <a:r>
              <a:rPr lang="ru-RU" sz="2400" b="1" dirty="0" err="1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ЭскизАрт</a:t>
            </a:r>
            <a:r>
              <a:rPr lang="ru-RU" sz="24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" 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ускоряет процессы </a:t>
            </a:r>
            <a:r>
              <a:rPr lang="ru-RU" sz="24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3D-моделирования 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и минимизирует </a:t>
            </a:r>
            <a:r>
              <a:rPr lang="ru-RU" sz="24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ошибки, 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что делает его актуальным </a:t>
            </a:r>
            <a:r>
              <a:rPr lang="ru-RU" sz="24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инструментом для дизайнеров.</a:t>
            </a:r>
            <a:endParaRPr lang="ru-RU" sz="2200" dirty="0">
              <a:solidFill>
                <a:schemeClr val="tx1">
                  <a:lumMod val="50000"/>
                </a:schemeClr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811FC83-CF2D-4E4F-BB79-8D6C70F26F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1074" y="1128425"/>
            <a:ext cx="4884234" cy="488423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AB952CE-210D-45BF-9F4C-161792DD95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10013795" y="141936"/>
            <a:ext cx="2085977" cy="84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93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3" y="-34424"/>
            <a:ext cx="5266527" cy="9880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>
            <a:extLst>
              <a:ext uri="{FF2B5EF4-FFF2-40B4-BE49-F238E27FC236}">
                <a16:creationId xmlns:a16="http://schemas.microsoft.com/office/drawing/2014/main" id="{DA1CB7BF-E010-A5A0-BF5E-4A1FE9F14E29}"/>
              </a:ext>
            </a:extLst>
          </p:cNvPr>
          <p:cNvSpPr/>
          <p:nvPr/>
        </p:nvSpPr>
        <p:spPr bwMode="auto">
          <a:xfrm>
            <a:off x="-10172" y="-34423"/>
            <a:ext cx="1268165" cy="98801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3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41DCF5-1605-C659-DA58-2F9A01EE8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DE26A1-520A-51B2-B1EB-1D1BBE041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441315" y="-34424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dirty="0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ПРОБЛЕМА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23E669-CCE0-3351-4E1A-3348E40413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123A3FA-A94B-7D74-12E7-A7E6DFAC18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5B4CF99-2AB7-4D9B-97A2-8D9E573A5C00}"/>
              </a:ext>
            </a:extLst>
          </p:cNvPr>
          <p:cNvSpPr txBox="1"/>
          <p:nvPr/>
        </p:nvSpPr>
        <p:spPr bwMode="auto">
          <a:xfrm>
            <a:off x="1067547" y="1271997"/>
            <a:ext cx="10056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+mj-lt"/>
              </a:rPr>
              <a:t>Дизайнерам сложно быстро и точно разрабатывать лекала и 3D модели одежды. </a:t>
            </a:r>
          </a:p>
          <a:p>
            <a:r>
              <a:rPr lang="ru-RU" sz="2000" b="1" dirty="0">
                <a:solidFill>
                  <a:srgbClr val="7030A0"/>
                </a:solidFill>
                <a:latin typeface="+mj-lt"/>
              </a:rPr>
              <a:t>Это требует времени и ресурсов, что замедляет выпуск новых коллекций.</a:t>
            </a:r>
            <a:endParaRPr lang="en-US" sz="20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A354ED20-2C0A-43BE-BCB4-25D45081C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1631" y="4580714"/>
            <a:ext cx="32464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FCAF17"/>
                </a:solidFill>
                <a:effectLst/>
                <a:latin typeface="Arial" panose="020B0604020202020204" pitchFamily="34" charset="0"/>
              </a:rPr>
              <a:t>Ограниченные возможности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для автоматизации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FFEF69E-7C9D-4C3B-BFFE-D67C859F5A98}"/>
              </a:ext>
            </a:extLst>
          </p:cNvPr>
          <p:cNvSpPr/>
          <p:nvPr/>
        </p:nvSpPr>
        <p:spPr>
          <a:xfrm>
            <a:off x="623910" y="4580715"/>
            <a:ext cx="1889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dirty="0">
                <a:solidFill>
                  <a:srgbClr val="FCAF17"/>
                </a:solidFill>
                <a:latin typeface="Arial" panose="020B0604020202020204" pitchFamily="34" charset="0"/>
              </a:rPr>
              <a:t>Долгий процесс </a:t>
            </a:r>
          </a:p>
          <a:p>
            <a:pPr lvl="0" algn="ctr" rt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dirty="0">
                <a:solidFill>
                  <a:srgbClr val="8F00FF"/>
                </a:solidFill>
                <a:latin typeface="Arial" panose="020B0604020202020204" pitchFamily="34" charset="0"/>
              </a:rPr>
              <a:t>создания лекал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87FE90E-42B3-434A-9BC1-D9A2B308C0E8}"/>
              </a:ext>
            </a:extLst>
          </p:cNvPr>
          <p:cNvSpPr/>
          <p:nvPr/>
        </p:nvSpPr>
        <p:spPr>
          <a:xfrm>
            <a:off x="2401808" y="3194596"/>
            <a:ext cx="31921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dirty="0">
                <a:solidFill>
                  <a:srgbClr val="FCAF17"/>
                </a:solidFill>
                <a:latin typeface="Arial" panose="020B0604020202020204" pitchFamily="34" charset="0"/>
              </a:rPr>
              <a:t>Сложности в корректировке </a:t>
            </a:r>
          </a:p>
          <a:p>
            <a:pPr lvl="0" algn="ctr" rt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dirty="0">
                <a:solidFill>
                  <a:srgbClr val="8F00FF"/>
                </a:solidFill>
                <a:latin typeface="Arial" panose="020B0604020202020204" pitchFamily="34" charset="0"/>
              </a:rPr>
              <a:t>3D моделей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C31B6E5-0568-4EAF-85F9-F5945F321DFA}"/>
              </a:ext>
            </a:extLst>
          </p:cNvPr>
          <p:cNvSpPr/>
          <p:nvPr/>
        </p:nvSpPr>
        <p:spPr>
          <a:xfrm>
            <a:off x="4811830" y="4580714"/>
            <a:ext cx="25683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dirty="0">
                <a:solidFill>
                  <a:srgbClr val="FCAF17"/>
                </a:solidFill>
                <a:latin typeface="Arial" panose="020B0604020202020204" pitchFamily="34" charset="0"/>
              </a:rPr>
              <a:t>Высокая вероятность </a:t>
            </a:r>
          </a:p>
          <a:p>
            <a:pPr lvl="0" algn="ctr" rt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dirty="0">
                <a:solidFill>
                  <a:srgbClr val="8F00FF"/>
                </a:solidFill>
                <a:latin typeface="Arial" panose="020B0604020202020204" pitchFamily="34" charset="0"/>
              </a:rPr>
              <a:t>ошибок в расчетах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74C1157-C75A-4549-9086-CC2EEBB09FB7}"/>
              </a:ext>
            </a:extLst>
          </p:cNvPr>
          <p:cNvSpPr/>
          <p:nvPr/>
        </p:nvSpPr>
        <p:spPr>
          <a:xfrm>
            <a:off x="6878212" y="3194597"/>
            <a:ext cx="24978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dirty="0">
                <a:solidFill>
                  <a:srgbClr val="FCAF17"/>
                </a:solidFill>
                <a:latin typeface="Arial" panose="020B0604020202020204" pitchFamily="34" charset="0"/>
              </a:rPr>
              <a:t>Затраты на </a:t>
            </a:r>
          </a:p>
          <a:p>
            <a:pPr lvl="0" rt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dirty="0">
                <a:solidFill>
                  <a:srgbClr val="8F00FF"/>
                </a:solidFill>
                <a:latin typeface="Arial" panose="020B0604020202020204" pitchFamily="34" charset="0"/>
              </a:rPr>
              <a:t>многократные правки</a:t>
            </a:r>
          </a:p>
        </p:txBody>
      </p:sp>
      <p:pic>
        <p:nvPicPr>
          <p:cNvPr id="29" name="Picture 11">
            <a:extLst>
              <a:ext uri="{FF2B5EF4-FFF2-40B4-BE49-F238E27FC236}">
                <a16:creationId xmlns:a16="http://schemas.microsoft.com/office/drawing/2014/main" id="{616ECD17-C101-4049-B90F-A9F75E7AB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70" y="378442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5">
            <a:extLst>
              <a:ext uri="{FF2B5EF4-FFF2-40B4-BE49-F238E27FC236}">
                <a16:creationId xmlns:a16="http://schemas.microsoft.com/office/drawing/2014/main" id="{3849852D-BBEB-41CC-947C-60A03E646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112" y="2298288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8">
            <a:extLst>
              <a:ext uri="{FF2B5EF4-FFF2-40B4-BE49-F238E27FC236}">
                <a16:creationId xmlns:a16="http://schemas.microsoft.com/office/drawing/2014/main" id="{F98DEF07-7578-4878-A1C5-EA18AD39B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731" y="2306296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9">
            <a:extLst>
              <a:ext uri="{FF2B5EF4-FFF2-40B4-BE49-F238E27FC236}">
                <a16:creationId xmlns:a16="http://schemas.microsoft.com/office/drawing/2014/main" id="{994715BF-D329-476D-88CC-D4FA6D17C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6715" y="3673047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35">
            <a:extLst>
              <a:ext uri="{FF2B5EF4-FFF2-40B4-BE49-F238E27FC236}">
                <a16:creationId xmlns:a16="http://schemas.microsoft.com/office/drawing/2014/main" id="{1494CEB9-3061-43B6-86FD-760304A00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851" y="3784424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C81E2B2-9CD6-4869-9F4B-0BB889790CB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 bwMode="auto">
          <a:xfrm>
            <a:off x="10013795" y="141936"/>
            <a:ext cx="2085977" cy="84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3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3" y="-34424"/>
            <a:ext cx="4805419" cy="9880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>
            <a:extLst>
              <a:ext uri="{FF2B5EF4-FFF2-40B4-BE49-F238E27FC236}">
                <a16:creationId xmlns:a16="http://schemas.microsoft.com/office/drawing/2014/main" id="{DA1CB7BF-E010-A5A0-BF5E-4A1FE9F14E29}"/>
              </a:ext>
            </a:extLst>
          </p:cNvPr>
          <p:cNvSpPr/>
          <p:nvPr/>
        </p:nvSpPr>
        <p:spPr bwMode="auto">
          <a:xfrm>
            <a:off x="-10171" y="-34423"/>
            <a:ext cx="1284790" cy="9880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4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41DCF5-1605-C659-DA58-2F9A01EE8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DE26A1-520A-51B2-B1EB-1D1BBE041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523119" y="-53425"/>
            <a:ext cx="3275527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dirty="0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РЕШЕНИЕ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23E669-CCE0-3351-4E1A-3348E40413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2A6EC6-5165-C3A4-1354-AD8E19134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183335-9070-49D3-A814-D4A71DE6C9FB}"/>
              </a:ext>
            </a:extLst>
          </p:cNvPr>
          <p:cNvSpPr txBox="1"/>
          <p:nvPr/>
        </p:nvSpPr>
        <p:spPr>
          <a:xfrm>
            <a:off x="2175145" y="1706137"/>
            <a:ext cx="9824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47007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"</a:t>
            </a:r>
            <a:r>
              <a:rPr lang="ru-RU" sz="2000" b="1" dirty="0" err="1">
                <a:solidFill>
                  <a:srgbClr val="47007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ЭскизАрт</a:t>
            </a:r>
            <a:r>
              <a:rPr lang="ru-RU" sz="2000" b="1" dirty="0">
                <a:solidFill>
                  <a:srgbClr val="47007F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" автоматизирует создание 3D моделей и лекал, позволяя вносить изменения в реальном времени. Это экономит время и снижает затраты.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6B4A20E-86E6-4B88-A4B5-29A4A66DB1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4619" y="1660757"/>
            <a:ext cx="792549" cy="798645"/>
          </a:xfrm>
          <a:prstGeom prst="rect">
            <a:avLst/>
          </a:prstGeom>
        </p:spPr>
      </p:pic>
      <p:sp>
        <p:nvSpPr>
          <p:cNvPr id="14" name="Rectangle 1">
            <a:extLst>
              <a:ext uri="{FF2B5EF4-FFF2-40B4-BE49-F238E27FC236}">
                <a16:creationId xmlns:a16="http://schemas.microsoft.com/office/drawing/2014/main" id="{C8CB3100-05AE-47DA-A29C-6CAA1951D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5445" y="4232683"/>
            <a:ext cx="26143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редактирования лекал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9A5D7D0-3D2A-4C51-94D7-CA3D2B43F33B}"/>
              </a:ext>
            </a:extLst>
          </p:cNvPr>
          <p:cNvSpPr/>
          <p:nvPr/>
        </p:nvSpPr>
        <p:spPr>
          <a:xfrm>
            <a:off x="736180" y="4285174"/>
            <a:ext cx="1869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dirty="0">
                <a:solidFill>
                  <a:srgbClr val="8F00FF"/>
                </a:solidFill>
                <a:latin typeface="Arial" panose="020B0604020202020204" pitchFamily="34" charset="0"/>
              </a:rPr>
              <a:t>создания лекал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32F8B9B-419A-48FE-AF5C-F759515CD587}"/>
              </a:ext>
            </a:extLst>
          </p:cNvPr>
          <p:cNvSpPr/>
          <p:nvPr/>
        </p:nvSpPr>
        <p:spPr>
          <a:xfrm>
            <a:off x="2508995" y="5620180"/>
            <a:ext cx="2879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dirty="0">
                <a:solidFill>
                  <a:srgbClr val="8F00FF"/>
                </a:solidFill>
                <a:latin typeface="Arial" panose="020B0604020202020204" pitchFamily="34" charset="0"/>
              </a:rPr>
              <a:t>изменения в 3D моделях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C171DD5-3A71-404C-B780-546B4BB05A85}"/>
              </a:ext>
            </a:extLst>
          </p:cNvPr>
          <p:cNvSpPr/>
          <p:nvPr/>
        </p:nvSpPr>
        <p:spPr>
          <a:xfrm>
            <a:off x="4710842" y="3931277"/>
            <a:ext cx="2770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dirty="0">
                <a:solidFill>
                  <a:srgbClr val="8F00FF"/>
                </a:solidFill>
                <a:latin typeface="Arial" panose="020B0604020202020204" pitchFamily="34" charset="0"/>
              </a:rPr>
              <a:t>с текущими процессами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8CCBE38-A716-4EC7-8216-E7BF018FC708}"/>
              </a:ext>
            </a:extLst>
          </p:cNvPr>
          <p:cNvSpPr/>
          <p:nvPr/>
        </p:nvSpPr>
        <p:spPr>
          <a:xfrm>
            <a:off x="6428416" y="5581154"/>
            <a:ext cx="2727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800" dirty="0">
                <a:solidFill>
                  <a:srgbClr val="8F00FF"/>
                </a:solidFill>
                <a:latin typeface="Arial" panose="020B0604020202020204" pitchFamily="34" charset="0"/>
              </a:rPr>
              <a:t>человеческого фактора</a:t>
            </a:r>
          </a:p>
        </p:txBody>
      </p:sp>
      <p:pic>
        <p:nvPicPr>
          <p:cNvPr id="31" name="Picture 37">
            <a:extLst>
              <a:ext uri="{FF2B5EF4-FFF2-40B4-BE49-F238E27FC236}">
                <a16:creationId xmlns:a16="http://schemas.microsoft.com/office/drawing/2014/main" id="{FD7F3DC1-B032-4D08-A178-68EAD8265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619" y="342622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7">
            <a:extLst>
              <a:ext uri="{FF2B5EF4-FFF2-40B4-BE49-F238E27FC236}">
                <a16:creationId xmlns:a16="http://schemas.microsoft.com/office/drawing/2014/main" id="{0F161889-5B50-4D8D-8327-CCC614130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912" y="4814312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7">
            <a:extLst>
              <a:ext uri="{FF2B5EF4-FFF2-40B4-BE49-F238E27FC236}">
                <a16:creationId xmlns:a16="http://schemas.microsoft.com/office/drawing/2014/main" id="{8778F796-C0DE-4481-A330-700BFF31A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852" y="314757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7">
            <a:extLst>
              <a:ext uri="{FF2B5EF4-FFF2-40B4-BE49-F238E27FC236}">
                <a16:creationId xmlns:a16="http://schemas.microsoft.com/office/drawing/2014/main" id="{D7A7DEC7-8C63-400B-805A-67203195A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785" y="4809349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7">
            <a:extLst>
              <a:ext uri="{FF2B5EF4-FFF2-40B4-BE49-F238E27FC236}">
                <a16:creationId xmlns:a16="http://schemas.microsoft.com/office/drawing/2014/main" id="{A43F02D5-E59B-4A95-9B15-56FDD2961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451" y="3429000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77982D9-4E26-4D1A-AD0D-EB1BAA2D143F}"/>
              </a:ext>
            </a:extLst>
          </p:cNvPr>
          <p:cNvSpPr/>
          <p:nvPr/>
        </p:nvSpPr>
        <p:spPr>
          <a:xfrm>
            <a:off x="9755511" y="2966949"/>
            <a:ext cx="1414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800" dirty="0">
                <a:solidFill>
                  <a:srgbClr val="FCAF17"/>
                </a:solidFill>
                <a:latin typeface="Arial" panose="020B0604020202020204" pitchFamily="34" charset="0"/>
              </a:rPr>
              <a:t>Упрощение</a:t>
            </a:r>
            <a:endParaRPr lang="ru-RU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59493A9A-73F2-49D7-B310-DD621DD19D01}"/>
              </a:ext>
            </a:extLst>
          </p:cNvPr>
          <p:cNvSpPr/>
          <p:nvPr/>
        </p:nvSpPr>
        <p:spPr>
          <a:xfrm>
            <a:off x="6958208" y="4412411"/>
            <a:ext cx="1667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800" dirty="0">
                <a:solidFill>
                  <a:srgbClr val="FCAF17"/>
                </a:solidFill>
                <a:latin typeface="Arial" panose="020B0604020202020204" pitchFamily="34" charset="0"/>
              </a:rPr>
              <a:t>Минимизация</a:t>
            </a:r>
            <a:endParaRPr lang="ru-RU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9E792814-8EB4-40CA-A40E-19D92AE25C27}"/>
              </a:ext>
            </a:extLst>
          </p:cNvPr>
          <p:cNvSpPr/>
          <p:nvPr/>
        </p:nvSpPr>
        <p:spPr>
          <a:xfrm>
            <a:off x="5376088" y="2641530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800" dirty="0">
                <a:solidFill>
                  <a:srgbClr val="FCAF17"/>
                </a:solidFill>
                <a:latin typeface="Arial" panose="020B0604020202020204" pitchFamily="34" charset="0"/>
              </a:rPr>
              <a:t>Интеграция</a:t>
            </a:r>
            <a:endParaRPr lang="ru-RU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04625647-5894-4BDE-A96A-F48BF6DA79E6}"/>
              </a:ext>
            </a:extLst>
          </p:cNvPr>
          <p:cNvSpPr/>
          <p:nvPr/>
        </p:nvSpPr>
        <p:spPr>
          <a:xfrm>
            <a:off x="3189272" y="4406439"/>
            <a:ext cx="1521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800" dirty="0">
                <a:solidFill>
                  <a:srgbClr val="FCAF17"/>
                </a:solidFill>
                <a:latin typeface="Arial" panose="020B0604020202020204" pitchFamily="34" charset="0"/>
              </a:rPr>
              <a:t>Мгновенные</a:t>
            </a:r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360CC7D4-D4AC-49C2-BC33-530AB55805F6}"/>
              </a:ext>
            </a:extLst>
          </p:cNvPr>
          <p:cNvSpPr/>
          <p:nvPr/>
        </p:nvSpPr>
        <p:spPr>
          <a:xfrm>
            <a:off x="753013" y="2964030"/>
            <a:ext cx="1835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800" dirty="0">
                <a:solidFill>
                  <a:srgbClr val="FCAF17"/>
                </a:solidFill>
                <a:latin typeface="Arial" panose="020B0604020202020204" pitchFamily="34" charset="0"/>
              </a:rPr>
              <a:t>Автоматизация</a:t>
            </a:r>
            <a:endParaRPr lang="ru-RU" dirty="0"/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3A26ADE5-9A6F-42ED-861A-DCA37BC137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10013795" y="141936"/>
            <a:ext cx="2085977" cy="84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38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0" name="Google Shape;201;p1"/>
          <p:cNvSpPr/>
          <p:nvPr/>
        </p:nvSpPr>
        <p:spPr bwMode="auto">
          <a:xfrm>
            <a:off x="355185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7" name="Google Shape;226;g1ed6ccaf3ae_0_9"/>
          <p:cNvSpPr/>
          <p:nvPr/>
        </p:nvSpPr>
        <p:spPr bwMode="auto">
          <a:xfrm>
            <a:off x="-6774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9" name="Google Shape;228;g1ed6ccaf3ae_0_9"/>
          <p:cNvSpPr/>
          <p:nvPr/>
        </p:nvSpPr>
        <p:spPr bwMode="auto">
          <a:xfrm>
            <a:off x="-6774" y="2784391"/>
            <a:ext cx="389159" cy="34164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tx1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0" name="Google Shape;229;g1ed6ccaf3ae_0_9"/>
          <p:cNvSpPr/>
          <p:nvPr/>
        </p:nvSpPr>
        <p:spPr bwMode="auto">
          <a:xfrm>
            <a:off x="366268" y="2779939"/>
            <a:ext cx="847391" cy="341632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4" name="Google Shape;315;g1ed6ccaf3ae_0_73"/>
          <p:cNvSpPr txBox="1"/>
          <p:nvPr/>
        </p:nvSpPr>
        <p:spPr bwMode="auto">
          <a:xfrm>
            <a:off x="1312660" y="9037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dirty="0">
                <a:solidFill>
                  <a:schemeClr val="tx1"/>
                </a:solidFill>
                <a:latin typeface="Gilroy"/>
                <a:ea typeface="Raleway"/>
                <a:cs typeface="Raleway"/>
              </a:rPr>
              <a:t>ЦЕЛЕВЫЕ СЕГМЕНТЫ</a:t>
            </a: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3" y="-34424"/>
            <a:ext cx="12204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5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64251F-A0BE-FF19-7890-C9763A6D2B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EF7100-5393-9FDB-A5FB-30327E96C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15F176-6AA5-3949-6D2D-2535E3BE9A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0CF359E-BE86-45A1-B235-5DFB65456784}"/>
              </a:ext>
            </a:extLst>
          </p:cNvPr>
          <p:cNvSpPr txBox="1"/>
          <p:nvPr/>
        </p:nvSpPr>
        <p:spPr bwMode="auto">
          <a:xfrm>
            <a:off x="2449551" y="1439994"/>
            <a:ext cx="9660673" cy="3978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Дизайнеры одежды (B2B)</a:t>
            </a:r>
          </a:p>
          <a:p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Профессионалы, ищущие инструменты для ускорения создания моделей в крупных городах. Необходимость ускорить процессы и снизить затраты.</a:t>
            </a:r>
          </a:p>
          <a:p>
            <a:endParaRPr lang="ru-RU" sz="2000" b="1" dirty="0">
              <a:solidFill>
                <a:schemeClr val="tx1">
                  <a:lumMod val="50000"/>
                </a:schemeClr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>
              <a:spcAft>
                <a:spcPts val="500"/>
              </a:spcAft>
            </a:pP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Образовательные учреждения (B2B)</a:t>
            </a:r>
          </a:p>
          <a:p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Школы и университеты моды, заинтересованные в современных инструментах для обучения. Цель — подготовить студентов к работе в индустрии.</a:t>
            </a:r>
          </a:p>
          <a:p>
            <a:endParaRPr lang="ru-RU" sz="2000" b="1" dirty="0">
              <a:solidFill>
                <a:schemeClr val="tx1">
                  <a:lumMod val="50000"/>
                </a:schemeClr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>
              <a:spcAft>
                <a:spcPts val="500"/>
              </a:spcAft>
            </a:pP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Индивидуальные предприниматели и стартапы (B2B/B2C)</a:t>
            </a:r>
          </a:p>
          <a:p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Малые бизнесы в моде, которым нужно доступное ПО для разработки коллекций. Нуждаются в экономии времени и ресурсов.</a:t>
            </a:r>
          </a:p>
        </p:txBody>
      </p:sp>
      <p:pic>
        <p:nvPicPr>
          <p:cNvPr id="26" name="Picture 63">
            <a:extLst>
              <a:ext uri="{FF2B5EF4-FFF2-40B4-BE49-F238E27FC236}">
                <a16:creationId xmlns:a16="http://schemas.microsoft.com/office/drawing/2014/main" id="{B4AB60D5-D99B-43B3-BB1C-B5482AA8D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527" y="448809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0">
            <a:extLst>
              <a:ext uri="{FF2B5EF4-FFF2-40B4-BE49-F238E27FC236}">
                <a16:creationId xmlns:a16="http://schemas.microsoft.com/office/drawing/2014/main" id="{AF0F1556-3653-4AE4-A41B-48A0BFAF9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382" y="1607901"/>
            <a:ext cx="796290" cy="7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3">
            <a:extLst>
              <a:ext uri="{FF2B5EF4-FFF2-40B4-BE49-F238E27FC236}">
                <a16:creationId xmlns:a16="http://schemas.microsoft.com/office/drawing/2014/main" id="{75CC94AB-20DC-42C3-A2CD-EF909FDEC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527" y="301504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A480448-8E7E-4EE2-A2DF-D39B4CD4CC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10013795" y="141936"/>
            <a:ext cx="2085977" cy="84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493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199;p1"/>
          <p:cNvSpPr/>
          <p:nvPr/>
        </p:nvSpPr>
        <p:spPr bwMode="auto">
          <a:xfrm rot="16200000">
            <a:off x="-2490942" y="2491189"/>
            <a:ext cx="6211604" cy="12076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>
            <a:extLst>
              <a:ext uri="{FF2B5EF4-FFF2-40B4-BE49-F238E27FC236}">
                <a16:creationId xmlns:a16="http://schemas.microsoft.com/office/drawing/2014/main" id="{DA1CB7BF-E010-A5A0-BF5E-4A1FE9F14E29}"/>
              </a:ext>
            </a:extLst>
          </p:cNvPr>
          <p:cNvSpPr/>
          <p:nvPr/>
        </p:nvSpPr>
        <p:spPr bwMode="auto">
          <a:xfrm>
            <a:off x="-10172" y="-34423"/>
            <a:ext cx="1218287" cy="95436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6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41DCF5-1605-C659-DA58-2F9A01EE8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DE26A1-520A-51B2-B1EB-1D1BBE041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23E669-CCE0-3351-4E1A-3348E40413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sp>
        <p:nvSpPr>
          <p:cNvPr id="9" name="Google Shape;315;g1ed6ccaf3ae_0_73">
            <a:extLst>
              <a:ext uri="{FF2B5EF4-FFF2-40B4-BE49-F238E27FC236}">
                <a16:creationId xmlns:a16="http://schemas.microsoft.com/office/drawing/2014/main" id="{7C0B80E5-44EE-331E-4446-EC7F417DCAC4}"/>
              </a:ext>
            </a:extLst>
          </p:cNvPr>
          <p:cNvSpPr txBox="1"/>
          <p:nvPr/>
        </p:nvSpPr>
        <p:spPr bwMode="auto">
          <a:xfrm rot="16200000">
            <a:off x="-1761835" y="3143327"/>
            <a:ext cx="4701482" cy="834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4400" b="1" dirty="0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РЫНОК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D1A7E5-A25B-039E-AFF7-68A94F4380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67909E2C-505B-6A99-DFA4-5D940039F8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830558"/>
              </p:ext>
            </p:extLst>
          </p:nvPr>
        </p:nvGraphicFramePr>
        <p:xfrm>
          <a:off x="4919431" y="39646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A9E1FF1-4B26-4823-A050-3B42090FED4E}"/>
              </a:ext>
            </a:extLst>
          </p:cNvPr>
          <p:cNvSpPr txBox="1"/>
          <p:nvPr/>
        </p:nvSpPr>
        <p:spPr bwMode="auto">
          <a:xfrm>
            <a:off x="1534859" y="1652176"/>
            <a:ext cx="48561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Общий объём рынка (</a:t>
            </a:r>
            <a:r>
              <a:rPr lang="en-US" sz="2200" b="1" dirty="0">
                <a:solidFill>
                  <a:srgbClr val="FCAF17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TAM</a:t>
            </a:r>
            <a:r>
              <a:rPr lang="ru-RU" sz="22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) </a:t>
            </a:r>
          </a:p>
          <a:p>
            <a:r>
              <a:rPr lang="ru-RU" sz="22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$1,04 </a:t>
            </a:r>
            <a:r>
              <a:rPr lang="ru-RU" sz="22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млрд</a:t>
            </a:r>
          </a:p>
          <a:p>
            <a:endParaRPr lang="ru-RU" sz="2200" dirty="0">
              <a:solidFill>
                <a:schemeClr val="tx1">
                  <a:lumMod val="50000"/>
                </a:schemeClr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r>
              <a:rPr lang="ru-RU" sz="22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Доступный объём рынка (</a:t>
            </a:r>
            <a:r>
              <a:rPr lang="en-US" sz="2200" b="1" dirty="0">
                <a:solidFill>
                  <a:srgbClr val="FD493D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SAM</a:t>
            </a:r>
            <a:r>
              <a:rPr lang="ru-RU" sz="22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)</a:t>
            </a:r>
          </a:p>
          <a:p>
            <a:r>
              <a:rPr lang="ru-RU" sz="22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$250 </a:t>
            </a:r>
            <a:r>
              <a:rPr lang="ru-RU" sz="22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млн</a:t>
            </a:r>
          </a:p>
          <a:p>
            <a:endParaRPr lang="ru-RU" sz="2200" dirty="0">
              <a:solidFill>
                <a:schemeClr val="tx1">
                  <a:lumMod val="50000"/>
                </a:schemeClr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r>
              <a:rPr lang="ru-RU" sz="22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Достижимый объём рынка (</a:t>
            </a:r>
            <a:r>
              <a:rPr lang="en-US" sz="2200" b="1" dirty="0">
                <a:solidFill>
                  <a:srgbClr val="B5D8E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SOM</a:t>
            </a:r>
            <a:r>
              <a:rPr lang="ru-RU" sz="22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)</a:t>
            </a:r>
          </a:p>
          <a:p>
            <a:r>
              <a:rPr lang="ru-RU" sz="22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0,5% от доступного объёма:</a:t>
            </a:r>
          </a:p>
          <a:p>
            <a:r>
              <a:rPr lang="ru-RU" sz="22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$1,25 </a:t>
            </a:r>
            <a:r>
              <a:rPr lang="ru-RU" sz="22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млн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2C2A46F-12AD-4B33-BB95-B9C2968E771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 bwMode="auto">
          <a:xfrm>
            <a:off x="10059406" y="5406547"/>
            <a:ext cx="2085977" cy="84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19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Google Shape;201;p1"/>
          <p:cNvSpPr/>
          <p:nvPr/>
        </p:nvSpPr>
        <p:spPr bwMode="auto">
          <a:xfrm>
            <a:off x="11342593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7" name="Google Shape;226;g1ed6ccaf3ae_0_9"/>
          <p:cNvSpPr/>
          <p:nvPr/>
        </p:nvSpPr>
        <p:spPr bwMode="auto">
          <a:xfrm>
            <a:off x="10971536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9" name="Google Shape;228;g1ed6ccaf3ae_0_9"/>
          <p:cNvSpPr/>
          <p:nvPr/>
        </p:nvSpPr>
        <p:spPr bwMode="auto">
          <a:xfrm>
            <a:off x="10971536" y="2784391"/>
            <a:ext cx="389159" cy="34164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tx1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0" name="Google Shape;229;g1ed6ccaf3ae_0_9"/>
          <p:cNvSpPr/>
          <p:nvPr/>
        </p:nvSpPr>
        <p:spPr bwMode="auto">
          <a:xfrm>
            <a:off x="11358225" y="2789037"/>
            <a:ext cx="847391" cy="341647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4" name="Google Shape;315;g1ed6ccaf3ae_0_73"/>
          <p:cNvSpPr txBox="1"/>
          <p:nvPr/>
        </p:nvSpPr>
        <p:spPr bwMode="auto">
          <a:xfrm>
            <a:off x="790167" y="9037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dirty="0">
                <a:solidFill>
                  <a:schemeClr val="tx1"/>
                </a:solidFill>
                <a:latin typeface="Gilroy"/>
                <a:ea typeface="Raleway"/>
                <a:cs typeface="Raleway"/>
              </a:rPr>
              <a:t>ЦЕННОСТНОЕ ПРЕДЛОЖЕНИЕ</a:t>
            </a:r>
          </a:p>
        </p:txBody>
      </p:sp>
      <p:sp>
        <p:nvSpPr>
          <p:cNvPr id="3" name="Google Shape;199;p1"/>
          <p:cNvSpPr/>
          <p:nvPr/>
        </p:nvSpPr>
        <p:spPr bwMode="auto">
          <a:xfrm>
            <a:off x="10971537" y="-34424"/>
            <a:ext cx="12204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70538" y="57270"/>
            <a:ext cx="993357" cy="774003"/>
          </a:xfrm>
          <a:prstGeom prst="rect">
            <a:avLst/>
          </a:prstGeom>
        </p:spPr>
      </p:pic>
      <p:sp>
        <p:nvSpPr>
          <p:cNvPr id="2" name="Google Shape;218;p3">
            <a:extLst>
              <a:ext uri="{FF2B5EF4-FFF2-40B4-BE49-F238E27FC236}">
                <a16:creationId xmlns:a16="http://schemas.microsoft.com/office/drawing/2014/main" id="{481E35F0-96EF-5DB1-C642-A32771F45B39}"/>
              </a:ext>
            </a:extLst>
          </p:cNvPr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8" name="Google Shape;218;p3">
            <a:extLst>
              <a:ext uri="{FF2B5EF4-FFF2-40B4-BE49-F238E27FC236}">
                <a16:creationId xmlns:a16="http://schemas.microsoft.com/office/drawing/2014/main" id="{73ABFFDB-A395-AF5F-C41C-5D1FFE8873DC}"/>
              </a:ext>
            </a:extLst>
          </p:cNvPr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1" name="Google Shape;219;p3">
            <a:extLst>
              <a:ext uri="{FF2B5EF4-FFF2-40B4-BE49-F238E27FC236}">
                <a16:creationId xmlns:a16="http://schemas.microsoft.com/office/drawing/2014/main" id="{538E8325-DDC5-3F73-1118-D2F63C188140}"/>
              </a:ext>
            </a:extLst>
          </p:cNvPr>
          <p:cNvSpPr txBox="1"/>
          <p:nvPr/>
        </p:nvSpPr>
        <p:spPr bwMode="auto">
          <a:xfrm>
            <a:off x="11548086" y="6461951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7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CB4842C-1FE7-5FAD-6E6C-BF3181ACB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190834" y="6319214"/>
            <a:ext cx="1293923" cy="45238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11CA17E-040A-2125-BD8C-936FCBCB4D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38508" y="6322427"/>
            <a:ext cx="1628775" cy="43814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2850344-D3BA-97CC-1CAF-46CD7203E6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748929" y="6242848"/>
            <a:ext cx="3226276" cy="545985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AB406E89-689D-4B75-AB74-FD0AEE4C4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4722" y="1582340"/>
            <a:ext cx="7252746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Быстрое создание лекал и моделей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FFAC00"/>
                </a:solidFill>
                <a:effectLst/>
                <a:latin typeface="Arial" panose="020B0604020202020204" pitchFamily="34" charset="0"/>
              </a:rPr>
              <a:t>Экономия времени на правках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Снижение количества ошибок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FFAC00"/>
                </a:solidFill>
                <a:effectLst/>
                <a:latin typeface="Arial" panose="020B0604020202020204" pitchFamily="34" charset="0"/>
              </a:rPr>
              <a:t>Удобный и интуитивный интерфейс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Гибкость в настройке моделей под клиента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B2176F8-191C-4F22-AA26-D0AC2B95E3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8877743" y="5396763"/>
            <a:ext cx="2085977" cy="846085"/>
          </a:xfrm>
          <a:prstGeom prst="rect">
            <a:avLst/>
          </a:prstGeom>
        </p:spPr>
      </p:pic>
      <p:pic>
        <p:nvPicPr>
          <p:cNvPr id="28" name="Picture 41">
            <a:extLst>
              <a:ext uri="{FF2B5EF4-FFF2-40B4-BE49-F238E27FC236}">
                <a16:creationId xmlns:a16="http://schemas.microsoft.com/office/drawing/2014/main" id="{84B4AA93-5494-4511-97D4-14571D308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132" y="394770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>
            <a:extLst>
              <a:ext uri="{FF2B5EF4-FFF2-40B4-BE49-F238E27FC236}">
                <a16:creationId xmlns:a16="http://schemas.microsoft.com/office/drawing/2014/main" id="{0C74673B-EB5D-423A-9BE4-00F82A866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532" y="311185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1">
            <a:extLst>
              <a:ext uri="{FF2B5EF4-FFF2-40B4-BE49-F238E27FC236}">
                <a16:creationId xmlns:a16="http://schemas.microsoft.com/office/drawing/2014/main" id="{F1557FDB-B57A-4ADA-A8F6-283AFFAEA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532" y="144798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3">
            <a:extLst>
              <a:ext uri="{FF2B5EF4-FFF2-40B4-BE49-F238E27FC236}">
                <a16:creationId xmlns:a16="http://schemas.microsoft.com/office/drawing/2014/main" id="{7B14ACE2-240F-4B68-A4B2-4CC0C5F0D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132" y="2279918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5">
            <a:extLst>
              <a:ext uri="{FF2B5EF4-FFF2-40B4-BE49-F238E27FC236}">
                <a16:creationId xmlns:a16="http://schemas.microsoft.com/office/drawing/2014/main" id="{639342D3-F9B1-4DA6-A466-6EC7DD97E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532" y="477571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492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Google Shape;201;p1"/>
          <p:cNvSpPr/>
          <p:nvPr/>
        </p:nvSpPr>
        <p:spPr bwMode="auto">
          <a:xfrm>
            <a:off x="11342593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7" name="Google Shape;226;g1ed6ccaf3ae_0_9"/>
          <p:cNvSpPr/>
          <p:nvPr/>
        </p:nvSpPr>
        <p:spPr bwMode="auto">
          <a:xfrm>
            <a:off x="10971536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9" name="Google Shape;228;g1ed6ccaf3ae_0_9"/>
          <p:cNvSpPr/>
          <p:nvPr/>
        </p:nvSpPr>
        <p:spPr bwMode="auto">
          <a:xfrm>
            <a:off x="10971536" y="2784391"/>
            <a:ext cx="389159" cy="34164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tx1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0" name="Google Shape;229;g1ed6ccaf3ae_0_9"/>
          <p:cNvSpPr/>
          <p:nvPr/>
        </p:nvSpPr>
        <p:spPr bwMode="auto">
          <a:xfrm>
            <a:off x="11358225" y="2789037"/>
            <a:ext cx="847391" cy="341647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4947138" y="-34424"/>
            <a:ext cx="72448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70538" y="57270"/>
            <a:ext cx="993357" cy="774003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790167" y="9037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dirty="0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БИЗНЕС-МОДЕЛЬ</a:t>
            </a:r>
          </a:p>
        </p:txBody>
      </p:sp>
      <p:sp>
        <p:nvSpPr>
          <p:cNvPr id="2" name="Google Shape;218;p3">
            <a:extLst>
              <a:ext uri="{FF2B5EF4-FFF2-40B4-BE49-F238E27FC236}">
                <a16:creationId xmlns:a16="http://schemas.microsoft.com/office/drawing/2014/main" id="{481E35F0-96EF-5DB1-C642-A32771F45B39}"/>
              </a:ext>
            </a:extLst>
          </p:cNvPr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8" name="Google Shape;218;p3">
            <a:extLst>
              <a:ext uri="{FF2B5EF4-FFF2-40B4-BE49-F238E27FC236}">
                <a16:creationId xmlns:a16="http://schemas.microsoft.com/office/drawing/2014/main" id="{73ABFFDB-A395-AF5F-C41C-5D1FFE8873DC}"/>
              </a:ext>
            </a:extLst>
          </p:cNvPr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1" name="Google Shape;219;p3">
            <a:extLst>
              <a:ext uri="{FF2B5EF4-FFF2-40B4-BE49-F238E27FC236}">
                <a16:creationId xmlns:a16="http://schemas.microsoft.com/office/drawing/2014/main" id="{538E8325-DDC5-3F73-1118-D2F63C188140}"/>
              </a:ext>
            </a:extLst>
          </p:cNvPr>
          <p:cNvSpPr txBox="1"/>
          <p:nvPr/>
        </p:nvSpPr>
        <p:spPr bwMode="auto">
          <a:xfrm>
            <a:off x="11548086" y="6461951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8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CB4842C-1FE7-5FAD-6E6C-BF3181ACB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190834" y="6319214"/>
            <a:ext cx="1293923" cy="45238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11CA17E-040A-2125-BD8C-936FCBCB4D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38508" y="6322427"/>
            <a:ext cx="1628775" cy="43814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2850344-D3BA-97CC-1CAF-46CD7203E6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748929" y="6242848"/>
            <a:ext cx="3226276" cy="545985"/>
          </a:xfrm>
          <a:prstGeom prst="rect">
            <a:avLst/>
          </a:prstGeom>
        </p:spPr>
      </p:pic>
      <p:graphicFrame>
        <p:nvGraphicFramePr>
          <p:cNvPr id="4" name="Google Shape;265;p24">
            <a:extLst>
              <a:ext uri="{FF2B5EF4-FFF2-40B4-BE49-F238E27FC236}">
                <a16:creationId xmlns:a16="http://schemas.microsoft.com/office/drawing/2014/main" id="{D5D93217-BC67-A9E7-D012-93E435C642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017215"/>
              </p:ext>
            </p:extLst>
          </p:nvPr>
        </p:nvGraphicFramePr>
        <p:xfrm>
          <a:off x="784882" y="1060332"/>
          <a:ext cx="10056899" cy="499909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70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0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02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7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89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930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accen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КП</a:t>
                      </a:r>
                      <a:endParaRPr sz="1600" b="1" dirty="0">
                        <a:solidFill>
                          <a:schemeClr val="accen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accent2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КД</a:t>
                      </a:r>
                      <a:endParaRPr sz="1600" b="1" dirty="0">
                        <a:solidFill>
                          <a:schemeClr val="accent2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ЦП</a:t>
                      </a:r>
                      <a:endParaRPr sz="1600" b="1" dirty="0">
                        <a:solidFill>
                          <a:schemeClr val="tx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accen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ВК</a:t>
                      </a:r>
                      <a:endParaRPr sz="1600" b="1" dirty="0">
                        <a:solidFill>
                          <a:schemeClr val="accen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ПС</a:t>
                      </a:r>
                      <a:endParaRPr sz="1600" b="1" dirty="0">
                        <a:solidFill>
                          <a:schemeClr val="tx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64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5535">
                <a:tc row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Поставщики тканей и материалов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Учебные заведения и курсы моды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Технологические и ИТ-компании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Разработка и управление ПО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Обучение и поддержка пользователей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Быстрое создание лекал и моделей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Экономия времени на правках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Снижение количества ошибок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Удобный и интуитивный интерфейс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Гибкость в настройке моделей под клиента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Взаимодействие через сообщества и форумы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ru-RU"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Автоматизированные инструменты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" panose="020B0604020202020204" charset="0"/>
                          <a:ea typeface="Roboto" panose="020B0604020202020204" charset="0"/>
                          <a:cs typeface="Roboto" panose="020B0604020202020204" charset="0"/>
                        </a:rPr>
                        <a:t>Дизайнеры одежды, как начинающие, так и профессионалы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ru-RU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" panose="020B0604020202020204" charset="0"/>
                          <a:ea typeface="Roboto" panose="020B0604020202020204" charset="0"/>
                          <a:cs typeface="Roboto" panose="020B0604020202020204" charset="0"/>
                        </a:rPr>
                        <a:t>Ателье и швейные мастерские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ru-RU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" panose="020B0604020202020204" charset="0"/>
                          <a:ea typeface="Roboto" panose="020B0604020202020204" charset="0"/>
                          <a:cs typeface="Roboto" panose="020B0604020202020204" charset="0"/>
                        </a:rPr>
                        <a:t>Учебные заведения и студенты, обучающиеся дизайну одежды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ru-RU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" panose="020B0604020202020204" charset="0"/>
                          <a:ea typeface="Roboto" panose="020B0604020202020204" charset="0"/>
                          <a:cs typeface="Roboto" panose="020B0604020202020204" charset="0"/>
                        </a:rPr>
                        <a:t>Производственные компании, занимающиеся массовым пошивом одежды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ru-RU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Roboto" panose="020B0604020202020204" charset="0"/>
                        <a:ea typeface="Roboto" panose="020B0604020202020204" charset="0"/>
                        <a:cs typeface="Roboto" panose="020B0604020202020204" charset="0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D493D"/>
                          </a:solidFill>
                          <a:effectLst/>
                          <a:uLnTx/>
                          <a:uFillTx/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КС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554846"/>
                  </a:ext>
                </a:extLst>
              </a:tr>
              <a:tr h="827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CAF17"/>
                          </a:solidFill>
                          <a:effectLst/>
                          <a:uLnTx/>
                          <a:uFillTx/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КР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CAF17"/>
                        </a:solidFill>
                        <a:effectLst/>
                        <a:uLnTx/>
                        <a:uFillTx/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CAF17"/>
                        </a:solidFill>
                        <a:effectLst/>
                        <a:uLnTx/>
                        <a:uFillTx/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D493D"/>
                          </a:solidFill>
                          <a:effectLst/>
                          <a:uLnTx/>
                          <a:uFillTx/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КС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D493D"/>
                        </a:solidFill>
                        <a:effectLst/>
                        <a:uLnTx/>
                        <a:uFillTx/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03964715"/>
                  </a:ext>
                </a:extLst>
              </a:tr>
              <a:tr h="2250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CAF17"/>
                        </a:solidFill>
                        <a:effectLst/>
                        <a:uLnTx/>
                        <a:uFillTx/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Roboto"/>
                          <a:ea typeface="Roboto"/>
                          <a:cs typeface="Roboto"/>
                          <a:sym typeface="Roboto"/>
                        </a:rPr>
                        <a:t>Сайт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Roboto"/>
                          <a:ea typeface="Roboto"/>
                          <a:cs typeface="Roboto"/>
                          <a:sym typeface="Roboto"/>
                        </a:rPr>
                        <a:t>Прямые продажи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Roboto"/>
                          <a:ea typeface="Roboto"/>
                          <a:cs typeface="Roboto"/>
                          <a:sym typeface="Roboto"/>
                        </a:rPr>
                        <a:t>Партнерство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022779"/>
                  </a:ext>
                </a:extLst>
              </a:tr>
              <a:tr h="726970">
                <a:tc v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Команда проекта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Ресурсы из грантов и инвестиций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It’s the biggest planet of them all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100" b="0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159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СИ</a:t>
                      </a:r>
                      <a:endParaRPr sz="1600" dirty="0">
                        <a:solidFill>
                          <a:srgbClr val="00B0F0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Разработка и управление ПО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Маркетинг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Операционные расходы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ПД</a:t>
                      </a:r>
                      <a:endParaRPr sz="1600" dirty="0">
                        <a:solidFill>
                          <a:srgbClr val="00B0F0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Модель подписки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Единовременная покупка лицензий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Дополнительные услуги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5" name="Google Shape;266;p24">
            <a:extLst>
              <a:ext uri="{FF2B5EF4-FFF2-40B4-BE49-F238E27FC236}">
                <a16:creationId xmlns:a16="http://schemas.microsoft.com/office/drawing/2014/main" id="{278A5222-3365-EC8A-2819-8A08B21F9356}"/>
              </a:ext>
            </a:extLst>
          </p:cNvPr>
          <p:cNvGrpSpPr/>
          <p:nvPr/>
        </p:nvGrpSpPr>
        <p:grpSpPr>
          <a:xfrm>
            <a:off x="7170938" y="3917515"/>
            <a:ext cx="458091" cy="344071"/>
            <a:chOff x="-1199300" y="3279250"/>
            <a:chExt cx="293025" cy="206400"/>
          </a:xfrm>
          <a:solidFill>
            <a:schemeClr val="accent1"/>
          </a:solidFill>
        </p:grpSpPr>
        <p:sp>
          <p:nvSpPr>
            <p:cNvPr id="6" name="Google Shape;267;p24">
              <a:extLst>
                <a:ext uri="{FF2B5EF4-FFF2-40B4-BE49-F238E27FC236}">
                  <a16:creationId xmlns:a16="http://schemas.microsoft.com/office/drawing/2014/main" id="{25E04306-8E27-B7B8-6E53-54C3DE979950}"/>
                </a:ext>
              </a:extLst>
            </p:cNvPr>
            <p:cNvSpPr/>
            <p:nvPr/>
          </p:nvSpPr>
          <p:spPr>
            <a:xfrm>
              <a:off x="-1183550" y="3395050"/>
              <a:ext cx="261525" cy="90600"/>
            </a:xfrm>
            <a:custGeom>
              <a:avLst/>
              <a:gdLst/>
              <a:ahLst/>
              <a:cxnLst/>
              <a:rect l="l" t="t" r="r" b="b"/>
              <a:pathLst>
                <a:path w="10461" h="3624" extrusionOk="0">
                  <a:moveTo>
                    <a:pt x="3498" y="0"/>
                  </a:moveTo>
                  <a:lnTo>
                    <a:pt x="1" y="3529"/>
                  </a:lnTo>
                  <a:cubicBezTo>
                    <a:pt x="127" y="3623"/>
                    <a:pt x="284" y="3623"/>
                    <a:pt x="442" y="3623"/>
                  </a:cubicBezTo>
                  <a:lnTo>
                    <a:pt x="10051" y="3623"/>
                  </a:lnTo>
                  <a:cubicBezTo>
                    <a:pt x="10208" y="3623"/>
                    <a:pt x="10366" y="3560"/>
                    <a:pt x="10460" y="3529"/>
                  </a:cubicBezTo>
                  <a:lnTo>
                    <a:pt x="6963" y="0"/>
                  </a:lnTo>
                  <a:lnTo>
                    <a:pt x="5986" y="977"/>
                  </a:lnTo>
                  <a:cubicBezTo>
                    <a:pt x="5797" y="1166"/>
                    <a:pt x="5522" y="1260"/>
                    <a:pt x="5242" y="1260"/>
                  </a:cubicBezTo>
                  <a:cubicBezTo>
                    <a:pt x="4963" y="1260"/>
                    <a:pt x="4679" y="1166"/>
                    <a:pt x="4474" y="977"/>
                  </a:cubicBezTo>
                  <a:lnTo>
                    <a:pt x="34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68;p24">
              <a:extLst>
                <a:ext uri="{FF2B5EF4-FFF2-40B4-BE49-F238E27FC236}">
                  <a16:creationId xmlns:a16="http://schemas.microsoft.com/office/drawing/2014/main" id="{E7066FA3-3B31-B885-EAFC-ADB781D817A2}"/>
                </a:ext>
              </a:extLst>
            </p:cNvPr>
            <p:cNvSpPr/>
            <p:nvPr/>
          </p:nvSpPr>
          <p:spPr>
            <a:xfrm>
              <a:off x="-1184325" y="3279250"/>
              <a:ext cx="261500" cy="129400"/>
            </a:xfrm>
            <a:custGeom>
              <a:avLst/>
              <a:gdLst/>
              <a:ahLst/>
              <a:cxnLst/>
              <a:rect l="l" t="t" r="r" b="b"/>
              <a:pathLst>
                <a:path w="10460" h="5176" extrusionOk="0">
                  <a:moveTo>
                    <a:pt x="410" y="1"/>
                  </a:moveTo>
                  <a:cubicBezTo>
                    <a:pt x="252" y="1"/>
                    <a:pt x="95" y="64"/>
                    <a:pt x="0" y="95"/>
                  </a:cubicBezTo>
                  <a:lnTo>
                    <a:pt x="3781" y="3876"/>
                  </a:lnTo>
                  <a:lnTo>
                    <a:pt x="4978" y="5105"/>
                  </a:lnTo>
                  <a:cubicBezTo>
                    <a:pt x="5041" y="5152"/>
                    <a:pt x="5143" y="5175"/>
                    <a:pt x="5246" y="5175"/>
                  </a:cubicBezTo>
                  <a:cubicBezTo>
                    <a:pt x="5348" y="5175"/>
                    <a:pt x="5450" y="5152"/>
                    <a:pt x="5513" y="5105"/>
                  </a:cubicBezTo>
                  <a:lnTo>
                    <a:pt x="6711" y="3876"/>
                  </a:lnTo>
                  <a:lnTo>
                    <a:pt x="10460" y="95"/>
                  </a:lnTo>
                  <a:cubicBezTo>
                    <a:pt x="10334" y="1"/>
                    <a:pt x="10176" y="1"/>
                    <a:pt x="100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69;p24">
              <a:extLst>
                <a:ext uri="{FF2B5EF4-FFF2-40B4-BE49-F238E27FC236}">
                  <a16:creationId xmlns:a16="http://schemas.microsoft.com/office/drawing/2014/main" id="{BFA53018-B606-0CFB-04F5-ABDF9895A343}"/>
                </a:ext>
              </a:extLst>
            </p:cNvPr>
            <p:cNvSpPr/>
            <p:nvPr/>
          </p:nvSpPr>
          <p:spPr>
            <a:xfrm>
              <a:off x="-1199300" y="3294225"/>
              <a:ext cx="90600" cy="175650"/>
            </a:xfrm>
            <a:custGeom>
              <a:avLst/>
              <a:gdLst/>
              <a:ahLst/>
              <a:cxnLst/>
              <a:rect l="l" t="t" r="r" b="b"/>
              <a:pathLst>
                <a:path w="3624" h="7026" extrusionOk="0">
                  <a:moveTo>
                    <a:pt x="126" y="0"/>
                  </a:moveTo>
                  <a:cubicBezTo>
                    <a:pt x="32" y="126"/>
                    <a:pt x="0" y="284"/>
                    <a:pt x="0" y="441"/>
                  </a:cubicBezTo>
                  <a:lnTo>
                    <a:pt x="0" y="6585"/>
                  </a:lnTo>
                  <a:cubicBezTo>
                    <a:pt x="0" y="6742"/>
                    <a:pt x="32" y="6900"/>
                    <a:pt x="126" y="7026"/>
                  </a:cubicBezTo>
                  <a:lnTo>
                    <a:pt x="3624" y="3466"/>
                  </a:lnTo>
                  <a:lnTo>
                    <a:pt x="1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70;p24">
              <a:extLst>
                <a:ext uri="{FF2B5EF4-FFF2-40B4-BE49-F238E27FC236}">
                  <a16:creationId xmlns:a16="http://schemas.microsoft.com/office/drawing/2014/main" id="{FA98C522-54B1-B102-989B-2DEA75E2DD6D}"/>
                </a:ext>
              </a:extLst>
            </p:cNvPr>
            <p:cNvSpPr/>
            <p:nvPr/>
          </p:nvSpPr>
          <p:spPr>
            <a:xfrm>
              <a:off x="-996875" y="3294225"/>
              <a:ext cx="90600" cy="177225"/>
            </a:xfrm>
            <a:custGeom>
              <a:avLst/>
              <a:gdLst/>
              <a:ahLst/>
              <a:cxnLst/>
              <a:rect l="l" t="t" r="r" b="b"/>
              <a:pathLst>
                <a:path w="3624" h="7089" extrusionOk="0">
                  <a:moveTo>
                    <a:pt x="3529" y="0"/>
                  </a:moveTo>
                  <a:lnTo>
                    <a:pt x="0" y="3529"/>
                  </a:lnTo>
                  <a:lnTo>
                    <a:pt x="3529" y="7089"/>
                  </a:lnTo>
                  <a:cubicBezTo>
                    <a:pt x="3592" y="6963"/>
                    <a:pt x="3623" y="6805"/>
                    <a:pt x="3623" y="6648"/>
                  </a:cubicBezTo>
                  <a:lnTo>
                    <a:pt x="3623" y="504"/>
                  </a:lnTo>
                  <a:cubicBezTo>
                    <a:pt x="3592" y="284"/>
                    <a:pt x="3560" y="126"/>
                    <a:pt x="35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271;p24">
            <a:extLst>
              <a:ext uri="{FF2B5EF4-FFF2-40B4-BE49-F238E27FC236}">
                <a16:creationId xmlns:a16="http://schemas.microsoft.com/office/drawing/2014/main" id="{522943E9-53FF-C2C1-F145-F7B7D7108BE8}"/>
              </a:ext>
            </a:extLst>
          </p:cNvPr>
          <p:cNvGrpSpPr/>
          <p:nvPr/>
        </p:nvGrpSpPr>
        <p:grpSpPr>
          <a:xfrm>
            <a:off x="7146516" y="1540571"/>
            <a:ext cx="459342" cy="485850"/>
            <a:chOff x="-4475825" y="3612425"/>
            <a:chExt cx="293825" cy="291450"/>
          </a:xfrm>
          <a:solidFill>
            <a:schemeClr val="accent1"/>
          </a:solidFill>
        </p:grpSpPr>
        <p:sp>
          <p:nvSpPr>
            <p:cNvPr id="21" name="Google Shape;272;p24">
              <a:extLst>
                <a:ext uri="{FF2B5EF4-FFF2-40B4-BE49-F238E27FC236}">
                  <a16:creationId xmlns:a16="http://schemas.microsoft.com/office/drawing/2014/main" id="{F6C2C135-BE34-9DE6-20A4-C4A01AC50B15}"/>
                </a:ext>
              </a:extLst>
            </p:cNvPr>
            <p:cNvSpPr/>
            <p:nvPr/>
          </p:nvSpPr>
          <p:spPr>
            <a:xfrm>
              <a:off x="-4349800" y="3664400"/>
              <a:ext cx="34675" cy="33100"/>
            </a:xfrm>
            <a:custGeom>
              <a:avLst/>
              <a:gdLst/>
              <a:ahLst/>
              <a:cxnLst/>
              <a:rect l="l" t="t" r="r" b="b"/>
              <a:pathLst>
                <a:path w="1387" h="1324" extrusionOk="0">
                  <a:moveTo>
                    <a:pt x="694" y="1"/>
                  </a:moveTo>
                  <a:cubicBezTo>
                    <a:pt x="347" y="1"/>
                    <a:pt x="32" y="316"/>
                    <a:pt x="32" y="662"/>
                  </a:cubicBezTo>
                  <a:cubicBezTo>
                    <a:pt x="1" y="1040"/>
                    <a:pt x="316" y="1324"/>
                    <a:pt x="694" y="1324"/>
                  </a:cubicBezTo>
                  <a:cubicBezTo>
                    <a:pt x="1103" y="1324"/>
                    <a:pt x="1387" y="1009"/>
                    <a:pt x="1387" y="662"/>
                  </a:cubicBezTo>
                  <a:cubicBezTo>
                    <a:pt x="1387" y="284"/>
                    <a:pt x="1072" y="1"/>
                    <a:pt x="6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73;p24">
              <a:extLst>
                <a:ext uri="{FF2B5EF4-FFF2-40B4-BE49-F238E27FC236}">
                  <a16:creationId xmlns:a16="http://schemas.microsoft.com/office/drawing/2014/main" id="{71D2F7FF-4F6E-3F67-654D-90F9B459FD16}"/>
                </a:ext>
              </a:extLst>
            </p:cNvPr>
            <p:cNvSpPr/>
            <p:nvPr/>
          </p:nvSpPr>
          <p:spPr>
            <a:xfrm>
              <a:off x="-4366325" y="3714800"/>
              <a:ext cx="68525" cy="34700"/>
            </a:xfrm>
            <a:custGeom>
              <a:avLst/>
              <a:gdLst/>
              <a:ahLst/>
              <a:cxnLst/>
              <a:rect l="l" t="t" r="r" b="b"/>
              <a:pathLst>
                <a:path w="2741" h="1388" extrusionOk="0">
                  <a:moveTo>
                    <a:pt x="1008" y="1"/>
                  </a:moveTo>
                  <a:cubicBezTo>
                    <a:pt x="473" y="1"/>
                    <a:pt x="0" y="474"/>
                    <a:pt x="0" y="1009"/>
                  </a:cubicBezTo>
                  <a:lnTo>
                    <a:pt x="0" y="1387"/>
                  </a:lnTo>
                  <a:lnTo>
                    <a:pt x="2741" y="1387"/>
                  </a:lnTo>
                  <a:lnTo>
                    <a:pt x="2741" y="1009"/>
                  </a:lnTo>
                  <a:cubicBezTo>
                    <a:pt x="2741" y="474"/>
                    <a:pt x="2268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74;p24">
              <a:extLst>
                <a:ext uri="{FF2B5EF4-FFF2-40B4-BE49-F238E27FC236}">
                  <a16:creationId xmlns:a16="http://schemas.microsoft.com/office/drawing/2014/main" id="{CF584FCB-ACBB-7271-BFF9-839C616E49B1}"/>
                </a:ext>
              </a:extLst>
            </p:cNvPr>
            <p:cNvSpPr/>
            <p:nvPr/>
          </p:nvSpPr>
          <p:spPr>
            <a:xfrm>
              <a:off x="-4475825" y="3612425"/>
              <a:ext cx="293825" cy="291450"/>
            </a:xfrm>
            <a:custGeom>
              <a:avLst/>
              <a:gdLst/>
              <a:ahLst/>
              <a:cxnLst/>
              <a:rect l="l" t="t" r="r" b="b"/>
              <a:pathLst>
                <a:path w="11753" h="11658" extrusionOk="0">
                  <a:moveTo>
                    <a:pt x="5703" y="1324"/>
                  </a:moveTo>
                  <a:cubicBezTo>
                    <a:pt x="6459" y="1324"/>
                    <a:pt x="7089" y="1954"/>
                    <a:pt x="7089" y="2710"/>
                  </a:cubicBezTo>
                  <a:cubicBezTo>
                    <a:pt x="7089" y="3025"/>
                    <a:pt x="6963" y="3340"/>
                    <a:pt x="6774" y="3592"/>
                  </a:cubicBezTo>
                  <a:cubicBezTo>
                    <a:pt x="7373" y="3844"/>
                    <a:pt x="7751" y="4443"/>
                    <a:pt x="7751" y="5104"/>
                  </a:cubicBezTo>
                  <a:lnTo>
                    <a:pt x="7751" y="5766"/>
                  </a:lnTo>
                  <a:lnTo>
                    <a:pt x="7783" y="5766"/>
                  </a:lnTo>
                  <a:cubicBezTo>
                    <a:pt x="7783" y="5986"/>
                    <a:pt x="7625" y="6144"/>
                    <a:pt x="7436" y="6144"/>
                  </a:cubicBezTo>
                  <a:lnTo>
                    <a:pt x="4002" y="6144"/>
                  </a:lnTo>
                  <a:cubicBezTo>
                    <a:pt x="3813" y="6144"/>
                    <a:pt x="3655" y="5986"/>
                    <a:pt x="3655" y="5766"/>
                  </a:cubicBezTo>
                  <a:lnTo>
                    <a:pt x="3655" y="5104"/>
                  </a:lnTo>
                  <a:cubicBezTo>
                    <a:pt x="3655" y="4443"/>
                    <a:pt x="4065" y="3844"/>
                    <a:pt x="4664" y="3592"/>
                  </a:cubicBezTo>
                  <a:cubicBezTo>
                    <a:pt x="4443" y="3340"/>
                    <a:pt x="4348" y="3056"/>
                    <a:pt x="4348" y="2710"/>
                  </a:cubicBezTo>
                  <a:cubicBezTo>
                    <a:pt x="4348" y="1954"/>
                    <a:pt x="4979" y="1324"/>
                    <a:pt x="5703" y="1324"/>
                  </a:cubicBezTo>
                  <a:close/>
                  <a:moveTo>
                    <a:pt x="5798" y="0"/>
                  </a:moveTo>
                  <a:cubicBezTo>
                    <a:pt x="3561" y="0"/>
                    <a:pt x="1702" y="1859"/>
                    <a:pt x="1702" y="4096"/>
                  </a:cubicBezTo>
                  <a:cubicBezTo>
                    <a:pt x="1702" y="5041"/>
                    <a:pt x="2017" y="5955"/>
                    <a:pt x="2553" y="6616"/>
                  </a:cubicBezTo>
                  <a:lnTo>
                    <a:pt x="1702" y="7120"/>
                  </a:lnTo>
                  <a:cubicBezTo>
                    <a:pt x="1513" y="6963"/>
                    <a:pt x="1293" y="6900"/>
                    <a:pt x="1040" y="6900"/>
                  </a:cubicBezTo>
                  <a:cubicBezTo>
                    <a:pt x="473" y="6900"/>
                    <a:pt x="1" y="7341"/>
                    <a:pt x="1" y="7908"/>
                  </a:cubicBezTo>
                  <a:cubicBezTo>
                    <a:pt x="1" y="8475"/>
                    <a:pt x="473" y="8948"/>
                    <a:pt x="1040" y="8948"/>
                  </a:cubicBezTo>
                  <a:cubicBezTo>
                    <a:pt x="1576" y="8948"/>
                    <a:pt x="2049" y="8475"/>
                    <a:pt x="2049" y="7908"/>
                  </a:cubicBezTo>
                  <a:lnTo>
                    <a:pt x="2049" y="7719"/>
                  </a:lnTo>
                  <a:lnTo>
                    <a:pt x="3025" y="7120"/>
                  </a:lnTo>
                  <a:cubicBezTo>
                    <a:pt x="3309" y="7372"/>
                    <a:pt x="3592" y="7593"/>
                    <a:pt x="3939" y="7751"/>
                  </a:cubicBezTo>
                  <a:lnTo>
                    <a:pt x="3277" y="8948"/>
                  </a:lnTo>
                  <a:lnTo>
                    <a:pt x="3088" y="8948"/>
                  </a:lnTo>
                  <a:cubicBezTo>
                    <a:pt x="2521" y="8948"/>
                    <a:pt x="2049" y="9420"/>
                    <a:pt x="2049" y="9956"/>
                  </a:cubicBezTo>
                  <a:cubicBezTo>
                    <a:pt x="2049" y="10523"/>
                    <a:pt x="2521" y="10996"/>
                    <a:pt x="3088" y="10996"/>
                  </a:cubicBezTo>
                  <a:cubicBezTo>
                    <a:pt x="3624" y="10996"/>
                    <a:pt x="4096" y="10523"/>
                    <a:pt x="4096" y="9956"/>
                  </a:cubicBezTo>
                  <a:cubicBezTo>
                    <a:pt x="4096" y="9735"/>
                    <a:pt x="4033" y="9483"/>
                    <a:pt x="3876" y="9294"/>
                  </a:cubicBezTo>
                  <a:lnTo>
                    <a:pt x="4569" y="8034"/>
                  </a:lnTo>
                  <a:cubicBezTo>
                    <a:pt x="4853" y="8097"/>
                    <a:pt x="5168" y="8192"/>
                    <a:pt x="5483" y="8223"/>
                  </a:cubicBezTo>
                  <a:lnTo>
                    <a:pt x="5483" y="9672"/>
                  </a:lnTo>
                  <a:cubicBezTo>
                    <a:pt x="5073" y="9830"/>
                    <a:pt x="4821" y="10208"/>
                    <a:pt x="4821" y="10617"/>
                  </a:cubicBezTo>
                  <a:cubicBezTo>
                    <a:pt x="4821" y="11185"/>
                    <a:pt x="5294" y="11657"/>
                    <a:pt x="5829" y="11657"/>
                  </a:cubicBezTo>
                  <a:cubicBezTo>
                    <a:pt x="6396" y="11657"/>
                    <a:pt x="6869" y="11185"/>
                    <a:pt x="6869" y="10617"/>
                  </a:cubicBezTo>
                  <a:cubicBezTo>
                    <a:pt x="6869" y="10208"/>
                    <a:pt x="6585" y="9798"/>
                    <a:pt x="6176" y="9672"/>
                  </a:cubicBezTo>
                  <a:lnTo>
                    <a:pt x="6176" y="8223"/>
                  </a:lnTo>
                  <a:cubicBezTo>
                    <a:pt x="6491" y="8192"/>
                    <a:pt x="6806" y="8160"/>
                    <a:pt x="7089" y="8034"/>
                  </a:cubicBezTo>
                  <a:lnTo>
                    <a:pt x="7814" y="9294"/>
                  </a:lnTo>
                  <a:cubicBezTo>
                    <a:pt x="7657" y="9483"/>
                    <a:pt x="7562" y="9672"/>
                    <a:pt x="7562" y="9956"/>
                  </a:cubicBezTo>
                  <a:cubicBezTo>
                    <a:pt x="7562" y="10523"/>
                    <a:pt x="8035" y="10996"/>
                    <a:pt x="8602" y="10996"/>
                  </a:cubicBezTo>
                  <a:cubicBezTo>
                    <a:pt x="9137" y="10996"/>
                    <a:pt x="9610" y="10523"/>
                    <a:pt x="9610" y="9956"/>
                  </a:cubicBezTo>
                  <a:cubicBezTo>
                    <a:pt x="9610" y="9420"/>
                    <a:pt x="9137" y="8948"/>
                    <a:pt x="8602" y="8948"/>
                  </a:cubicBezTo>
                  <a:lnTo>
                    <a:pt x="8381" y="8948"/>
                  </a:lnTo>
                  <a:lnTo>
                    <a:pt x="7720" y="7751"/>
                  </a:lnTo>
                  <a:cubicBezTo>
                    <a:pt x="8035" y="7593"/>
                    <a:pt x="8350" y="7372"/>
                    <a:pt x="8633" y="7120"/>
                  </a:cubicBezTo>
                  <a:lnTo>
                    <a:pt x="9704" y="7719"/>
                  </a:lnTo>
                  <a:lnTo>
                    <a:pt x="9704" y="7908"/>
                  </a:lnTo>
                  <a:cubicBezTo>
                    <a:pt x="9704" y="8475"/>
                    <a:pt x="10177" y="8948"/>
                    <a:pt x="10713" y="8948"/>
                  </a:cubicBezTo>
                  <a:cubicBezTo>
                    <a:pt x="11280" y="8948"/>
                    <a:pt x="11752" y="8475"/>
                    <a:pt x="11752" y="7908"/>
                  </a:cubicBezTo>
                  <a:cubicBezTo>
                    <a:pt x="11626" y="7309"/>
                    <a:pt x="11154" y="6900"/>
                    <a:pt x="10586" y="6900"/>
                  </a:cubicBezTo>
                  <a:cubicBezTo>
                    <a:pt x="10366" y="6900"/>
                    <a:pt x="10114" y="6963"/>
                    <a:pt x="9925" y="7120"/>
                  </a:cubicBezTo>
                  <a:lnTo>
                    <a:pt x="9011" y="6616"/>
                  </a:lnTo>
                  <a:cubicBezTo>
                    <a:pt x="9515" y="5892"/>
                    <a:pt x="9893" y="4978"/>
                    <a:pt x="9893" y="4096"/>
                  </a:cubicBezTo>
                  <a:cubicBezTo>
                    <a:pt x="9893" y="1796"/>
                    <a:pt x="8035" y="0"/>
                    <a:pt x="57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275;p24">
            <a:extLst>
              <a:ext uri="{FF2B5EF4-FFF2-40B4-BE49-F238E27FC236}">
                <a16:creationId xmlns:a16="http://schemas.microsoft.com/office/drawing/2014/main" id="{B3AC9F4B-F99C-A1E7-381D-B7D37CF9C588}"/>
              </a:ext>
            </a:extLst>
          </p:cNvPr>
          <p:cNvGrpSpPr/>
          <p:nvPr/>
        </p:nvGrpSpPr>
        <p:grpSpPr>
          <a:xfrm>
            <a:off x="5196597" y="1548489"/>
            <a:ext cx="456841" cy="455636"/>
            <a:chOff x="-4118225" y="3990475"/>
            <a:chExt cx="292225" cy="273325"/>
          </a:xfrm>
          <a:solidFill>
            <a:schemeClr val="tx1"/>
          </a:solidFill>
        </p:grpSpPr>
        <p:sp>
          <p:nvSpPr>
            <p:cNvPr id="26" name="Google Shape;276;p24">
              <a:extLst>
                <a:ext uri="{FF2B5EF4-FFF2-40B4-BE49-F238E27FC236}">
                  <a16:creationId xmlns:a16="http://schemas.microsoft.com/office/drawing/2014/main" id="{1093CC56-E96B-B80B-EDA3-509571403EFF}"/>
                </a:ext>
              </a:extLst>
            </p:cNvPr>
            <p:cNvSpPr/>
            <p:nvPr/>
          </p:nvSpPr>
          <p:spPr>
            <a:xfrm>
              <a:off x="-3963850" y="404010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08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607"/>
                    <a:pt x="473" y="2048"/>
                    <a:pt x="1008" y="2048"/>
                  </a:cubicBezTo>
                  <a:cubicBezTo>
                    <a:pt x="1575" y="2048"/>
                    <a:pt x="2048" y="1607"/>
                    <a:pt x="2048" y="1040"/>
                  </a:cubicBezTo>
                  <a:cubicBezTo>
                    <a:pt x="2048" y="473"/>
                    <a:pt x="1575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7;p24">
              <a:extLst>
                <a:ext uri="{FF2B5EF4-FFF2-40B4-BE49-F238E27FC236}">
                  <a16:creationId xmlns:a16="http://schemas.microsoft.com/office/drawing/2014/main" id="{C0FE480A-19B4-86C7-9D09-22883DE87CC3}"/>
                </a:ext>
              </a:extLst>
            </p:cNvPr>
            <p:cNvSpPr/>
            <p:nvPr/>
          </p:nvSpPr>
          <p:spPr>
            <a:xfrm>
              <a:off x="-4015050" y="3990475"/>
              <a:ext cx="153600" cy="153625"/>
            </a:xfrm>
            <a:custGeom>
              <a:avLst/>
              <a:gdLst/>
              <a:ahLst/>
              <a:cxnLst/>
              <a:rect l="l" t="t" r="r" b="b"/>
              <a:pathLst>
                <a:path w="6144" h="6145" extrusionOk="0">
                  <a:moveTo>
                    <a:pt x="3056" y="1324"/>
                  </a:moveTo>
                  <a:cubicBezTo>
                    <a:pt x="4001" y="1324"/>
                    <a:pt x="4757" y="2080"/>
                    <a:pt x="4757" y="3025"/>
                  </a:cubicBezTo>
                  <a:cubicBezTo>
                    <a:pt x="4757" y="3970"/>
                    <a:pt x="4033" y="4726"/>
                    <a:pt x="3056" y="4726"/>
                  </a:cubicBezTo>
                  <a:cubicBezTo>
                    <a:pt x="2111" y="4726"/>
                    <a:pt x="1386" y="3970"/>
                    <a:pt x="1386" y="3025"/>
                  </a:cubicBezTo>
                  <a:cubicBezTo>
                    <a:pt x="1386" y="2080"/>
                    <a:pt x="2111" y="1324"/>
                    <a:pt x="3056" y="1324"/>
                  </a:cubicBezTo>
                  <a:close/>
                  <a:moveTo>
                    <a:pt x="3056" y="1"/>
                  </a:moveTo>
                  <a:cubicBezTo>
                    <a:pt x="1386" y="1"/>
                    <a:pt x="0" y="1355"/>
                    <a:pt x="0" y="3057"/>
                  </a:cubicBezTo>
                  <a:cubicBezTo>
                    <a:pt x="0" y="4758"/>
                    <a:pt x="1323" y="6144"/>
                    <a:pt x="3056" y="6144"/>
                  </a:cubicBezTo>
                  <a:cubicBezTo>
                    <a:pt x="4757" y="6144"/>
                    <a:pt x="6144" y="4758"/>
                    <a:pt x="6144" y="3057"/>
                  </a:cubicBezTo>
                  <a:cubicBezTo>
                    <a:pt x="6144" y="1355"/>
                    <a:pt x="4757" y="1"/>
                    <a:pt x="30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78;p24">
              <a:extLst>
                <a:ext uri="{FF2B5EF4-FFF2-40B4-BE49-F238E27FC236}">
                  <a16:creationId xmlns:a16="http://schemas.microsoft.com/office/drawing/2014/main" id="{AF08A5B9-8FF9-13A3-EA3C-BE50640C224E}"/>
                </a:ext>
              </a:extLst>
            </p:cNvPr>
            <p:cNvSpPr/>
            <p:nvPr/>
          </p:nvSpPr>
          <p:spPr>
            <a:xfrm>
              <a:off x="-4118225" y="4144075"/>
              <a:ext cx="33875" cy="119725"/>
            </a:xfrm>
            <a:custGeom>
              <a:avLst/>
              <a:gdLst/>
              <a:ahLst/>
              <a:cxnLst/>
              <a:rect l="l" t="t" r="r" b="b"/>
              <a:pathLst>
                <a:path w="1355" h="4789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4442"/>
                  </a:lnTo>
                  <a:cubicBezTo>
                    <a:pt x="0" y="4631"/>
                    <a:pt x="158" y="4789"/>
                    <a:pt x="347" y="4789"/>
                  </a:cubicBezTo>
                  <a:lnTo>
                    <a:pt x="1008" y="4789"/>
                  </a:lnTo>
                  <a:cubicBezTo>
                    <a:pt x="1134" y="4789"/>
                    <a:pt x="1260" y="4757"/>
                    <a:pt x="1355" y="4726"/>
                  </a:cubicBezTo>
                  <a:lnTo>
                    <a:pt x="1355" y="63"/>
                  </a:lnTo>
                  <a:cubicBezTo>
                    <a:pt x="1260" y="32"/>
                    <a:pt x="1134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79;p24">
              <a:extLst>
                <a:ext uri="{FF2B5EF4-FFF2-40B4-BE49-F238E27FC236}">
                  <a16:creationId xmlns:a16="http://schemas.microsoft.com/office/drawing/2014/main" id="{666DBA23-2142-08A1-B51E-6451E3BB3BF3}"/>
                </a:ext>
              </a:extLst>
            </p:cNvPr>
            <p:cNvSpPr/>
            <p:nvPr/>
          </p:nvSpPr>
          <p:spPr>
            <a:xfrm>
              <a:off x="-4067050" y="4143750"/>
              <a:ext cx="241050" cy="120050"/>
            </a:xfrm>
            <a:custGeom>
              <a:avLst/>
              <a:gdLst/>
              <a:ahLst/>
              <a:cxnLst/>
              <a:rect l="l" t="t" r="r" b="b"/>
              <a:pathLst>
                <a:path w="9642" h="4802" extrusionOk="0">
                  <a:moveTo>
                    <a:pt x="1750" y="1"/>
                  </a:moveTo>
                  <a:cubicBezTo>
                    <a:pt x="1124" y="1"/>
                    <a:pt x="537" y="197"/>
                    <a:pt x="1" y="549"/>
                  </a:cubicBezTo>
                  <a:lnTo>
                    <a:pt x="1" y="4550"/>
                  </a:lnTo>
                  <a:cubicBezTo>
                    <a:pt x="410" y="4707"/>
                    <a:pt x="883" y="4802"/>
                    <a:pt x="1356" y="4802"/>
                  </a:cubicBezTo>
                  <a:lnTo>
                    <a:pt x="5294" y="4802"/>
                  </a:lnTo>
                  <a:cubicBezTo>
                    <a:pt x="5735" y="4802"/>
                    <a:pt x="6144" y="4644"/>
                    <a:pt x="6459" y="4392"/>
                  </a:cubicBezTo>
                  <a:cubicBezTo>
                    <a:pt x="6459" y="4392"/>
                    <a:pt x="8507" y="2502"/>
                    <a:pt x="9169" y="1872"/>
                  </a:cubicBezTo>
                  <a:cubicBezTo>
                    <a:pt x="9169" y="1872"/>
                    <a:pt x="9547" y="1399"/>
                    <a:pt x="9547" y="1021"/>
                  </a:cubicBezTo>
                  <a:cubicBezTo>
                    <a:pt x="9641" y="454"/>
                    <a:pt x="9169" y="13"/>
                    <a:pt x="8602" y="13"/>
                  </a:cubicBezTo>
                  <a:cubicBezTo>
                    <a:pt x="8413" y="13"/>
                    <a:pt x="7751" y="202"/>
                    <a:pt x="6711" y="1777"/>
                  </a:cubicBezTo>
                  <a:cubicBezTo>
                    <a:pt x="6333" y="2376"/>
                    <a:pt x="5766" y="2754"/>
                    <a:pt x="5199" y="2754"/>
                  </a:cubicBezTo>
                  <a:lnTo>
                    <a:pt x="2710" y="2754"/>
                  </a:lnTo>
                  <a:cubicBezTo>
                    <a:pt x="2584" y="2754"/>
                    <a:pt x="2458" y="2849"/>
                    <a:pt x="2395" y="2975"/>
                  </a:cubicBezTo>
                  <a:cubicBezTo>
                    <a:pt x="2333" y="3099"/>
                    <a:pt x="2223" y="3152"/>
                    <a:pt x="2110" y="3152"/>
                  </a:cubicBezTo>
                  <a:cubicBezTo>
                    <a:pt x="1880" y="3152"/>
                    <a:pt x="1638" y="2934"/>
                    <a:pt x="1765" y="2660"/>
                  </a:cubicBezTo>
                  <a:cubicBezTo>
                    <a:pt x="1923" y="2344"/>
                    <a:pt x="2238" y="2092"/>
                    <a:pt x="2616" y="2092"/>
                  </a:cubicBezTo>
                  <a:lnTo>
                    <a:pt x="5231" y="2092"/>
                  </a:lnTo>
                  <a:cubicBezTo>
                    <a:pt x="6081" y="2061"/>
                    <a:pt x="6081" y="706"/>
                    <a:pt x="5136" y="706"/>
                  </a:cubicBezTo>
                  <a:lnTo>
                    <a:pt x="3844" y="706"/>
                  </a:lnTo>
                  <a:cubicBezTo>
                    <a:pt x="3116" y="220"/>
                    <a:pt x="2412" y="1"/>
                    <a:pt x="1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280;p24">
            <a:extLst>
              <a:ext uri="{FF2B5EF4-FFF2-40B4-BE49-F238E27FC236}">
                <a16:creationId xmlns:a16="http://schemas.microsoft.com/office/drawing/2014/main" id="{F7AF72B3-75A5-BE2B-1760-86101513AA9F}"/>
              </a:ext>
            </a:extLst>
          </p:cNvPr>
          <p:cNvGrpSpPr/>
          <p:nvPr/>
        </p:nvGrpSpPr>
        <p:grpSpPr>
          <a:xfrm>
            <a:off x="3382927" y="3978236"/>
            <a:ext cx="455395" cy="486809"/>
            <a:chOff x="-3771675" y="3971775"/>
            <a:chExt cx="291300" cy="292025"/>
          </a:xfrm>
        </p:grpSpPr>
        <p:sp>
          <p:nvSpPr>
            <p:cNvPr id="31" name="Google Shape;281;p24">
              <a:extLst>
                <a:ext uri="{FF2B5EF4-FFF2-40B4-BE49-F238E27FC236}">
                  <a16:creationId xmlns:a16="http://schemas.microsoft.com/office/drawing/2014/main" id="{54D23C84-1EAA-E108-4030-8F9366079111}"/>
                </a:ext>
              </a:extLst>
            </p:cNvPr>
            <p:cNvSpPr/>
            <p:nvPr/>
          </p:nvSpPr>
          <p:spPr>
            <a:xfrm>
              <a:off x="-3770100" y="3971775"/>
              <a:ext cx="218975" cy="66775"/>
            </a:xfrm>
            <a:custGeom>
              <a:avLst/>
              <a:gdLst/>
              <a:ahLst/>
              <a:cxnLst/>
              <a:rect l="l" t="t" r="r" b="b"/>
              <a:pathLst>
                <a:path w="8759" h="2671" extrusionOk="0">
                  <a:moveTo>
                    <a:pt x="4391" y="0"/>
                  </a:moveTo>
                  <a:cubicBezTo>
                    <a:pt x="2410" y="0"/>
                    <a:pt x="426" y="449"/>
                    <a:pt x="0" y="1347"/>
                  </a:cubicBezTo>
                  <a:cubicBezTo>
                    <a:pt x="426" y="2229"/>
                    <a:pt x="2410" y="2670"/>
                    <a:pt x="4391" y="2670"/>
                  </a:cubicBezTo>
                  <a:cubicBezTo>
                    <a:pt x="6372" y="2670"/>
                    <a:pt x="8349" y="2229"/>
                    <a:pt x="8759" y="1347"/>
                  </a:cubicBezTo>
                  <a:cubicBezTo>
                    <a:pt x="8349" y="449"/>
                    <a:pt x="6372" y="0"/>
                    <a:pt x="43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82;p24">
              <a:extLst>
                <a:ext uri="{FF2B5EF4-FFF2-40B4-BE49-F238E27FC236}">
                  <a16:creationId xmlns:a16="http://schemas.microsoft.com/office/drawing/2014/main" id="{14145789-72E4-898E-9056-DFFAB0D012D5}"/>
                </a:ext>
              </a:extLst>
            </p:cNvPr>
            <p:cNvSpPr/>
            <p:nvPr/>
          </p:nvSpPr>
          <p:spPr>
            <a:xfrm>
              <a:off x="-3771675" y="4030650"/>
              <a:ext cx="222125" cy="78000"/>
            </a:xfrm>
            <a:custGeom>
              <a:avLst/>
              <a:gdLst/>
              <a:ahLst/>
              <a:cxnLst/>
              <a:rect l="l" t="t" r="r" b="b"/>
              <a:pathLst>
                <a:path w="8885" h="3120" extrusionOk="0">
                  <a:moveTo>
                    <a:pt x="0" y="0"/>
                  </a:moveTo>
                  <a:lnTo>
                    <a:pt x="0" y="1418"/>
                  </a:lnTo>
                  <a:cubicBezTo>
                    <a:pt x="0" y="2521"/>
                    <a:pt x="2048" y="3088"/>
                    <a:pt x="4127" y="3119"/>
                  </a:cubicBezTo>
                  <a:cubicBezTo>
                    <a:pt x="4915" y="1891"/>
                    <a:pt x="6301" y="1103"/>
                    <a:pt x="7877" y="1103"/>
                  </a:cubicBezTo>
                  <a:cubicBezTo>
                    <a:pt x="8223" y="1103"/>
                    <a:pt x="8570" y="1135"/>
                    <a:pt x="8885" y="1229"/>
                  </a:cubicBezTo>
                  <a:lnTo>
                    <a:pt x="8885" y="0"/>
                  </a:lnTo>
                  <a:cubicBezTo>
                    <a:pt x="7908" y="788"/>
                    <a:pt x="6112" y="1072"/>
                    <a:pt x="4443" y="1072"/>
                  </a:cubicBezTo>
                  <a:cubicBezTo>
                    <a:pt x="2804" y="1072"/>
                    <a:pt x="977" y="75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83;p24">
              <a:extLst>
                <a:ext uri="{FF2B5EF4-FFF2-40B4-BE49-F238E27FC236}">
                  <a16:creationId xmlns:a16="http://schemas.microsoft.com/office/drawing/2014/main" id="{EFD0D6C4-EEF1-AFDC-5397-5EA8ADCD554E}"/>
                </a:ext>
              </a:extLst>
            </p:cNvPr>
            <p:cNvSpPr/>
            <p:nvPr/>
          </p:nvSpPr>
          <p:spPr>
            <a:xfrm>
              <a:off x="-3669425" y="4074750"/>
              <a:ext cx="189050" cy="189050"/>
            </a:xfrm>
            <a:custGeom>
              <a:avLst/>
              <a:gdLst/>
              <a:ahLst/>
              <a:cxnLst/>
              <a:rect l="l" t="t" r="r" b="b"/>
              <a:pathLst>
                <a:path w="7562" h="7562" extrusionOk="0">
                  <a:moveTo>
                    <a:pt x="5501" y="2732"/>
                  </a:moveTo>
                  <a:cubicBezTo>
                    <a:pt x="5748" y="2732"/>
                    <a:pt x="6008" y="3067"/>
                    <a:pt x="5766" y="3309"/>
                  </a:cubicBezTo>
                  <a:lnTo>
                    <a:pt x="3718" y="5356"/>
                  </a:lnTo>
                  <a:cubicBezTo>
                    <a:pt x="3655" y="5420"/>
                    <a:pt x="3568" y="5451"/>
                    <a:pt x="3482" y="5451"/>
                  </a:cubicBezTo>
                  <a:cubicBezTo>
                    <a:pt x="3395" y="5451"/>
                    <a:pt x="3308" y="5420"/>
                    <a:pt x="3245" y="5356"/>
                  </a:cubicBezTo>
                  <a:lnTo>
                    <a:pt x="1859" y="4002"/>
                  </a:lnTo>
                  <a:cubicBezTo>
                    <a:pt x="1617" y="3760"/>
                    <a:pt x="1840" y="3425"/>
                    <a:pt x="2099" y="3425"/>
                  </a:cubicBezTo>
                  <a:cubicBezTo>
                    <a:pt x="2177" y="3425"/>
                    <a:pt x="2259" y="3456"/>
                    <a:pt x="2332" y="3529"/>
                  </a:cubicBezTo>
                  <a:lnTo>
                    <a:pt x="3466" y="4663"/>
                  </a:lnTo>
                  <a:lnTo>
                    <a:pt x="5293" y="2836"/>
                  </a:lnTo>
                  <a:cubicBezTo>
                    <a:pt x="5352" y="2763"/>
                    <a:pt x="5426" y="2732"/>
                    <a:pt x="5501" y="2732"/>
                  </a:cubicBezTo>
                  <a:close/>
                  <a:moveTo>
                    <a:pt x="3781" y="1"/>
                  </a:moveTo>
                  <a:cubicBezTo>
                    <a:pt x="1702" y="1"/>
                    <a:pt x="0" y="1702"/>
                    <a:pt x="0" y="3781"/>
                  </a:cubicBezTo>
                  <a:cubicBezTo>
                    <a:pt x="0" y="5892"/>
                    <a:pt x="1702" y="7562"/>
                    <a:pt x="3781" y="7562"/>
                  </a:cubicBezTo>
                  <a:cubicBezTo>
                    <a:pt x="5860" y="7562"/>
                    <a:pt x="7562" y="5892"/>
                    <a:pt x="7562" y="3781"/>
                  </a:cubicBezTo>
                  <a:cubicBezTo>
                    <a:pt x="7562" y="1702"/>
                    <a:pt x="5860" y="1"/>
                    <a:pt x="37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284;p24">
              <a:extLst>
                <a:ext uri="{FF2B5EF4-FFF2-40B4-BE49-F238E27FC236}">
                  <a16:creationId xmlns:a16="http://schemas.microsoft.com/office/drawing/2014/main" id="{3599A078-D8F4-1DF8-A8EC-E03983EA89BD}"/>
                </a:ext>
              </a:extLst>
            </p:cNvPr>
            <p:cNvSpPr/>
            <p:nvPr/>
          </p:nvSpPr>
          <p:spPr>
            <a:xfrm>
              <a:off x="-3771675" y="4099950"/>
              <a:ext cx="94525" cy="76425"/>
            </a:xfrm>
            <a:custGeom>
              <a:avLst/>
              <a:gdLst/>
              <a:ahLst/>
              <a:cxnLst/>
              <a:rect l="l" t="t" r="r" b="b"/>
              <a:pathLst>
                <a:path w="3781" h="3057" extrusionOk="0">
                  <a:moveTo>
                    <a:pt x="0" y="1"/>
                  </a:moveTo>
                  <a:lnTo>
                    <a:pt x="0" y="1419"/>
                  </a:lnTo>
                  <a:cubicBezTo>
                    <a:pt x="0" y="2364"/>
                    <a:pt x="1607" y="2899"/>
                    <a:pt x="3434" y="3057"/>
                  </a:cubicBezTo>
                  <a:cubicBezTo>
                    <a:pt x="3371" y="2364"/>
                    <a:pt x="3497" y="1671"/>
                    <a:pt x="3781" y="1040"/>
                  </a:cubicBezTo>
                  <a:cubicBezTo>
                    <a:pt x="2332" y="977"/>
                    <a:pt x="819" y="662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85;p24">
              <a:extLst>
                <a:ext uri="{FF2B5EF4-FFF2-40B4-BE49-F238E27FC236}">
                  <a16:creationId xmlns:a16="http://schemas.microsoft.com/office/drawing/2014/main" id="{B83ABA7E-CE31-9D04-2963-A44BB5D3F011}"/>
                </a:ext>
              </a:extLst>
            </p:cNvPr>
            <p:cNvSpPr/>
            <p:nvPr/>
          </p:nvSpPr>
          <p:spPr>
            <a:xfrm>
              <a:off x="-3771675" y="4167700"/>
              <a:ext cx="135500" cy="95325"/>
            </a:xfrm>
            <a:custGeom>
              <a:avLst/>
              <a:gdLst/>
              <a:ahLst/>
              <a:cxnLst/>
              <a:rect l="l" t="t" r="r" b="b"/>
              <a:pathLst>
                <a:path w="5420" h="3813" extrusionOk="0">
                  <a:moveTo>
                    <a:pt x="0" y="0"/>
                  </a:moveTo>
                  <a:lnTo>
                    <a:pt x="0" y="2111"/>
                  </a:lnTo>
                  <a:cubicBezTo>
                    <a:pt x="0" y="3277"/>
                    <a:pt x="2237" y="3812"/>
                    <a:pt x="4443" y="3812"/>
                  </a:cubicBezTo>
                  <a:cubicBezTo>
                    <a:pt x="4789" y="3812"/>
                    <a:pt x="5104" y="3812"/>
                    <a:pt x="5419" y="3781"/>
                  </a:cubicBezTo>
                  <a:cubicBezTo>
                    <a:pt x="4474" y="3151"/>
                    <a:pt x="3781" y="2206"/>
                    <a:pt x="3529" y="1071"/>
                  </a:cubicBezTo>
                  <a:cubicBezTo>
                    <a:pt x="2174" y="977"/>
                    <a:pt x="788" y="66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286;p24">
            <a:extLst>
              <a:ext uri="{FF2B5EF4-FFF2-40B4-BE49-F238E27FC236}">
                <a16:creationId xmlns:a16="http://schemas.microsoft.com/office/drawing/2014/main" id="{040E3B57-4E14-7A7B-6BF5-7A0958DDB644}"/>
              </a:ext>
            </a:extLst>
          </p:cNvPr>
          <p:cNvGrpSpPr/>
          <p:nvPr/>
        </p:nvGrpSpPr>
        <p:grpSpPr>
          <a:xfrm>
            <a:off x="1512208" y="1542582"/>
            <a:ext cx="456880" cy="484517"/>
            <a:chOff x="-5971525" y="3273750"/>
            <a:chExt cx="292250" cy="290650"/>
          </a:xfrm>
        </p:grpSpPr>
        <p:sp>
          <p:nvSpPr>
            <p:cNvPr id="37" name="Google Shape;287;p24">
              <a:extLst>
                <a:ext uri="{FF2B5EF4-FFF2-40B4-BE49-F238E27FC236}">
                  <a16:creationId xmlns:a16="http://schemas.microsoft.com/office/drawing/2014/main" id="{23F8A96E-5CE2-8704-C8CB-DE634448DB5A}"/>
                </a:ext>
              </a:extLst>
            </p:cNvPr>
            <p:cNvSpPr/>
            <p:nvPr/>
          </p:nvSpPr>
          <p:spPr>
            <a:xfrm>
              <a:off x="-5868325" y="3273750"/>
              <a:ext cx="85075" cy="84300"/>
            </a:xfrm>
            <a:custGeom>
              <a:avLst/>
              <a:gdLst/>
              <a:ahLst/>
              <a:cxnLst/>
              <a:rect l="l" t="t" r="r" b="b"/>
              <a:pathLst>
                <a:path w="3403" h="3372" extrusionOk="0">
                  <a:moveTo>
                    <a:pt x="1701" y="0"/>
                  </a:moveTo>
                  <a:cubicBezTo>
                    <a:pt x="788" y="0"/>
                    <a:pt x="0" y="756"/>
                    <a:pt x="0" y="1702"/>
                  </a:cubicBezTo>
                  <a:cubicBezTo>
                    <a:pt x="0" y="2615"/>
                    <a:pt x="788" y="3371"/>
                    <a:pt x="1701" y="3371"/>
                  </a:cubicBezTo>
                  <a:cubicBezTo>
                    <a:pt x="2646" y="3371"/>
                    <a:pt x="3403" y="2615"/>
                    <a:pt x="3403" y="1702"/>
                  </a:cubicBezTo>
                  <a:cubicBezTo>
                    <a:pt x="3403" y="756"/>
                    <a:pt x="2646" y="0"/>
                    <a:pt x="17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88;p24">
              <a:extLst>
                <a:ext uri="{FF2B5EF4-FFF2-40B4-BE49-F238E27FC236}">
                  <a16:creationId xmlns:a16="http://schemas.microsoft.com/office/drawing/2014/main" id="{171093FA-743F-9AE6-6D6C-116E43F8B7B6}"/>
                </a:ext>
              </a:extLst>
            </p:cNvPr>
            <p:cNvSpPr/>
            <p:nvPr/>
          </p:nvSpPr>
          <p:spPr>
            <a:xfrm>
              <a:off x="-5971525" y="3308400"/>
              <a:ext cx="292250" cy="256000"/>
            </a:xfrm>
            <a:custGeom>
              <a:avLst/>
              <a:gdLst/>
              <a:ahLst/>
              <a:cxnLst/>
              <a:rect l="l" t="t" r="r" b="b"/>
              <a:pathLst>
                <a:path w="11690" h="10240" extrusionOk="0">
                  <a:moveTo>
                    <a:pt x="2049" y="1"/>
                  </a:moveTo>
                  <a:cubicBezTo>
                    <a:pt x="1324" y="1"/>
                    <a:pt x="694" y="599"/>
                    <a:pt x="694" y="1355"/>
                  </a:cubicBezTo>
                  <a:cubicBezTo>
                    <a:pt x="694" y="1733"/>
                    <a:pt x="852" y="2080"/>
                    <a:pt x="1072" y="2300"/>
                  </a:cubicBezTo>
                  <a:cubicBezTo>
                    <a:pt x="442" y="2647"/>
                    <a:pt x="1" y="3340"/>
                    <a:pt x="1" y="4096"/>
                  </a:cubicBezTo>
                  <a:lnTo>
                    <a:pt x="1" y="5766"/>
                  </a:lnTo>
                  <a:cubicBezTo>
                    <a:pt x="1" y="6207"/>
                    <a:pt x="284" y="6617"/>
                    <a:pt x="694" y="6774"/>
                  </a:cubicBezTo>
                  <a:lnTo>
                    <a:pt x="694" y="8538"/>
                  </a:lnTo>
                  <a:cubicBezTo>
                    <a:pt x="694" y="9074"/>
                    <a:pt x="1167" y="9546"/>
                    <a:pt x="1702" y="9546"/>
                  </a:cubicBezTo>
                  <a:lnTo>
                    <a:pt x="2364" y="9546"/>
                  </a:lnTo>
                  <a:cubicBezTo>
                    <a:pt x="2931" y="9546"/>
                    <a:pt x="3403" y="9074"/>
                    <a:pt x="3403" y="8538"/>
                  </a:cubicBezTo>
                  <a:lnTo>
                    <a:pt x="3403" y="6774"/>
                  </a:lnTo>
                  <a:cubicBezTo>
                    <a:pt x="3529" y="6711"/>
                    <a:pt x="3624" y="6648"/>
                    <a:pt x="3750" y="6522"/>
                  </a:cubicBezTo>
                  <a:cubicBezTo>
                    <a:pt x="3876" y="6585"/>
                    <a:pt x="3939" y="6680"/>
                    <a:pt x="4097" y="6774"/>
                  </a:cubicBezTo>
                  <a:lnTo>
                    <a:pt x="4097" y="9200"/>
                  </a:lnTo>
                  <a:cubicBezTo>
                    <a:pt x="4097" y="9735"/>
                    <a:pt x="4569" y="10240"/>
                    <a:pt x="5136" y="10240"/>
                  </a:cubicBezTo>
                  <a:lnTo>
                    <a:pt x="6522" y="10240"/>
                  </a:lnTo>
                  <a:cubicBezTo>
                    <a:pt x="7058" y="10240"/>
                    <a:pt x="7562" y="9767"/>
                    <a:pt x="7562" y="9200"/>
                  </a:cubicBezTo>
                  <a:lnTo>
                    <a:pt x="7562" y="6774"/>
                  </a:lnTo>
                  <a:cubicBezTo>
                    <a:pt x="7688" y="6711"/>
                    <a:pt x="7814" y="6648"/>
                    <a:pt x="7940" y="6522"/>
                  </a:cubicBezTo>
                  <a:cubicBezTo>
                    <a:pt x="8035" y="6585"/>
                    <a:pt x="8129" y="6680"/>
                    <a:pt x="8287" y="6774"/>
                  </a:cubicBezTo>
                  <a:lnTo>
                    <a:pt x="8287" y="8538"/>
                  </a:lnTo>
                  <a:cubicBezTo>
                    <a:pt x="8287" y="9074"/>
                    <a:pt x="8759" y="9546"/>
                    <a:pt x="9295" y="9546"/>
                  </a:cubicBezTo>
                  <a:lnTo>
                    <a:pt x="9988" y="9546"/>
                  </a:lnTo>
                  <a:cubicBezTo>
                    <a:pt x="10524" y="9546"/>
                    <a:pt x="10996" y="9074"/>
                    <a:pt x="10996" y="8538"/>
                  </a:cubicBezTo>
                  <a:lnTo>
                    <a:pt x="10996" y="6774"/>
                  </a:lnTo>
                  <a:cubicBezTo>
                    <a:pt x="11406" y="6617"/>
                    <a:pt x="11658" y="6238"/>
                    <a:pt x="11658" y="5766"/>
                  </a:cubicBezTo>
                  <a:lnTo>
                    <a:pt x="11658" y="4096"/>
                  </a:lnTo>
                  <a:cubicBezTo>
                    <a:pt x="11689" y="3340"/>
                    <a:pt x="11280" y="2678"/>
                    <a:pt x="10650" y="2300"/>
                  </a:cubicBezTo>
                  <a:cubicBezTo>
                    <a:pt x="10870" y="2080"/>
                    <a:pt x="11028" y="1733"/>
                    <a:pt x="11028" y="1355"/>
                  </a:cubicBezTo>
                  <a:cubicBezTo>
                    <a:pt x="11028" y="599"/>
                    <a:pt x="10398" y="1"/>
                    <a:pt x="9641" y="1"/>
                  </a:cubicBezTo>
                  <a:cubicBezTo>
                    <a:pt x="8917" y="1"/>
                    <a:pt x="8287" y="599"/>
                    <a:pt x="8287" y="1355"/>
                  </a:cubicBezTo>
                  <a:cubicBezTo>
                    <a:pt x="8287" y="1733"/>
                    <a:pt x="8444" y="2080"/>
                    <a:pt x="8665" y="2300"/>
                  </a:cubicBezTo>
                  <a:cubicBezTo>
                    <a:pt x="8444" y="2426"/>
                    <a:pt x="8224" y="2584"/>
                    <a:pt x="8066" y="2773"/>
                  </a:cubicBezTo>
                  <a:cubicBezTo>
                    <a:pt x="7972" y="2521"/>
                    <a:pt x="7751" y="2237"/>
                    <a:pt x="7562" y="2017"/>
                  </a:cubicBezTo>
                  <a:cubicBezTo>
                    <a:pt x="7216" y="2395"/>
                    <a:pt x="6743" y="2584"/>
                    <a:pt x="6239" y="2647"/>
                  </a:cubicBezTo>
                  <a:lnTo>
                    <a:pt x="6239" y="4380"/>
                  </a:lnTo>
                  <a:cubicBezTo>
                    <a:pt x="6239" y="4604"/>
                    <a:pt x="6043" y="4722"/>
                    <a:pt x="5851" y="4722"/>
                  </a:cubicBezTo>
                  <a:cubicBezTo>
                    <a:pt x="5665" y="4722"/>
                    <a:pt x="5483" y="4612"/>
                    <a:pt x="5483" y="4380"/>
                  </a:cubicBezTo>
                  <a:lnTo>
                    <a:pt x="5483" y="2647"/>
                  </a:lnTo>
                  <a:cubicBezTo>
                    <a:pt x="4979" y="2584"/>
                    <a:pt x="4506" y="2332"/>
                    <a:pt x="4160" y="2017"/>
                  </a:cubicBezTo>
                  <a:cubicBezTo>
                    <a:pt x="3908" y="2237"/>
                    <a:pt x="3750" y="2521"/>
                    <a:pt x="3624" y="2773"/>
                  </a:cubicBezTo>
                  <a:cubicBezTo>
                    <a:pt x="3466" y="2584"/>
                    <a:pt x="3277" y="2426"/>
                    <a:pt x="3057" y="2300"/>
                  </a:cubicBezTo>
                  <a:cubicBezTo>
                    <a:pt x="3277" y="2080"/>
                    <a:pt x="3435" y="1733"/>
                    <a:pt x="3435" y="1355"/>
                  </a:cubicBezTo>
                  <a:cubicBezTo>
                    <a:pt x="3435" y="599"/>
                    <a:pt x="2805" y="1"/>
                    <a:pt x="20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289;p24">
            <a:extLst>
              <a:ext uri="{FF2B5EF4-FFF2-40B4-BE49-F238E27FC236}">
                <a16:creationId xmlns:a16="http://schemas.microsoft.com/office/drawing/2014/main" id="{B735CA33-643E-95FC-D6DB-4AB35744B8DD}"/>
              </a:ext>
            </a:extLst>
          </p:cNvPr>
          <p:cNvGrpSpPr/>
          <p:nvPr/>
        </p:nvGrpSpPr>
        <p:grpSpPr>
          <a:xfrm>
            <a:off x="9376319" y="1541155"/>
            <a:ext cx="459342" cy="491060"/>
            <a:chOff x="-1591550" y="3597475"/>
            <a:chExt cx="293825" cy="294575"/>
          </a:xfrm>
          <a:solidFill>
            <a:schemeClr val="tx1"/>
          </a:solidFill>
        </p:grpSpPr>
        <p:sp>
          <p:nvSpPr>
            <p:cNvPr id="40" name="Google Shape;290;p24">
              <a:extLst>
                <a:ext uri="{FF2B5EF4-FFF2-40B4-BE49-F238E27FC236}">
                  <a16:creationId xmlns:a16="http://schemas.microsoft.com/office/drawing/2014/main" id="{8B73960B-3832-CD50-0B2C-9E063CFDAABC}"/>
                </a:ext>
              </a:extLst>
            </p:cNvPr>
            <p:cNvSpPr/>
            <p:nvPr/>
          </p:nvSpPr>
          <p:spPr>
            <a:xfrm>
              <a:off x="-1509625" y="3597475"/>
              <a:ext cx="211900" cy="207150"/>
            </a:xfrm>
            <a:custGeom>
              <a:avLst/>
              <a:gdLst/>
              <a:ahLst/>
              <a:cxnLst/>
              <a:rect l="l" t="t" r="r" b="b"/>
              <a:pathLst>
                <a:path w="8476" h="8286" extrusionOk="0">
                  <a:moveTo>
                    <a:pt x="6105" y="1"/>
                  </a:moveTo>
                  <a:cubicBezTo>
                    <a:pt x="6014" y="1"/>
                    <a:pt x="5916" y="39"/>
                    <a:pt x="5829" y="126"/>
                  </a:cubicBezTo>
                  <a:lnTo>
                    <a:pt x="3781" y="2205"/>
                  </a:lnTo>
                  <a:cubicBezTo>
                    <a:pt x="3718" y="2268"/>
                    <a:pt x="3655" y="2363"/>
                    <a:pt x="3655" y="2426"/>
                  </a:cubicBezTo>
                  <a:lnTo>
                    <a:pt x="3655" y="4253"/>
                  </a:lnTo>
                  <a:lnTo>
                    <a:pt x="1544" y="6332"/>
                  </a:lnTo>
                  <a:cubicBezTo>
                    <a:pt x="1400" y="6270"/>
                    <a:pt x="1256" y="6242"/>
                    <a:pt x="1119" y="6242"/>
                  </a:cubicBezTo>
                  <a:cubicBezTo>
                    <a:pt x="835" y="6242"/>
                    <a:pt x="580" y="6362"/>
                    <a:pt x="410" y="6553"/>
                  </a:cubicBezTo>
                  <a:cubicBezTo>
                    <a:pt x="0" y="6931"/>
                    <a:pt x="0" y="7592"/>
                    <a:pt x="410" y="8002"/>
                  </a:cubicBezTo>
                  <a:cubicBezTo>
                    <a:pt x="599" y="8191"/>
                    <a:pt x="859" y="8286"/>
                    <a:pt x="1123" y="8286"/>
                  </a:cubicBezTo>
                  <a:cubicBezTo>
                    <a:pt x="1387" y="8286"/>
                    <a:pt x="1655" y="8191"/>
                    <a:pt x="1859" y="8002"/>
                  </a:cubicBezTo>
                  <a:cubicBezTo>
                    <a:pt x="2174" y="7687"/>
                    <a:pt x="2206" y="7214"/>
                    <a:pt x="2048" y="6868"/>
                  </a:cubicBezTo>
                  <a:lnTo>
                    <a:pt x="4128" y="4757"/>
                  </a:lnTo>
                  <a:lnTo>
                    <a:pt x="5955" y="4757"/>
                  </a:lnTo>
                  <a:cubicBezTo>
                    <a:pt x="6018" y="4757"/>
                    <a:pt x="6144" y="4725"/>
                    <a:pt x="6175" y="4662"/>
                  </a:cubicBezTo>
                  <a:lnTo>
                    <a:pt x="8286" y="2552"/>
                  </a:lnTo>
                  <a:cubicBezTo>
                    <a:pt x="8475" y="2331"/>
                    <a:pt x="8349" y="1985"/>
                    <a:pt x="8034" y="1985"/>
                  </a:cubicBezTo>
                  <a:lnTo>
                    <a:pt x="6428" y="1985"/>
                  </a:lnTo>
                  <a:lnTo>
                    <a:pt x="6428" y="346"/>
                  </a:lnTo>
                  <a:cubicBezTo>
                    <a:pt x="6428" y="140"/>
                    <a:pt x="6278" y="1"/>
                    <a:pt x="61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91;p24">
              <a:extLst>
                <a:ext uri="{FF2B5EF4-FFF2-40B4-BE49-F238E27FC236}">
                  <a16:creationId xmlns:a16="http://schemas.microsoft.com/office/drawing/2014/main" id="{9641E58F-11EF-BEAC-8330-E8065163E5AC}"/>
                </a:ext>
              </a:extLst>
            </p:cNvPr>
            <p:cNvSpPr/>
            <p:nvPr/>
          </p:nvSpPr>
          <p:spPr>
            <a:xfrm>
              <a:off x="-1541125" y="3719125"/>
              <a:ext cx="120525" cy="118275"/>
            </a:xfrm>
            <a:custGeom>
              <a:avLst/>
              <a:gdLst/>
              <a:ahLst/>
              <a:cxnLst/>
              <a:rect l="l" t="t" r="r" b="b"/>
              <a:pathLst>
                <a:path w="4821" h="4731" extrusionOk="0">
                  <a:moveTo>
                    <a:pt x="2340" y="1"/>
                  </a:moveTo>
                  <a:cubicBezTo>
                    <a:pt x="1722" y="1"/>
                    <a:pt x="1163" y="241"/>
                    <a:pt x="725" y="679"/>
                  </a:cubicBezTo>
                  <a:cubicBezTo>
                    <a:pt x="284" y="1120"/>
                    <a:pt x="0" y="1750"/>
                    <a:pt x="0" y="2380"/>
                  </a:cubicBezTo>
                  <a:cubicBezTo>
                    <a:pt x="0" y="3943"/>
                    <a:pt x="1211" y="4731"/>
                    <a:pt x="2420" y="4731"/>
                  </a:cubicBezTo>
                  <a:cubicBezTo>
                    <a:pt x="3622" y="4731"/>
                    <a:pt x="4821" y="3951"/>
                    <a:pt x="4821" y="2380"/>
                  </a:cubicBezTo>
                  <a:cubicBezTo>
                    <a:pt x="4821" y="2096"/>
                    <a:pt x="4758" y="1844"/>
                    <a:pt x="4663" y="1592"/>
                  </a:cubicBezTo>
                  <a:lnTo>
                    <a:pt x="4096" y="2159"/>
                  </a:lnTo>
                  <a:cubicBezTo>
                    <a:pt x="4253" y="3199"/>
                    <a:pt x="3434" y="4081"/>
                    <a:pt x="2395" y="4081"/>
                  </a:cubicBezTo>
                  <a:cubicBezTo>
                    <a:pt x="882" y="4081"/>
                    <a:pt x="126" y="2222"/>
                    <a:pt x="1197" y="1151"/>
                  </a:cubicBezTo>
                  <a:cubicBezTo>
                    <a:pt x="1522" y="827"/>
                    <a:pt x="1984" y="665"/>
                    <a:pt x="2428" y="665"/>
                  </a:cubicBezTo>
                  <a:cubicBezTo>
                    <a:pt x="2501" y="665"/>
                    <a:pt x="2575" y="670"/>
                    <a:pt x="2647" y="679"/>
                  </a:cubicBezTo>
                  <a:lnTo>
                    <a:pt x="3182" y="143"/>
                  </a:lnTo>
                  <a:cubicBezTo>
                    <a:pt x="2894" y="47"/>
                    <a:pt x="2611" y="1"/>
                    <a:pt x="23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92;p24">
              <a:extLst>
                <a:ext uri="{FF2B5EF4-FFF2-40B4-BE49-F238E27FC236}">
                  <a16:creationId xmlns:a16="http://schemas.microsoft.com/office/drawing/2014/main" id="{E6841192-04BF-9898-4C78-060B5442FAE0}"/>
                </a:ext>
              </a:extLst>
            </p:cNvPr>
            <p:cNvSpPr/>
            <p:nvPr/>
          </p:nvSpPr>
          <p:spPr>
            <a:xfrm>
              <a:off x="-1591550" y="3668825"/>
              <a:ext cx="222925" cy="223225"/>
            </a:xfrm>
            <a:custGeom>
              <a:avLst/>
              <a:gdLst/>
              <a:ahLst/>
              <a:cxnLst/>
              <a:rect l="l" t="t" r="r" b="b"/>
              <a:pathLst>
                <a:path w="8917" h="8929" extrusionOk="0">
                  <a:moveTo>
                    <a:pt x="4475" y="1"/>
                  </a:moveTo>
                  <a:cubicBezTo>
                    <a:pt x="3329" y="1"/>
                    <a:pt x="2187" y="454"/>
                    <a:pt x="1324" y="1336"/>
                  </a:cubicBezTo>
                  <a:cubicBezTo>
                    <a:pt x="474" y="2155"/>
                    <a:pt x="1" y="3289"/>
                    <a:pt x="1" y="4486"/>
                  </a:cubicBezTo>
                  <a:cubicBezTo>
                    <a:pt x="1" y="6912"/>
                    <a:pt x="2017" y="8929"/>
                    <a:pt x="4475" y="8929"/>
                  </a:cubicBezTo>
                  <a:cubicBezTo>
                    <a:pt x="6901" y="8929"/>
                    <a:pt x="8917" y="6912"/>
                    <a:pt x="8917" y="4486"/>
                  </a:cubicBezTo>
                  <a:cubicBezTo>
                    <a:pt x="8917" y="3604"/>
                    <a:pt x="8696" y="2817"/>
                    <a:pt x="8255" y="2124"/>
                  </a:cubicBezTo>
                  <a:cubicBezTo>
                    <a:pt x="8098" y="2218"/>
                    <a:pt x="7342" y="2943"/>
                    <a:pt x="7184" y="3100"/>
                  </a:cubicBezTo>
                  <a:cubicBezTo>
                    <a:pt x="8161" y="5148"/>
                    <a:pt x="6680" y="7511"/>
                    <a:pt x="4412" y="7511"/>
                  </a:cubicBezTo>
                  <a:cubicBezTo>
                    <a:pt x="1702" y="7511"/>
                    <a:pt x="316" y="4203"/>
                    <a:pt x="2269" y="2281"/>
                  </a:cubicBezTo>
                  <a:cubicBezTo>
                    <a:pt x="2869" y="1681"/>
                    <a:pt x="3659" y="1373"/>
                    <a:pt x="4447" y="1373"/>
                  </a:cubicBezTo>
                  <a:cubicBezTo>
                    <a:pt x="4900" y="1373"/>
                    <a:pt x="5352" y="1475"/>
                    <a:pt x="5766" y="1682"/>
                  </a:cubicBezTo>
                  <a:cubicBezTo>
                    <a:pt x="5924" y="1525"/>
                    <a:pt x="6617" y="800"/>
                    <a:pt x="6838" y="706"/>
                  </a:cubicBezTo>
                  <a:cubicBezTo>
                    <a:pt x="6115" y="233"/>
                    <a:pt x="5294" y="1"/>
                    <a:pt x="44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" name="Google Shape;293;p24">
            <a:extLst>
              <a:ext uri="{FF2B5EF4-FFF2-40B4-BE49-F238E27FC236}">
                <a16:creationId xmlns:a16="http://schemas.microsoft.com/office/drawing/2014/main" id="{D8F5DF9D-4CCC-D1A3-DC5C-AB138E8C9579}"/>
              </a:ext>
            </a:extLst>
          </p:cNvPr>
          <p:cNvGrpSpPr/>
          <p:nvPr/>
        </p:nvGrpSpPr>
        <p:grpSpPr>
          <a:xfrm>
            <a:off x="3354422" y="1539237"/>
            <a:ext cx="456841" cy="487184"/>
            <a:chOff x="-5251625" y="3272950"/>
            <a:chExt cx="292225" cy="292250"/>
          </a:xfrm>
        </p:grpSpPr>
        <p:sp>
          <p:nvSpPr>
            <p:cNvPr id="73" name="Google Shape;294;p24">
              <a:extLst>
                <a:ext uri="{FF2B5EF4-FFF2-40B4-BE49-F238E27FC236}">
                  <a16:creationId xmlns:a16="http://schemas.microsoft.com/office/drawing/2014/main" id="{6FD3CD2A-542A-1C11-6017-142271138B0A}"/>
                </a:ext>
              </a:extLst>
            </p:cNvPr>
            <p:cNvSpPr/>
            <p:nvPr/>
          </p:nvSpPr>
          <p:spPr>
            <a:xfrm>
              <a:off x="-5156325" y="3462775"/>
              <a:ext cx="33900" cy="33100"/>
            </a:xfrm>
            <a:custGeom>
              <a:avLst/>
              <a:gdLst/>
              <a:ahLst/>
              <a:cxnLst/>
              <a:rect l="l" t="t" r="r" b="b"/>
              <a:pathLst>
                <a:path w="1356" h="1324" extrusionOk="0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cubicBezTo>
                    <a:pt x="1" y="1072"/>
                    <a:pt x="316" y="1324"/>
                    <a:pt x="662" y="1324"/>
                  </a:cubicBezTo>
                  <a:cubicBezTo>
                    <a:pt x="1072" y="1324"/>
                    <a:pt x="1355" y="1009"/>
                    <a:pt x="1355" y="662"/>
                  </a:cubicBezTo>
                  <a:cubicBezTo>
                    <a:pt x="1355" y="284"/>
                    <a:pt x="1040" y="0"/>
                    <a:pt x="6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95;p24">
              <a:extLst>
                <a:ext uri="{FF2B5EF4-FFF2-40B4-BE49-F238E27FC236}">
                  <a16:creationId xmlns:a16="http://schemas.microsoft.com/office/drawing/2014/main" id="{465CCD63-DAE3-2193-E881-072D4D002A39}"/>
                </a:ext>
              </a:extLst>
            </p:cNvPr>
            <p:cNvSpPr/>
            <p:nvPr/>
          </p:nvSpPr>
          <p:spPr>
            <a:xfrm>
              <a:off x="-5251625" y="3272950"/>
              <a:ext cx="292225" cy="292250"/>
            </a:xfrm>
            <a:custGeom>
              <a:avLst/>
              <a:gdLst/>
              <a:ahLst/>
              <a:cxnLst/>
              <a:rect l="l" t="t" r="r" b="b"/>
              <a:pathLst>
                <a:path w="11689" h="11690" extrusionOk="0">
                  <a:moveTo>
                    <a:pt x="3699" y="2764"/>
                  </a:moveTo>
                  <a:cubicBezTo>
                    <a:pt x="3958" y="2764"/>
                    <a:pt x="4180" y="3098"/>
                    <a:pt x="3939" y="3340"/>
                  </a:cubicBezTo>
                  <a:lnTo>
                    <a:pt x="3497" y="3781"/>
                  </a:lnTo>
                  <a:lnTo>
                    <a:pt x="3939" y="4191"/>
                  </a:lnTo>
                  <a:cubicBezTo>
                    <a:pt x="4180" y="4433"/>
                    <a:pt x="3958" y="4767"/>
                    <a:pt x="3699" y="4767"/>
                  </a:cubicBezTo>
                  <a:cubicBezTo>
                    <a:pt x="3621" y="4767"/>
                    <a:pt x="3539" y="4737"/>
                    <a:pt x="3466" y="4664"/>
                  </a:cubicBezTo>
                  <a:lnTo>
                    <a:pt x="3025" y="4222"/>
                  </a:lnTo>
                  <a:lnTo>
                    <a:pt x="2584" y="4664"/>
                  </a:lnTo>
                  <a:cubicBezTo>
                    <a:pt x="2515" y="4756"/>
                    <a:pt x="2432" y="4794"/>
                    <a:pt x="2352" y="4794"/>
                  </a:cubicBezTo>
                  <a:cubicBezTo>
                    <a:pt x="2103" y="4794"/>
                    <a:pt x="1873" y="4429"/>
                    <a:pt x="2111" y="4191"/>
                  </a:cubicBezTo>
                  <a:lnTo>
                    <a:pt x="2552" y="3781"/>
                  </a:lnTo>
                  <a:lnTo>
                    <a:pt x="2111" y="3340"/>
                  </a:lnTo>
                  <a:cubicBezTo>
                    <a:pt x="1869" y="3098"/>
                    <a:pt x="2092" y="2764"/>
                    <a:pt x="2351" y="2764"/>
                  </a:cubicBezTo>
                  <a:cubicBezTo>
                    <a:pt x="2429" y="2764"/>
                    <a:pt x="2511" y="2795"/>
                    <a:pt x="2584" y="2868"/>
                  </a:cubicBezTo>
                  <a:lnTo>
                    <a:pt x="3025" y="3309"/>
                  </a:lnTo>
                  <a:lnTo>
                    <a:pt x="3466" y="2868"/>
                  </a:lnTo>
                  <a:cubicBezTo>
                    <a:pt x="3539" y="2795"/>
                    <a:pt x="3621" y="2764"/>
                    <a:pt x="3699" y="2764"/>
                  </a:cubicBezTo>
                  <a:close/>
                  <a:moveTo>
                    <a:pt x="8583" y="6922"/>
                  </a:moveTo>
                  <a:cubicBezTo>
                    <a:pt x="8841" y="6922"/>
                    <a:pt x="9064" y="7257"/>
                    <a:pt x="8822" y="7499"/>
                  </a:cubicBezTo>
                  <a:lnTo>
                    <a:pt x="8381" y="7940"/>
                  </a:lnTo>
                  <a:lnTo>
                    <a:pt x="8822" y="8381"/>
                  </a:lnTo>
                  <a:cubicBezTo>
                    <a:pt x="9064" y="8623"/>
                    <a:pt x="8841" y="8958"/>
                    <a:pt x="8583" y="8958"/>
                  </a:cubicBezTo>
                  <a:cubicBezTo>
                    <a:pt x="8504" y="8958"/>
                    <a:pt x="8422" y="8927"/>
                    <a:pt x="8349" y="8854"/>
                  </a:cubicBezTo>
                  <a:lnTo>
                    <a:pt x="7908" y="8413"/>
                  </a:lnTo>
                  <a:lnTo>
                    <a:pt x="7467" y="8854"/>
                  </a:lnTo>
                  <a:cubicBezTo>
                    <a:pt x="7394" y="8927"/>
                    <a:pt x="7312" y="8958"/>
                    <a:pt x="7234" y="8958"/>
                  </a:cubicBezTo>
                  <a:cubicBezTo>
                    <a:pt x="6975" y="8958"/>
                    <a:pt x="6753" y="8623"/>
                    <a:pt x="6995" y="8381"/>
                  </a:cubicBezTo>
                  <a:lnTo>
                    <a:pt x="7436" y="7940"/>
                  </a:lnTo>
                  <a:lnTo>
                    <a:pt x="6995" y="7499"/>
                  </a:lnTo>
                  <a:cubicBezTo>
                    <a:pt x="6753" y="7257"/>
                    <a:pt x="6975" y="6922"/>
                    <a:pt x="7234" y="6922"/>
                  </a:cubicBezTo>
                  <a:cubicBezTo>
                    <a:pt x="7312" y="6922"/>
                    <a:pt x="7394" y="6953"/>
                    <a:pt x="7467" y="7026"/>
                  </a:cubicBezTo>
                  <a:lnTo>
                    <a:pt x="7908" y="7467"/>
                  </a:lnTo>
                  <a:lnTo>
                    <a:pt x="8349" y="7026"/>
                  </a:lnTo>
                  <a:cubicBezTo>
                    <a:pt x="8422" y="6953"/>
                    <a:pt x="8504" y="6922"/>
                    <a:pt x="8583" y="6922"/>
                  </a:cubicBezTo>
                  <a:close/>
                  <a:moveTo>
                    <a:pt x="7895" y="2732"/>
                  </a:moveTo>
                  <a:cubicBezTo>
                    <a:pt x="7974" y="2732"/>
                    <a:pt x="8055" y="2763"/>
                    <a:pt x="8129" y="2836"/>
                  </a:cubicBezTo>
                  <a:lnTo>
                    <a:pt x="8790" y="3498"/>
                  </a:lnTo>
                  <a:cubicBezTo>
                    <a:pt x="8916" y="3624"/>
                    <a:pt x="8916" y="3844"/>
                    <a:pt x="8790" y="3970"/>
                  </a:cubicBezTo>
                  <a:lnTo>
                    <a:pt x="8129" y="4632"/>
                  </a:lnTo>
                  <a:cubicBezTo>
                    <a:pt x="8055" y="4705"/>
                    <a:pt x="7974" y="4736"/>
                    <a:pt x="7895" y="4736"/>
                  </a:cubicBezTo>
                  <a:cubicBezTo>
                    <a:pt x="7637" y="4736"/>
                    <a:pt x="7414" y="4401"/>
                    <a:pt x="7656" y="4159"/>
                  </a:cubicBezTo>
                  <a:lnTo>
                    <a:pt x="7719" y="4096"/>
                  </a:lnTo>
                  <a:lnTo>
                    <a:pt x="7719" y="4096"/>
                  </a:lnTo>
                  <a:cubicBezTo>
                    <a:pt x="6175" y="4159"/>
                    <a:pt x="4978" y="5388"/>
                    <a:pt x="4852" y="6932"/>
                  </a:cubicBezTo>
                  <a:cubicBezTo>
                    <a:pt x="5451" y="7089"/>
                    <a:pt x="5829" y="7593"/>
                    <a:pt x="5829" y="8224"/>
                  </a:cubicBezTo>
                  <a:cubicBezTo>
                    <a:pt x="5829" y="9011"/>
                    <a:pt x="5230" y="9641"/>
                    <a:pt x="4474" y="9641"/>
                  </a:cubicBezTo>
                  <a:cubicBezTo>
                    <a:pt x="3750" y="9641"/>
                    <a:pt x="3119" y="9011"/>
                    <a:pt x="3119" y="8255"/>
                  </a:cubicBezTo>
                  <a:cubicBezTo>
                    <a:pt x="3119" y="7625"/>
                    <a:pt x="3529" y="7089"/>
                    <a:pt x="4128" y="6932"/>
                  </a:cubicBezTo>
                  <a:cubicBezTo>
                    <a:pt x="4285" y="5042"/>
                    <a:pt x="5829" y="3498"/>
                    <a:pt x="7751" y="3403"/>
                  </a:cubicBezTo>
                  <a:lnTo>
                    <a:pt x="7656" y="3309"/>
                  </a:lnTo>
                  <a:cubicBezTo>
                    <a:pt x="7414" y="3067"/>
                    <a:pt x="7637" y="2732"/>
                    <a:pt x="7895" y="2732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584"/>
                    <a:pt x="0" y="5829"/>
                  </a:cubicBezTo>
                  <a:cubicBezTo>
                    <a:pt x="0" y="9011"/>
                    <a:pt x="2615" y="11689"/>
                    <a:pt x="5829" y="11689"/>
                  </a:cubicBezTo>
                  <a:cubicBezTo>
                    <a:pt x="9011" y="11689"/>
                    <a:pt x="11689" y="9043"/>
                    <a:pt x="11689" y="5829"/>
                  </a:cubicBezTo>
                  <a:cubicBezTo>
                    <a:pt x="11657" y="5357"/>
                    <a:pt x="11563" y="4884"/>
                    <a:pt x="11500" y="4443"/>
                  </a:cubicBezTo>
                  <a:cubicBezTo>
                    <a:pt x="11248" y="4884"/>
                    <a:pt x="10838" y="5136"/>
                    <a:pt x="10303" y="5136"/>
                  </a:cubicBezTo>
                  <a:cubicBezTo>
                    <a:pt x="9578" y="5136"/>
                    <a:pt x="8948" y="4506"/>
                    <a:pt x="8948" y="3781"/>
                  </a:cubicBezTo>
                  <a:cubicBezTo>
                    <a:pt x="8948" y="3025"/>
                    <a:pt x="9578" y="2395"/>
                    <a:pt x="10303" y="2395"/>
                  </a:cubicBezTo>
                  <a:cubicBezTo>
                    <a:pt x="10397" y="2395"/>
                    <a:pt x="10523" y="2395"/>
                    <a:pt x="10586" y="2427"/>
                  </a:cubicBezTo>
                  <a:cubicBezTo>
                    <a:pt x="9483" y="883"/>
                    <a:pt x="7719" y="1"/>
                    <a:pt x="58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96;p24">
              <a:extLst>
                <a:ext uri="{FF2B5EF4-FFF2-40B4-BE49-F238E27FC236}">
                  <a16:creationId xmlns:a16="http://schemas.microsoft.com/office/drawing/2014/main" id="{F1D1741C-2F9A-B87D-A2C0-D55F0377D382}"/>
                </a:ext>
              </a:extLst>
            </p:cNvPr>
            <p:cNvSpPr/>
            <p:nvPr/>
          </p:nvSpPr>
          <p:spPr>
            <a:xfrm>
              <a:off x="-5011400" y="3350150"/>
              <a:ext cx="33900" cy="33875"/>
            </a:xfrm>
            <a:custGeom>
              <a:avLst/>
              <a:gdLst/>
              <a:ahLst/>
              <a:cxnLst/>
              <a:rect l="l" t="t" r="r" b="b"/>
              <a:pathLst>
                <a:path w="1356" h="1355" extrusionOk="0">
                  <a:moveTo>
                    <a:pt x="662" y="0"/>
                  </a:moveTo>
                  <a:cubicBezTo>
                    <a:pt x="315" y="0"/>
                    <a:pt x="0" y="284"/>
                    <a:pt x="0" y="693"/>
                  </a:cubicBezTo>
                  <a:cubicBezTo>
                    <a:pt x="0" y="1071"/>
                    <a:pt x="315" y="1355"/>
                    <a:pt x="662" y="1355"/>
                  </a:cubicBezTo>
                  <a:cubicBezTo>
                    <a:pt x="1072" y="1355"/>
                    <a:pt x="1355" y="1040"/>
                    <a:pt x="1355" y="693"/>
                  </a:cubicBezTo>
                  <a:cubicBezTo>
                    <a:pt x="1355" y="315"/>
                    <a:pt x="1040" y="0"/>
                    <a:pt x="6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53F2BFE-F3C7-42E4-8DE4-438D648D8A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822421" y="143540"/>
            <a:ext cx="2085977" cy="84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689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3" y="-34424"/>
            <a:ext cx="8775635" cy="9880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>
            <a:extLst>
              <a:ext uri="{FF2B5EF4-FFF2-40B4-BE49-F238E27FC236}">
                <a16:creationId xmlns:a16="http://schemas.microsoft.com/office/drawing/2014/main" id="{DA1CB7BF-E010-A5A0-BF5E-4A1FE9F14E29}"/>
              </a:ext>
            </a:extLst>
          </p:cNvPr>
          <p:cNvSpPr/>
          <p:nvPr/>
        </p:nvSpPr>
        <p:spPr bwMode="auto">
          <a:xfrm>
            <a:off x="-10172" y="-34423"/>
            <a:ext cx="1268165" cy="98801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9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41DCF5-1605-C659-DA58-2F9A01EE8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DE26A1-520A-51B2-B1EB-1D1BBE041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441315" y="-34424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dirty="0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ТЕКУЩИЕ РЕЗУЛЬТАТЫ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23E669-CCE0-3351-4E1A-3348E40413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123A3FA-A94B-7D74-12E7-A7E6DFAC18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D924EC-3991-4188-9257-745A78FBD9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9565" y="1356490"/>
            <a:ext cx="1268165" cy="12681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1EE9444-5290-4950-ABFD-D725F225B1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0455" y="2943131"/>
            <a:ext cx="1268165" cy="12681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F95ABC2-C571-46F6-BB19-9F0918DF02A0}"/>
              </a:ext>
            </a:extLst>
          </p:cNvPr>
          <p:cNvSpPr txBox="1"/>
          <p:nvPr/>
        </p:nvSpPr>
        <p:spPr bwMode="auto">
          <a:xfrm>
            <a:off x="2477730" y="1518373"/>
            <a:ext cx="9278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Сформулирована </a:t>
            </a:r>
            <a:r>
              <a:rPr lang="ru-RU" sz="28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идея</a:t>
            </a:r>
            <a:r>
              <a:rPr lang="ru-RU" sz="28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и </a:t>
            </a:r>
          </a:p>
          <a:p>
            <a:r>
              <a:rPr lang="ru-RU" sz="28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подход</a:t>
            </a:r>
            <a:r>
              <a:rPr lang="ru-RU" sz="28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к решению проблем клиента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67BEC8-1BAC-4BDD-B589-55ACE3AE86F2}"/>
              </a:ext>
            </a:extLst>
          </p:cNvPr>
          <p:cNvSpPr txBox="1"/>
          <p:nvPr/>
        </p:nvSpPr>
        <p:spPr bwMode="auto">
          <a:xfrm>
            <a:off x="2477730" y="3095306"/>
            <a:ext cx="9278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Собрана методология сбора </a:t>
            </a:r>
            <a:r>
              <a:rPr lang="ru-RU" sz="28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данных</a:t>
            </a:r>
            <a:r>
              <a:rPr lang="ru-RU" sz="28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</a:t>
            </a:r>
          </a:p>
          <a:p>
            <a:r>
              <a:rPr lang="ru-RU" sz="28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и подбора </a:t>
            </a:r>
            <a:r>
              <a:rPr lang="ru-RU" sz="28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материалов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D6D2CAB-CE6F-4E3E-AB9B-6DFAEAE292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9565" y="4529772"/>
            <a:ext cx="1268165" cy="12681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9BCB57A-07D1-4B45-89F8-00212094086D}"/>
              </a:ext>
            </a:extLst>
          </p:cNvPr>
          <p:cNvSpPr txBox="1"/>
          <p:nvPr/>
        </p:nvSpPr>
        <p:spPr bwMode="auto">
          <a:xfrm>
            <a:off x="2477730" y="4681348"/>
            <a:ext cx="9278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Разработана стратегия</a:t>
            </a:r>
          </a:p>
          <a:p>
            <a:r>
              <a:rPr lang="ru-RU" sz="28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получения </a:t>
            </a:r>
            <a:r>
              <a:rPr lang="ru-RU" sz="2800" b="1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прибыли</a:t>
            </a:r>
            <a:r>
              <a:rPr lang="ru-RU" sz="2800" dirty="0">
                <a:solidFill>
                  <a:schemeClr val="tx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с проекта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769DCEA-B962-4E4D-B424-3762EC6778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10013795" y="141936"/>
            <a:ext cx="2085977" cy="84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58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Google Shape;201;p1"/>
          <p:cNvSpPr/>
          <p:nvPr/>
        </p:nvSpPr>
        <p:spPr bwMode="auto">
          <a:xfrm>
            <a:off x="11342593" y="-3098"/>
            <a:ext cx="852932" cy="28174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7" name="Google Shape;226;g1ed6ccaf3ae_0_9"/>
          <p:cNvSpPr/>
          <p:nvPr/>
        </p:nvSpPr>
        <p:spPr bwMode="auto">
          <a:xfrm>
            <a:off x="10971536" y="-18761"/>
            <a:ext cx="389159" cy="281746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9" name="Google Shape;228;g1ed6ccaf3ae_0_9"/>
          <p:cNvSpPr/>
          <p:nvPr/>
        </p:nvSpPr>
        <p:spPr bwMode="auto">
          <a:xfrm>
            <a:off x="10971536" y="2784391"/>
            <a:ext cx="389159" cy="34164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chemeClr val="tx1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0" name="Google Shape;229;g1ed6ccaf3ae_0_9"/>
          <p:cNvSpPr/>
          <p:nvPr/>
        </p:nvSpPr>
        <p:spPr bwMode="auto">
          <a:xfrm>
            <a:off x="11358225" y="2789037"/>
            <a:ext cx="847391" cy="341647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4" name="Google Shape;315;g1ed6ccaf3ae_0_73"/>
          <p:cNvSpPr txBox="1"/>
          <p:nvPr/>
        </p:nvSpPr>
        <p:spPr bwMode="auto">
          <a:xfrm>
            <a:off x="790167" y="9037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dirty="0">
                <a:solidFill>
                  <a:schemeClr val="tx1"/>
                </a:solidFill>
                <a:latin typeface="Gilroy"/>
                <a:ea typeface="Raleway"/>
                <a:cs typeface="Raleway"/>
              </a:rPr>
              <a:t>ПЛАНЫ РАЗВИТИЯ</a:t>
            </a:r>
          </a:p>
        </p:txBody>
      </p:sp>
      <p:sp>
        <p:nvSpPr>
          <p:cNvPr id="3" name="Google Shape;199;p1"/>
          <p:cNvSpPr/>
          <p:nvPr/>
        </p:nvSpPr>
        <p:spPr bwMode="auto">
          <a:xfrm>
            <a:off x="10971537" y="-34424"/>
            <a:ext cx="12204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70538" y="57270"/>
            <a:ext cx="993357" cy="774003"/>
          </a:xfrm>
          <a:prstGeom prst="rect">
            <a:avLst/>
          </a:prstGeom>
        </p:spPr>
      </p:pic>
      <p:sp>
        <p:nvSpPr>
          <p:cNvPr id="2" name="Google Shape;218;p3">
            <a:extLst>
              <a:ext uri="{FF2B5EF4-FFF2-40B4-BE49-F238E27FC236}">
                <a16:creationId xmlns:a16="http://schemas.microsoft.com/office/drawing/2014/main" id="{481E35F0-96EF-5DB1-C642-A32771F45B39}"/>
              </a:ext>
            </a:extLst>
          </p:cNvPr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8" name="Google Shape;218;p3">
            <a:extLst>
              <a:ext uri="{FF2B5EF4-FFF2-40B4-BE49-F238E27FC236}">
                <a16:creationId xmlns:a16="http://schemas.microsoft.com/office/drawing/2014/main" id="{73ABFFDB-A395-AF5F-C41C-5D1FFE8873DC}"/>
              </a:ext>
            </a:extLst>
          </p:cNvPr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11" name="Google Shape;219;p3">
            <a:extLst>
              <a:ext uri="{FF2B5EF4-FFF2-40B4-BE49-F238E27FC236}">
                <a16:creationId xmlns:a16="http://schemas.microsoft.com/office/drawing/2014/main" id="{538E8325-DDC5-3F73-1118-D2F63C188140}"/>
              </a:ext>
            </a:extLst>
          </p:cNvPr>
          <p:cNvSpPr txBox="1"/>
          <p:nvPr/>
        </p:nvSpPr>
        <p:spPr bwMode="auto">
          <a:xfrm>
            <a:off x="11548086" y="6461951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10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CB4842C-1FE7-5FAD-6E6C-BF3181ACB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190834" y="6319214"/>
            <a:ext cx="1293923" cy="45238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11CA17E-040A-2125-BD8C-936FCBCB4D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38508" y="6322427"/>
            <a:ext cx="1628775" cy="43814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2850344-D3BA-97CC-1CAF-46CD7203E6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748929" y="6242848"/>
            <a:ext cx="3226276" cy="54598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1247991-4623-4CB5-AF74-FF234C0902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237606" y="173135"/>
            <a:ext cx="2085977" cy="84608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BEED75-6E95-4998-854F-39D249F2F3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3409" y="1841491"/>
            <a:ext cx="4178324" cy="317501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C4A1B04-F073-40CF-BE7E-838E444578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6982" y="1405635"/>
            <a:ext cx="6262319" cy="383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72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3" y="-34424"/>
            <a:ext cx="12198773" cy="9880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" name="Google Shape;226;g1ed6ccaf3ae_0_9">
            <a:extLst>
              <a:ext uri="{FF2B5EF4-FFF2-40B4-BE49-F238E27FC236}">
                <a16:creationId xmlns:a16="http://schemas.microsoft.com/office/drawing/2014/main" id="{DA1CB7BF-E010-A5A0-BF5E-4A1FE9F14E29}"/>
              </a:ext>
            </a:extLst>
          </p:cNvPr>
          <p:cNvSpPr/>
          <p:nvPr/>
        </p:nvSpPr>
        <p:spPr bwMode="auto">
          <a:xfrm>
            <a:off x="-10171" y="-34423"/>
            <a:ext cx="1284790" cy="9880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11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41DCF5-1605-C659-DA58-2F9A01EE8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DE26A1-520A-51B2-B1EB-1D1BBE041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523119" y="-53425"/>
            <a:ext cx="10215589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dirty="0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КОМАНДА СТАРТАПА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23E669-CCE0-3351-4E1A-3348E40413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2A6EC6-5165-C3A4-1354-AD8E19134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1722E77-3C6A-4F2B-ADEC-69429EB91E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6785" y="1036988"/>
            <a:ext cx="2902187" cy="386958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5C811A8-8AB8-4B0B-87FB-AB55D150EEB7}"/>
              </a:ext>
            </a:extLst>
          </p:cNvPr>
          <p:cNvPicPr>
            <a:picLocks noChangeAspect="1"/>
          </p:cNvPicPr>
          <p:nvPr/>
        </p:nvPicPr>
        <p:blipFill>
          <a:blip r:embed="rId8">
            <a:grayscl/>
          </a:blip>
          <a:stretch>
            <a:fillRect/>
          </a:stretch>
        </p:blipFill>
        <p:spPr>
          <a:xfrm>
            <a:off x="7212046" y="1135483"/>
            <a:ext cx="2627985" cy="388881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EA4B2D2-67A0-4483-B9E8-272BB6BCB6BC}"/>
              </a:ext>
            </a:extLst>
          </p:cNvPr>
          <p:cNvSpPr txBox="1"/>
          <p:nvPr/>
        </p:nvSpPr>
        <p:spPr>
          <a:xfrm>
            <a:off x="2176784" y="5024294"/>
            <a:ext cx="29021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8F00FF"/>
                </a:solidFill>
                <a:latin typeface="+mn-lt"/>
              </a:rPr>
              <a:t>Ксения Симонова</a:t>
            </a:r>
          </a:p>
          <a:p>
            <a:pPr algn="ctr"/>
            <a:r>
              <a:rPr lang="en-US" sz="1800" b="1" dirty="0">
                <a:solidFill>
                  <a:srgbClr val="FFAC00"/>
                </a:solidFill>
                <a:latin typeface="+mn-lt"/>
              </a:rPr>
              <a:t>CEO, Fronted</a:t>
            </a:r>
          </a:p>
          <a:p>
            <a:pPr algn="ctr"/>
            <a:r>
              <a:rPr lang="ru-RU" dirty="0">
                <a:latin typeface="+mn-lt"/>
              </a:rPr>
              <a:t>Стратегическое мышление, лидерство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450AD7-9751-47E2-B0FB-4D417A63AFCB}"/>
              </a:ext>
            </a:extLst>
          </p:cNvPr>
          <p:cNvSpPr txBox="1"/>
          <p:nvPr/>
        </p:nvSpPr>
        <p:spPr bwMode="auto">
          <a:xfrm>
            <a:off x="7113031" y="5024293"/>
            <a:ext cx="30829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8F00FF"/>
                </a:solidFill>
                <a:latin typeface="+mn-lt"/>
              </a:rPr>
              <a:t>Екатерина Кулешова</a:t>
            </a:r>
          </a:p>
          <a:p>
            <a:pPr algn="ctr"/>
            <a:r>
              <a:rPr lang="en-US" sz="1800" b="1" dirty="0">
                <a:solidFill>
                  <a:srgbClr val="FFAC00"/>
                </a:solidFill>
                <a:latin typeface="+mn-lt"/>
              </a:rPr>
              <a:t>CFO, </a:t>
            </a:r>
            <a:r>
              <a:rPr lang="ru-RU" sz="1800" b="1" dirty="0">
                <a:solidFill>
                  <a:srgbClr val="FFAC00"/>
                </a:solidFill>
                <a:latin typeface="+mn-lt"/>
              </a:rPr>
              <a:t>Финансы</a:t>
            </a:r>
            <a:endParaRPr lang="en-US" sz="1800" b="1" dirty="0">
              <a:solidFill>
                <a:srgbClr val="FFAC00"/>
              </a:solidFill>
              <a:latin typeface="+mn-lt"/>
            </a:endParaRPr>
          </a:p>
          <a:p>
            <a:pPr algn="ctr"/>
            <a:r>
              <a:rPr lang="ru-RU" dirty="0">
                <a:latin typeface="+mn-lt"/>
              </a:rPr>
              <a:t>Аналитические способности, финансовое планирование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84FD188-820B-4AAE-8563-55BFFEF054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9901231" y="57270"/>
            <a:ext cx="2085977" cy="84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955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218;p3"/>
          <p:cNvSpPr/>
          <p:nvPr/>
        </p:nvSpPr>
        <p:spPr bwMode="auto">
          <a:xfrm>
            <a:off x="-4" y="6200838"/>
            <a:ext cx="12192003" cy="67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8" name="Google Shape;218;p3"/>
          <p:cNvSpPr/>
          <p:nvPr/>
        </p:nvSpPr>
        <p:spPr bwMode="auto">
          <a:xfrm>
            <a:off x="-3" y="6367038"/>
            <a:ext cx="542400" cy="50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3" name="Google Shape;199;p1"/>
          <p:cNvSpPr/>
          <p:nvPr/>
        </p:nvSpPr>
        <p:spPr bwMode="auto">
          <a:xfrm>
            <a:off x="-6774" y="-34424"/>
            <a:ext cx="12192003" cy="98801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sp>
        <p:nvSpPr>
          <p:cNvPr id="219" name="Google Shape;219;p3"/>
          <p:cNvSpPr txBox="1"/>
          <p:nvPr/>
        </p:nvSpPr>
        <p:spPr bwMode="auto">
          <a:xfrm>
            <a:off x="-6774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/>
            </a:pPr>
            <a:fld id="{60E2B22A-97B6-4749-AA4E-FB8DFCDE2578}" type="slidenum">
              <a:rPr lang="ru" sz="1300" b="1">
                <a:solidFill>
                  <a:schemeClr val="lt1"/>
                </a:solidFill>
                <a:latin typeface="Gilroy"/>
              </a:rPr>
              <a:t>12</a:t>
            </a:fld>
            <a:endParaRPr sz="1300" b="1" i="0" u="none" strike="noStrike" cap="none">
              <a:solidFill>
                <a:schemeClr val="lt1"/>
              </a:solidFill>
              <a:latin typeface="Gilroy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41DCF5-1605-C659-DA58-2F9A01EE8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9508" y="6328998"/>
            <a:ext cx="1293923" cy="45238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DE26A1-520A-51B2-B1EB-1D1BBE041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37182" y="6332211"/>
            <a:ext cx="1628775" cy="438149"/>
          </a:xfrm>
          <a:prstGeom prst="rect">
            <a:avLst/>
          </a:prstGeom>
        </p:spPr>
      </p:pic>
      <p:sp>
        <p:nvSpPr>
          <p:cNvPr id="24" name="Google Shape;315;g1ed6ccaf3ae_0_73"/>
          <p:cNvSpPr txBox="1"/>
          <p:nvPr/>
        </p:nvSpPr>
        <p:spPr bwMode="auto">
          <a:xfrm>
            <a:off x="1528805" y="-15812"/>
            <a:ext cx="10056900" cy="98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8F00FF"/>
              </a:buClr>
              <a:buSzPts val="3600"/>
              <a:buFont typeface="Raleway SemiBold"/>
              <a:buNone/>
              <a:defRPr/>
            </a:pPr>
            <a:r>
              <a:rPr lang="ru-RU" sz="5400" b="1" dirty="0">
                <a:solidFill>
                  <a:schemeClr val="bg1"/>
                </a:solidFill>
                <a:latin typeface="Gilroy"/>
                <a:ea typeface="Raleway"/>
                <a:cs typeface="Raleway"/>
              </a:rPr>
              <a:t>КОНТАКТЫ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23E669-CCE0-3351-4E1A-3348E40413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47603" y="6252632"/>
            <a:ext cx="3226276" cy="545985"/>
          </a:xfrm>
          <a:prstGeom prst="rect">
            <a:avLst/>
          </a:prstGeom>
        </p:spPr>
      </p:pic>
      <p:sp>
        <p:nvSpPr>
          <p:cNvPr id="8" name="Google Shape;199;p1">
            <a:extLst>
              <a:ext uri="{FF2B5EF4-FFF2-40B4-BE49-F238E27FC236}">
                <a16:creationId xmlns:a16="http://schemas.microsoft.com/office/drawing/2014/main" id="{EE039DC1-90F5-5CD0-1927-9705036C64E7}"/>
              </a:ext>
            </a:extLst>
          </p:cNvPr>
          <p:cNvSpPr/>
          <p:nvPr/>
        </p:nvSpPr>
        <p:spPr bwMode="auto">
          <a:xfrm>
            <a:off x="-6773" y="-34424"/>
            <a:ext cx="1220432" cy="99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Gilroy"/>
              <a:ea typeface="Helvetica Neue"/>
              <a:cs typeface="Helvetica Neue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BCFF82-A34F-FA63-A335-284B146861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228" y="57270"/>
            <a:ext cx="993357" cy="7740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6AC938-EA0F-4236-9354-E4DD6A337B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3638" y="1352348"/>
            <a:ext cx="2901948" cy="38651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3366992-C0D3-416C-A5D6-8C00D40481A4}"/>
              </a:ext>
            </a:extLst>
          </p:cNvPr>
          <p:cNvSpPr txBox="1"/>
          <p:nvPr/>
        </p:nvSpPr>
        <p:spPr bwMode="auto">
          <a:xfrm>
            <a:off x="1163399" y="5204079"/>
            <a:ext cx="29021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8F00FF"/>
                </a:solidFill>
                <a:latin typeface="+mn-lt"/>
              </a:rPr>
              <a:t>Ксения Симонова</a:t>
            </a:r>
          </a:p>
          <a:p>
            <a:pPr algn="ctr"/>
            <a:r>
              <a:rPr lang="en-US" sz="1800" b="1" dirty="0">
                <a:solidFill>
                  <a:srgbClr val="FFAC00"/>
                </a:solidFill>
                <a:latin typeface="+mn-lt"/>
              </a:rPr>
              <a:t>CEO, Fronted</a:t>
            </a:r>
          </a:p>
          <a:p>
            <a:pPr algn="ctr"/>
            <a:r>
              <a:rPr lang="en-US" dirty="0">
                <a:latin typeface="+mn-lt"/>
              </a:rPr>
              <a:t>ksushasimonova56@gmail.com</a:t>
            </a:r>
            <a:endParaRPr lang="ru-RU" dirty="0">
              <a:latin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7279DD-30E8-41AE-8F94-4BBA682929FF}"/>
              </a:ext>
            </a:extLst>
          </p:cNvPr>
          <p:cNvSpPr txBox="1"/>
          <p:nvPr/>
        </p:nvSpPr>
        <p:spPr bwMode="auto">
          <a:xfrm>
            <a:off x="4349870" y="2900730"/>
            <a:ext cx="38628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8F00FF"/>
                </a:solidFill>
                <a:latin typeface="+mj-lt"/>
              </a:rPr>
              <a:t>VK</a:t>
            </a:r>
            <a:endParaRPr lang="ru-RU" sz="2000" b="1" dirty="0">
              <a:solidFill>
                <a:srgbClr val="8F00FF"/>
              </a:solidFill>
              <a:latin typeface="+mj-lt"/>
            </a:endParaRPr>
          </a:p>
          <a:p>
            <a:pPr algn="ctr"/>
            <a:r>
              <a:rPr lang="en-US" sz="2000" b="1" dirty="0">
                <a:solidFill>
                  <a:srgbClr val="FFAC00"/>
                </a:solidFill>
                <a:latin typeface="+mj-lt"/>
              </a:rPr>
              <a:t>https://vk.com/ksyushasimonova</a:t>
            </a:r>
          </a:p>
          <a:p>
            <a:pPr algn="ctr"/>
            <a:endParaRPr lang="en-US" sz="2000" dirty="0">
              <a:latin typeface="+mj-lt"/>
            </a:endParaRPr>
          </a:p>
          <a:p>
            <a:pPr algn="ctr"/>
            <a:r>
              <a:rPr lang="en-US" sz="2000" b="1" dirty="0" err="1">
                <a:solidFill>
                  <a:srgbClr val="8F00FF"/>
                </a:solidFill>
                <a:latin typeface="+mj-lt"/>
              </a:rPr>
              <a:t>Tg</a:t>
            </a:r>
            <a:endParaRPr lang="ru-RU" sz="2000" b="1" dirty="0">
              <a:solidFill>
                <a:srgbClr val="8F00FF"/>
              </a:solidFill>
              <a:latin typeface="+mj-lt"/>
            </a:endParaRPr>
          </a:p>
          <a:p>
            <a:pPr algn="ctr"/>
            <a:r>
              <a:rPr lang="en-US" sz="2000" b="1" dirty="0">
                <a:solidFill>
                  <a:srgbClr val="FFAC00"/>
                </a:solidFill>
                <a:latin typeface="+mj-lt"/>
              </a:rPr>
              <a:t>@</a:t>
            </a:r>
            <a:r>
              <a:rPr lang="en-US" sz="2000" b="1" dirty="0" err="1">
                <a:solidFill>
                  <a:srgbClr val="FFAC00"/>
                </a:solidFill>
                <a:latin typeface="+mj-lt"/>
              </a:rPr>
              <a:t>ksshtpk</a:t>
            </a:r>
            <a:endParaRPr lang="ru-RU" sz="2000" dirty="0">
              <a:latin typeface="+mj-lt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D31106B-90D0-4DC3-85A4-4A9F332CB7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6977" y="1771559"/>
            <a:ext cx="3306573" cy="331488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6B13950-B04C-42DA-80B5-F7AB3BE1BA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3841729" y="928358"/>
            <a:ext cx="4879103" cy="19789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ПУТП">
      <a:dk1>
        <a:srgbClr val="8F00FF"/>
      </a:dk1>
      <a:lt1>
        <a:srgbClr val="FFFFFF"/>
      </a:lt1>
      <a:dk2>
        <a:srgbClr val="1B1B1B"/>
      </a:dk2>
      <a:lt2>
        <a:srgbClr val="B5D8E1"/>
      </a:lt2>
      <a:accent1>
        <a:srgbClr val="FD493D"/>
      </a:accent1>
      <a:accent2>
        <a:srgbClr val="FCAF1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Другая 6">
      <a:majorFont>
        <a:latin typeface="Gilroy"/>
        <a:ea typeface="Arial"/>
        <a:cs typeface="Arial"/>
      </a:majorFont>
      <a:minorFont>
        <a:latin typeface="Gilroy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ПУТП">
      <a:majorFont>
        <a:latin typeface="Gilroy"/>
        <a:ea typeface="Arial"/>
        <a:cs typeface="Arial"/>
      </a:majorFont>
      <a:minorFont>
        <a:latin typeface="Raleway SemiBold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1114</TotalTime>
  <Words>1741</Words>
  <Application>Microsoft Office PowerPoint</Application>
  <DocSecurity>0</DocSecurity>
  <PresentationFormat>Широкоэкранный</PresentationFormat>
  <Paragraphs>241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Calibri</vt:lpstr>
      <vt:lpstr>Fira Sans Extra Condensed</vt:lpstr>
      <vt:lpstr>Gilroy</vt:lpstr>
      <vt:lpstr>Söhne</vt:lpstr>
      <vt:lpstr>Raleway SemiBold</vt:lpstr>
      <vt:lpstr>Roboto</vt:lpstr>
      <vt:lpstr>Arial</vt:lpstr>
      <vt:lpstr>Times New Roman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Юлия Сальникова</dc:creator>
  <cp:keywords/>
  <dc:description/>
  <cp:lastModifiedBy>ksshtpk</cp:lastModifiedBy>
  <cp:revision>127</cp:revision>
  <dcterms:modified xsi:type="dcterms:W3CDTF">2024-10-21T17:23:20Z</dcterms:modified>
  <cp:category/>
  <dc:identifier/>
  <cp:contentStatus/>
  <dc:language/>
  <cp:version/>
</cp:coreProperties>
</file>