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2" d="100"/>
          <a:sy n="52" d="100"/>
        </p:scale>
        <p:origin x="639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34"/>
    </p:cViewPr>
  </p:sorter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PilotWay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Система управления аэроклубами авиации общего назначения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0.1 beta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/>
            <a:r>
              <a:rPr lang="ru-RU" dirty="0"/>
              <a:t>В России более 50 аэроклубов</a:t>
            </a:r>
            <a:r>
              <a:rPr lang="en-US" dirty="0"/>
              <a:t>, </a:t>
            </a:r>
            <a:r>
              <a:rPr lang="ru-RU" dirty="0"/>
              <a:t>4350 аэродромов</a:t>
            </a:r>
            <a:r>
              <a:rPr lang="en-US" dirty="0"/>
              <a:t> </a:t>
            </a:r>
            <a:r>
              <a:rPr lang="ru-RU" dirty="0"/>
              <a:t>и 5890 вертодромов</a:t>
            </a:r>
            <a:r>
              <a:rPr lang="en-US" dirty="0"/>
              <a:t>.</a:t>
            </a:r>
          </a:p>
          <a:p>
            <a:pPr algn="l"/>
            <a:r>
              <a:rPr lang="ru-RU" dirty="0"/>
              <a:t>С 2018</a:t>
            </a:r>
            <a:r>
              <a:rPr lang="en-US" dirty="0"/>
              <a:t> </a:t>
            </a:r>
            <a:r>
              <a:rPr lang="ru-RU" dirty="0"/>
              <a:t>года наблюдается значительный рост интереса к малой авиации как в России</a:t>
            </a:r>
            <a:r>
              <a:rPr lang="en-US" dirty="0"/>
              <a:t>, </a:t>
            </a:r>
            <a:r>
              <a:rPr lang="ru-RU" dirty="0"/>
              <a:t>так и в мире</a:t>
            </a:r>
            <a:r>
              <a:rPr lang="en-US" dirty="0"/>
              <a:t>, </a:t>
            </a:r>
            <a:r>
              <a:rPr lang="ru-RU" dirty="0"/>
              <a:t>за последние два года число членов ассоциации пилотов и владельцев воздушных судов в России практически удвоилось</a:t>
            </a:r>
            <a:r>
              <a:rPr lang="en-US" dirty="0"/>
              <a:t>.</a:t>
            </a:r>
            <a:endParaRPr lang="ru-RU" dirty="0"/>
          </a:p>
          <a:p>
            <a:pPr algn="l"/>
            <a:r>
              <a:rPr lang="ru-RU" dirty="0"/>
              <a:t>Интенсивности эксплуатации судов малой авиации увеличивается</a:t>
            </a:r>
            <a:r>
              <a:rPr lang="en-US" dirty="0"/>
              <a:t>, </a:t>
            </a:r>
            <a:r>
              <a:rPr lang="ru-RU" dirty="0"/>
              <a:t>при этом у клубов отсутствуют решения для ведения личной летной книжки пилота</a:t>
            </a:r>
            <a:r>
              <a:rPr lang="en-US" dirty="0"/>
              <a:t>, </a:t>
            </a:r>
            <a:r>
              <a:rPr lang="ru-RU" dirty="0"/>
              <a:t>и автоматизированного учета эксплуатации клубной техники</a:t>
            </a:r>
            <a:r>
              <a:rPr lang="en-US" dirty="0"/>
              <a:t>.</a:t>
            </a:r>
            <a:endParaRPr lang="ru-RU" dirty="0"/>
          </a:p>
          <a:p>
            <a:endParaRPr lang="ru-RU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07A1A220-42C3-E6C7-0004-38D828CB2E36}"/>
              </a:ext>
            </a:extLst>
          </p:cNvPr>
          <p:cNvGrpSpPr/>
          <p:nvPr/>
        </p:nvGrpSpPr>
        <p:grpSpPr>
          <a:xfrm>
            <a:off x="13643532" y="3395996"/>
            <a:ext cx="1629740" cy="1629740"/>
            <a:chOff x="6349594" y="1350542"/>
            <a:chExt cx="1629740" cy="1629740"/>
          </a:xfrm>
        </p:grpSpPr>
        <p:sp>
          <p:nvSpPr>
            <p:cNvPr id="7" name="Freeform 21">
              <a:extLst>
                <a:ext uri="{FF2B5EF4-FFF2-40B4-BE49-F238E27FC236}">
                  <a16:creationId xmlns:a16="http://schemas.microsoft.com/office/drawing/2014/main" id="{8D20C2CB-87AE-4B36-C01B-1D8C2EAB8C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9594" y="1350542"/>
              <a:ext cx="1629740" cy="1629740"/>
            </a:xfrm>
            <a:custGeom>
              <a:avLst/>
              <a:gdLst>
                <a:gd name="T0" fmla="*/ 16 w 260"/>
                <a:gd name="T1" fmla="*/ 130 h 260"/>
                <a:gd name="T2" fmla="*/ 17 w 260"/>
                <a:gd name="T3" fmla="*/ 124 h 260"/>
                <a:gd name="T4" fmla="*/ 1 w 260"/>
                <a:gd name="T5" fmla="*/ 106 h 260"/>
                <a:gd name="T6" fmla="*/ 22 w 260"/>
                <a:gd name="T7" fmla="*/ 95 h 260"/>
                <a:gd name="T8" fmla="*/ 24 w 260"/>
                <a:gd name="T9" fmla="*/ 90 h 260"/>
                <a:gd name="T10" fmla="*/ 15 w 260"/>
                <a:gd name="T11" fmla="*/ 68 h 260"/>
                <a:gd name="T12" fmla="*/ 38 w 260"/>
                <a:gd name="T13" fmla="*/ 63 h 260"/>
                <a:gd name="T14" fmla="*/ 42 w 260"/>
                <a:gd name="T15" fmla="*/ 59 h 260"/>
                <a:gd name="T16" fmla="*/ 40 w 260"/>
                <a:gd name="T17" fmla="*/ 35 h 260"/>
                <a:gd name="T18" fmla="*/ 64 w 260"/>
                <a:gd name="T19" fmla="*/ 38 h 260"/>
                <a:gd name="T20" fmla="*/ 71 w 260"/>
                <a:gd name="T21" fmla="*/ 15 h 260"/>
                <a:gd name="T22" fmla="*/ 78 w 260"/>
                <a:gd name="T23" fmla="*/ 12 h 260"/>
                <a:gd name="T24" fmla="*/ 100 w 260"/>
                <a:gd name="T25" fmla="*/ 20 h 260"/>
                <a:gd name="T26" fmla="*/ 117 w 260"/>
                <a:gd name="T27" fmla="*/ 2 h 260"/>
                <a:gd name="T28" fmla="*/ 136 w 260"/>
                <a:gd name="T29" fmla="*/ 17 h 260"/>
                <a:gd name="T30" fmla="*/ 157 w 260"/>
                <a:gd name="T31" fmla="*/ 4 h 260"/>
                <a:gd name="T32" fmla="*/ 171 w 260"/>
                <a:gd name="T33" fmla="*/ 24 h 260"/>
                <a:gd name="T34" fmla="*/ 191 w 260"/>
                <a:gd name="T35" fmla="*/ 15 h 260"/>
                <a:gd name="T36" fmla="*/ 197 w 260"/>
                <a:gd name="T37" fmla="*/ 38 h 260"/>
                <a:gd name="T38" fmla="*/ 221 w 260"/>
                <a:gd name="T39" fmla="*/ 39 h 260"/>
                <a:gd name="T40" fmla="*/ 226 w 260"/>
                <a:gd name="T41" fmla="*/ 44 h 260"/>
                <a:gd name="T42" fmla="*/ 223 w 260"/>
                <a:gd name="T43" fmla="*/ 67 h 260"/>
                <a:gd name="T44" fmla="*/ 245 w 260"/>
                <a:gd name="T45" fmla="*/ 71 h 260"/>
                <a:gd name="T46" fmla="*/ 248 w 260"/>
                <a:gd name="T47" fmla="*/ 78 h 260"/>
                <a:gd name="T48" fmla="*/ 238 w 260"/>
                <a:gd name="T49" fmla="*/ 98 h 260"/>
                <a:gd name="T50" fmla="*/ 258 w 260"/>
                <a:gd name="T51" fmla="*/ 110 h 260"/>
                <a:gd name="T52" fmla="*/ 258 w 260"/>
                <a:gd name="T53" fmla="*/ 117 h 260"/>
                <a:gd name="T54" fmla="*/ 243 w 260"/>
                <a:gd name="T55" fmla="*/ 133 h 260"/>
                <a:gd name="T56" fmla="*/ 258 w 260"/>
                <a:gd name="T57" fmla="*/ 150 h 260"/>
                <a:gd name="T58" fmla="*/ 256 w 260"/>
                <a:gd name="T59" fmla="*/ 157 h 260"/>
                <a:gd name="T60" fmla="*/ 236 w 260"/>
                <a:gd name="T61" fmla="*/ 168 h 260"/>
                <a:gd name="T62" fmla="*/ 245 w 260"/>
                <a:gd name="T63" fmla="*/ 189 h 260"/>
                <a:gd name="T64" fmla="*/ 242 w 260"/>
                <a:gd name="T65" fmla="*/ 195 h 260"/>
                <a:gd name="T66" fmla="*/ 219 w 260"/>
                <a:gd name="T67" fmla="*/ 199 h 260"/>
                <a:gd name="T68" fmla="*/ 221 w 260"/>
                <a:gd name="T69" fmla="*/ 221 h 260"/>
                <a:gd name="T70" fmla="*/ 216 w 260"/>
                <a:gd name="T71" fmla="*/ 226 h 260"/>
                <a:gd name="T72" fmla="*/ 192 w 260"/>
                <a:gd name="T73" fmla="*/ 225 h 260"/>
                <a:gd name="T74" fmla="*/ 182 w 260"/>
                <a:gd name="T75" fmla="*/ 248 h 260"/>
                <a:gd name="T76" fmla="*/ 160 w 260"/>
                <a:gd name="T77" fmla="*/ 240 h 260"/>
                <a:gd name="T78" fmla="*/ 147 w 260"/>
                <a:gd name="T79" fmla="*/ 260 h 260"/>
                <a:gd name="T80" fmla="*/ 130 w 260"/>
                <a:gd name="T81" fmla="*/ 244 h 260"/>
                <a:gd name="T82" fmla="*/ 110 w 260"/>
                <a:gd name="T83" fmla="*/ 258 h 260"/>
                <a:gd name="T84" fmla="*/ 95 w 260"/>
                <a:gd name="T85" fmla="*/ 238 h 260"/>
                <a:gd name="T86" fmla="*/ 72 w 260"/>
                <a:gd name="T87" fmla="*/ 245 h 260"/>
                <a:gd name="T88" fmla="*/ 65 w 260"/>
                <a:gd name="T89" fmla="*/ 242 h 260"/>
                <a:gd name="T90" fmla="*/ 59 w 260"/>
                <a:gd name="T91" fmla="*/ 219 h 260"/>
                <a:gd name="T92" fmla="*/ 35 w 260"/>
                <a:gd name="T93" fmla="*/ 220 h 260"/>
                <a:gd name="T94" fmla="*/ 38 w 260"/>
                <a:gd name="T95" fmla="*/ 197 h 260"/>
                <a:gd name="T96" fmla="*/ 35 w 260"/>
                <a:gd name="T97" fmla="*/ 192 h 260"/>
                <a:gd name="T98" fmla="*/ 12 w 260"/>
                <a:gd name="T99" fmla="*/ 187 h 260"/>
                <a:gd name="T100" fmla="*/ 22 w 260"/>
                <a:gd name="T101" fmla="*/ 165 h 260"/>
                <a:gd name="T102" fmla="*/ 20 w 260"/>
                <a:gd name="T103" fmla="*/ 160 h 260"/>
                <a:gd name="T104" fmla="*/ 0 w 260"/>
                <a:gd name="T105" fmla="*/ 147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0" h="260">
                  <a:moveTo>
                    <a:pt x="2" y="143"/>
                  </a:moveTo>
                  <a:cubicBezTo>
                    <a:pt x="16" y="130"/>
                    <a:pt x="16" y="130"/>
                    <a:pt x="16" y="130"/>
                  </a:cubicBezTo>
                  <a:cubicBezTo>
                    <a:pt x="17" y="129"/>
                    <a:pt x="18" y="128"/>
                    <a:pt x="18" y="127"/>
                  </a:cubicBezTo>
                  <a:cubicBezTo>
                    <a:pt x="18" y="126"/>
                    <a:pt x="17" y="125"/>
                    <a:pt x="17" y="124"/>
                  </a:cubicBezTo>
                  <a:cubicBezTo>
                    <a:pt x="3" y="110"/>
                    <a:pt x="3" y="110"/>
                    <a:pt x="3" y="110"/>
                  </a:cubicBezTo>
                  <a:cubicBezTo>
                    <a:pt x="2" y="109"/>
                    <a:pt x="1" y="108"/>
                    <a:pt x="1" y="106"/>
                  </a:cubicBezTo>
                  <a:cubicBezTo>
                    <a:pt x="2" y="105"/>
                    <a:pt x="3" y="104"/>
                    <a:pt x="4" y="103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3" y="94"/>
                    <a:pt x="24" y="94"/>
                    <a:pt x="24" y="93"/>
                  </a:cubicBezTo>
                  <a:cubicBezTo>
                    <a:pt x="24" y="92"/>
                    <a:pt x="24" y="91"/>
                    <a:pt x="24" y="90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4" y="70"/>
                    <a:pt x="14" y="69"/>
                    <a:pt x="15" y="68"/>
                  </a:cubicBezTo>
                  <a:cubicBezTo>
                    <a:pt x="16" y="66"/>
                    <a:pt x="17" y="66"/>
                    <a:pt x="18" y="66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39" y="63"/>
                    <a:pt x="40" y="63"/>
                    <a:pt x="41" y="62"/>
                  </a:cubicBezTo>
                  <a:cubicBezTo>
                    <a:pt x="42" y="61"/>
                    <a:pt x="42" y="60"/>
                    <a:pt x="42" y="5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8"/>
                    <a:pt x="39" y="36"/>
                    <a:pt x="40" y="35"/>
                  </a:cubicBezTo>
                  <a:cubicBezTo>
                    <a:pt x="41" y="34"/>
                    <a:pt x="42" y="34"/>
                    <a:pt x="44" y="34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6" y="39"/>
                    <a:pt x="68" y="37"/>
                    <a:pt x="68" y="3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2" y="13"/>
                    <a:pt x="73" y="12"/>
                    <a:pt x="75" y="12"/>
                  </a:cubicBezTo>
                  <a:cubicBezTo>
                    <a:pt x="76" y="12"/>
                    <a:pt x="77" y="12"/>
                    <a:pt x="78" y="12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7" y="23"/>
                    <a:pt x="100" y="22"/>
                    <a:pt x="100" y="20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1" y="0"/>
                    <a:pt x="115" y="0"/>
                    <a:pt x="117" y="2"/>
                  </a:cubicBezTo>
                  <a:cubicBezTo>
                    <a:pt x="130" y="17"/>
                    <a:pt x="130" y="17"/>
                    <a:pt x="130" y="17"/>
                  </a:cubicBezTo>
                  <a:cubicBezTo>
                    <a:pt x="132" y="18"/>
                    <a:pt x="134" y="18"/>
                    <a:pt x="136" y="17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3" y="0"/>
                    <a:pt x="156" y="1"/>
                    <a:pt x="157" y="4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6" y="24"/>
                    <a:pt x="169" y="25"/>
                    <a:pt x="171" y="24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15"/>
                    <a:pt x="190" y="15"/>
                    <a:pt x="191" y="15"/>
                  </a:cubicBezTo>
                  <a:cubicBezTo>
                    <a:pt x="193" y="15"/>
                    <a:pt x="195" y="16"/>
                    <a:pt x="195" y="19"/>
                  </a:cubicBezTo>
                  <a:cubicBezTo>
                    <a:pt x="197" y="38"/>
                    <a:pt x="197" y="38"/>
                    <a:pt x="197" y="38"/>
                  </a:cubicBezTo>
                  <a:cubicBezTo>
                    <a:pt x="197" y="41"/>
                    <a:pt x="199" y="42"/>
                    <a:pt x="201" y="42"/>
                  </a:cubicBezTo>
                  <a:cubicBezTo>
                    <a:pt x="221" y="39"/>
                    <a:pt x="221" y="39"/>
                    <a:pt x="221" y="39"/>
                  </a:cubicBezTo>
                  <a:cubicBezTo>
                    <a:pt x="223" y="39"/>
                    <a:pt x="224" y="39"/>
                    <a:pt x="225" y="40"/>
                  </a:cubicBezTo>
                  <a:cubicBezTo>
                    <a:pt x="226" y="41"/>
                    <a:pt x="226" y="43"/>
                    <a:pt x="226" y="44"/>
                  </a:cubicBezTo>
                  <a:cubicBezTo>
                    <a:pt x="222" y="64"/>
                    <a:pt x="222" y="64"/>
                    <a:pt x="222" y="64"/>
                  </a:cubicBezTo>
                  <a:cubicBezTo>
                    <a:pt x="222" y="65"/>
                    <a:pt x="222" y="66"/>
                    <a:pt x="223" y="67"/>
                  </a:cubicBezTo>
                  <a:cubicBezTo>
                    <a:pt x="223" y="67"/>
                    <a:pt x="224" y="68"/>
                    <a:pt x="225" y="68"/>
                  </a:cubicBezTo>
                  <a:cubicBezTo>
                    <a:pt x="245" y="71"/>
                    <a:pt x="245" y="71"/>
                    <a:pt x="245" y="71"/>
                  </a:cubicBezTo>
                  <a:cubicBezTo>
                    <a:pt x="247" y="72"/>
                    <a:pt x="248" y="73"/>
                    <a:pt x="248" y="74"/>
                  </a:cubicBezTo>
                  <a:cubicBezTo>
                    <a:pt x="249" y="75"/>
                    <a:pt x="249" y="77"/>
                    <a:pt x="248" y="78"/>
                  </a:cubicBezTo>
                  <a:cubicBezTo>
                    <a:pt x="238" y="95"/>
                    <a:pt x="238" y="95"/>
                    <a:pt x="238" y="95"/>
                  </a:cubicBezTo>
                  <a:cubicBezTo>
                    <a:pt x="238" y="96"/>
                    <a:pt x="238" y="97"/>
                    <a:pt x="238" y="98"/>
                  </a:cubicBezTo>
                  <a:cubicBezTo>
                    <a:pt x="238" y="99"/>
                    <a:pt x="239" y="100"/>
                    <a:pt x="240" y="101"/>
                  </a:cubicBezTo>
                  <a:cubicBezTo>
                    <a:pt x="258" y="110"/>
                    <a:pt x="258" y="110"/>
                    <a:pt x="258" y="110"/>
                  </a:cubicBezTo>
                  <a:cubicBezTo>
                    <a:pt x="259" y="111"/>
                    <a:pt x="260" y="112"/>
                    <a:pt x="260" y="113"/>
                  </a:cubicBezTo>
                  <a:cubicBezTo>
                    <a:pt x="260" y="115"/>
                    <a:pt x="260" y="116"/>
                    <a:pt x="258" y="117"/>
                  </a:cubicBezTo>
                  <a:cubicBezTo>
                    <a:pt x="244" y="131"/>
                    <a:pt x="244" y="131"/>
                    <a:pt x="244" y="131"/>
                  </a:cubicBezTo>
                  <a:cubicBezTo>
                    <a:pt x="243" y="131"/>
                    <a:pt x="243" y="132"/>
                    <a:pt x="243" y="133"/>
                  </a:cubicBezTo>
                  <a:cubicBezTo>
                    <a:pt x="243" y="134"/>
                    <a:pt x="243" y="135"/>
                    <a:pt x="244" y="136"/>
                  </a:cubicBezTo>
                  <a:cubicBezTo>
                    <a:pt x="258" y="150"/>
                    <a:pt x="258" y="150"/>
                    <a:pt x="258" y="150"/>
                  </a:cubicBezTo>
                  <a:cubicBezTo>
                    <a:pt x="259" y="151"/>
                    <a:pt x="259" y="153"/>
                    <a:pt x="259" y="154"/>
                  </a:cubicBezTo>
                  <a:cubicBezTo>
                    <a:pt x="259" y="156"/>
                    <a:pt x="258" y="157"/>
                    <a:pt x="256" y="157"/>
                  </a:cubicBezTo>
                  <a:cubicBezTo>
                    <a:pt x="238" y="166"/>
                    <a:pt x="238" y="166"/>
                    <a:pt x="238" y="166"/>
                  </a:cubicBezTo>
                  <a:cubicBezTo>
                    <a:pt x="237" y="166"/>
                    <a:pt x="236" y="167"/>
                    <a:pt x="236" y="168"/>
                  </a:cubicBezTo>
                  <a:cubicBezTo>
                    <a:pt x="236" y="169"/>
                    <a:pt x="236" y="170"/>
                    <a:pt x="236" y="171"/>
                  </a:cubicBezTo>
                  <a:cubicBezTo>
                    <a:pt x="245" y="189"/>
                    <a:pt x="245" y="189"/>
                    <a:pt x="245" y="189"/>
                  </a:cubicBezTo>
                  <a:cubicBezTo>
                    <a:pt x="246" y="190"/>
                    <a:pt x="246" y="192"/>
                    <a:pt x="245" y="193"/>
                  </a:cubicBezTo>
                  <a:cubicBezTo>
                    <a:pt x="245" y="194"/>
                    <a:pt x="243" y="195"/>
                    <a:pt x="242" y="195"/>
                  </a:cubicBezTo>
                  <a:cubicBezTo>
                    <a:pt x="222" y="197"/>
                    <a:pt x="222" y="197"/>
                    <a:pt x="222" y="197"/>
                  </a:cubicBezTo>
                  <a:cubicBezTo>
                    <a:pt x="221" y="197"/>
                    <a:pt x="220" y="198"/>
                    <a:pt x="219" y="199"/>
                  </a:cubicBezTo>
                  <a:cubicBezTo>
                    <a:pt x="219" y="199"/>
                    <a:pt x="218" y="201"/>
                    <a:pt x="219" y="202"/>
                  </a:cubicBezTo>
                  <a:cubicBezTo>
                    <a:pt x="221" y="221"/>
                    <a:pt x="221" y="221"/>
                    <a:pt x="221" y="221"/>
                  </a:cubicBezTo>
                  <a:cubicBezTo>
                    <a:pt x="222" y="223"/>
                    <a:pt x="221" y="224"/>
                    <a:pt x="221" y="225"/>
                  </a:cubicBezTo>
                  <a:cubicBezTo>
                    <a:pt x="220" y="226"/>
                    <a:pt x="218" y="227"/>
                    <a:pt x="216" y="226"/>
                  </a:cubicBezTo>
                  <a:cubicBezTo>
                    <a:pt x="197" y="222"/>
                    <a:pt x="197" y="222"/>
                    <a:pt x="197" y="222"/>
                  </a:cubicBezTo>
                  <a:cubicBezTo>
                    <a:pt x="195" y="222"/>
                    <a:pt x="193" y="223"/>
                    <a:pt x="192" y="225"/>
                  </a:cubicBezTo>
                  <a:cubicBezTo>
                    <a:pt x="189" y="245"/>
                    <a:pt x="189" y="245"/>
                    <a:pt x="189" y="245"/>
                  </a:cubicBezTo>
                  <a:cubicBezTo>
                    <a:pt x="188" y="248"/>
                    <a:pt x="185" y="250"/>
                    <a:pt x="182" y="248"/>
                  </a:cubicBezTo>
                  <a:cubicBezTo>
                    <a:pt x="165" y="238"/>
                    <a:pt x="165" y="238"/>
                    <a:pt x="165" y="238"/>
                  </a:cubicBezTo>
                  <a:cubicBezTo>
                    <a:pt x="163" y="237"/>
                    <a:pt x="161" y="238"/>
                    <a:pt x="160" y="240"/>
                  </a:cubicBezTo>
                  <a:cubicBezTo>
                    <a:pt x="150" y="258"/>
                    <a:pt x="150" y="258"/>
                    <a:pt x="150" y="258"/>
                  </a:cubicBezTo>
                  <a:cubicBezTo>
                    <a:pt x="150" y="259"/>
                    <a:pt x="148" y="260"/>
                    <a:pt x="147" y="260"/>
                  </a:cubicBezTo>
                  <a:cubicBezTo>
                    <a:pt x="146" y="260"/>
                    <a:pt x="144" y="260"/>
                    <a:pt x="143" y="259"/>
                  </a:cubicBezTo>
                  <a:cubicBezTo>
                    <a:pt x="130" y="244"/>
                    <a:pt x="130" y="244"/>
                    <a:pt x="130" y="244"/>
                  </a:cubicBezTo>
                  <a:cubicBezTo>
                    <a:pt x="128" y="242"/>
                    <a:pt x="126" y="242"/>
                    <a:pt x="124" y="244"/>
                  </a:cubicBezTo>
                  <a:cubicBezTo>
                    <a:pt x="110" y="258"/>
                    <a:pt x="110" y="258"/>
                    <a:pt x="110" y="258"/>
                  </a:cubicBezTo>
                  <a:cubicBezTo>
                    <a:pt x="108" y="260"/>
                    <a:pt x="104" y="259"/>
                    <a:pt x="103" y="256"/>
                  </a:cubicBezTo>
                  <a:cubicBezTo>
                    <a:pt x="95" y="238"/>
                    <a:pt x="95" y="238"/>
                    <a:pt x="95" y="238"/>
                  </a:cubicBezTo>
                  <a:cubicBezTo>
                    <a:pt x="94" y="236"/>
                    <a:pt x="92" y="235"/>
                    <a:pt x="90" y="236"/>
                  </a:cubicBezTo>
                  <a:cubicBezTo>
                    <a:pt x="72" y="245"/>
                    <a:pt x="72" y="245"/>
                    <a:pt x="72" y="245"/>
                  </a:cubicBezTo>
                  <a:cubicBezTo>
                    <a:pt x="71" y="246"/>
                    <a:pt x="70" y="246"/>
                    <a:pt x="69" y="246"/>
                  </a:cubicBezTo>
                  <a:cubicBezTo>
                    <a:pt x="67" y="246"/>
                    <a:pt x="66" y="244"/>
                    <a:pt x="65" y="242"/>
                  </a:cubicBezTo>
                  <a:cubicBezTo>
                    <a:pt x="63" y="222"/>
                    <a:pt x="63" y="222"/>
                    <a:pt x="63" y="222"/>
                  </a:cubicBezTo>
                  <a:cubicBezTo>
                    <a:pt x="63" y="220"/>
                    <a:pt x="61" y="218"/>
                    <a:pt x="59" y="219"/>
                  </a:cubicBezTo>
                  <a:cubicBezTo>
                    <a:pt x="39" y="222"/>
                    <a:pt x="39" y="222"/>
                    <a:pt x="39" y="222"/>
                  </a:cubicBezTo>
                  <a:cubicBezTo>
                    <a:pt x="37" y="222"/>
                    <a:pt x="36" y="221"/>
                    <a:pt x="35" y="220"/>
                  </a:cubicBezTo>
                  <a:cubicBezTo>
                    <a:pt x="34" y="219"/>
                    <a:pt x="34" y="218"/>
                    <a:pt x="34" y="216"/>
                  </a:cubicBezTo>
                  <a:cubicBezTo>
                    <a:pt x="38" y="197"/>
                    <a:pt x="38" y="197"/>
                    <a:pt x="38" y="197"/>
                  </a:cubicBezTo>
                  <a:cubicBezTo>
                    <a:pt x="38" y="196"/>
                    <a:pt x="38" y="195"/>
                    <a:pt x="37" y="194"/>
                  </a:cubicBezTo>
                  <a:cubicBezTo>
                    <a:pt x="37" y="193"/>
                    <a:pt x="36" y="192"/>
                    <a:pt x="35" y="192"/>
                  </a:cubicBezTo>
                  <a:cubicBezTo>
                    <a:pt x="15" y="189"/>
                    <a:pt x="15" y="189"/>
                    <a:pt x="15" y="189"/>
                  </a:cubicBezTo>
                  <a:cubicBezTo>
                    <a:pt x="14" y="189"/>
                    <a:pt x="12" y="188"/>
                    <a:pt x="12" y="187"/>
                  </a:cubicBezTo>
                  <a:cubicBezTo>
                    <a:pt x="11" y="185"/>
                    <a:pt x="11" y="184"/>
                    <a:pt x="12" y="183"/>
                  </a:cubicBezTo>
                  <a:cubicBezTo>
                    <a:pt x="22" y="165"/>
                    <a:pt x="22" y="165"/>
                    <a:pt x="22" y="165"/>
                  </a:cubicBezTo>
                  <a:cubicBezTo>
                    <a:pt x="22" y="164"/>
                    <a:pt x="23" y="163"/>
                    <a:pt x="22" y="162"/>
                  </a:cubicBezTo>
                  <a:cubicBezTo>
                    <a:pt x="22" y="161"/>
                    <a:pt x="21" y="160"/>
                    <a:pt x="20" y="160"/>
                  </a:cubicBezTo>
                  <a:cubicBezTo>
                    <a:pt x="3" y="151"/>
                    <a:pt x="3" y="151"/>
                    <a:pt x="3" y="151"/>
                  </a:cubicBezTo>
                  <a:cubicBezTo>
                    <a:pt x="1" y="150"/>
                    <a:pt x="0" y="149"/>
                    <a:pt x="0" y="147"/>
                  </a:cubicBezTo>
                  <a:cubicBezTo>
                    <a:pt x="0" y="146"/>
                    <a:pt x="1" y="145"/>
                    <a:pt x="2" y="143"/>
                  </a:cubicBezTo>
                  <a:close/>
                </a:path>
              </a:pathLst>
            </a:custGeom>
            <a:solidFill>
              <a:srgbClr val="FFF23B"/>
            </a:solidFill>
            <a:ln w="15875" cap="flat">
              <a:noFill/>
              <a:prstDash val="solid"/>
              <a:miter lim="800000"/>
              <a:headEnd/>
              <a:tailEnd/>
            </a:ln>
            <a:effectLst>
              <a:outerShdw blurRad="469900" dist="800100" dir="6840000" sx="98000" sy="98000" algn="tr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12A0E329-AE22-5600-BA71-8FEC9E86B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531" y="1354479"/>
              <a:ext cx="1621866" cy="1621866"/>
            </a:xfrm>
            <a:custGeom>
              <a:avLst/>
              <a:gdLst>
                <a:gd name="T0" fmla="*/ 42 w 259"/>
                <a:gd name="T1" fmla="*/ 58 h 259"/>
                <a:gd name="T2" fmla="*/ 18 w 259"/>
                <a:gd name="T3" fmla="*/ 66 h 259"/>
                <a:gd name="T4" fmla="*/ 24 w 259"/>
                <a:gd name="T5" fmla="*/ 89 h 259"/>
                <a:gd name="T6" fmla="*/ 4 w 259"/>
                <a:gd name="T7" fmla="*/ 104 h 259"/>
                <a:gd name="T8" fmla="*/ 17 w 259"/>
                <a:gd name="T9" fmla="*/ 123 h 259"/>
                <a:gd name="T10" fmla="*/ 2 w 259"/>
                <a:gd name="T11" fmla="*/ 144 h 259"/>
                <a:gd name="T12" fmla="*/ 20 w 259"/>
                <a:gd name="T13" fmla="*/ 159 h 259"/>
                <a:gd name="T14" fmla="*/ 12 w 259"/>
                <a:gd name="T15" fmla="*/ 182 h 259"/>
                <a:gd name="T16" fmla="*/ 34 w 259"/>
                <a:gd name="T17" fmla="*/ 191 h 259"/>
                <a:gd name="T18" fmla="*/ 34 w 259"/>
                <a:gd name="T19" fmla="*/ 216 h 259"/>
                <a:gd name="T20" fmla="*/ 58 w 259"/>
                <a:gd name="T21" fmla="*/ 217 h 259"/>
                <a:gd name="T22" fmla="*/ 66 w 259"/>
                <a:gd name="T23" fmla="*/ 241 h 259"/>
                <a:gd name="T24" fmla="*/ 88 w 259"/>
                <a:gd name="T25" fmla="*/ 235 h 259"/>
                <a:gd name="T26" fmla="*/ 103 w 259"/>
                <a:gd name="T27" fmla="*/ 256 h 259"/>
                <a:gd name="T28" fmla="*/ 123 w 259"/>
                <a:gd name="T29" fmla="*/ 243 h 259"/>
                <a:gd name="T30" fmla="*/ 143 w 259"/>
                <a:gd name="T31" fmla="*/ 257 h 259"/>
                <a:gd name="T32" fmla="*/ 158 w 259"/>
                <a:gd name="T33" fmla="*/ 239 h 259"/>
                <a:gd name="T34" fmla="*/ 182 w 259"/>
                <a:gd name="T35" fmla="*/ 247 h 259"/>
                <a:gd name="T36" fmla="*/ 191 w 259"/>
                <a:gd name="T37" fmla="*/ 225 h 259"/>
                <a:gd name="T38" fmla="*/ 216 w 259"/>
                <a:gd name="T39" fmla="*/ 225 h 259"/>
                <a:gd name="T40" fmla="*/ 217 w 259"/>
                <a:gd name="T41" fmla="*/ 201 h 259"/>
                <a:gd name="T42" fmla="*/ 241 w 259"/>
                <a:gd name="T43" fmla="*/ 193 h 259"/>
                <a:gd name="T44" fmla="*/ 235 w 259"/>
                <a:gd name="T45" fmla="*/ 171 h 259"/>
                <a:gd name="T46" fmla="*/ 255 w 259"/>
                <a:gd name="T47" fmla="*/ 156 h 259"/>
                <a:gd name="T48" fmla="*/ 242 w 259"/>
                <a:gd name="T49" fmla="*/ 136 h 259"/>
                <a:gd name="T50" fmla="*/ 257 w 259"/>
                <a:gd name="T51" fmla="*/ 116 h 259"/>
                <a:gd name="T52" fmla="*/ 239 w 259"/>
                <a:gd name="T53" fmla="*/ 101 h 259"/>
                <a:gd name="T54" fmla="*/ 246 w 259"/>
                <a:gd name="T55" fmla="*/ 77 h 259"/>
                <a:gd name="T56" fmla="*/ 224 w 259"/>
                <a:gd name="T57" fmla="*/ 69 h 259"/>
                <a:gd name="T58" fmla="*/ 225 w 259"/>
                <a:gd name="T59" fmla="*/ 43 h 259"/>
                <a:gd name="T60" fmla="*/ 201 w 259"/>
                <a:gd name="T61" fmla="*/ 42 h 259"/>
                <a:gd name="T62" fmla="*/ 193 w 259"/>
                <a:gd name="T63" fmla="*/ 18 h 259"/>
                <a:gd name="T64" fmla="*/ 170 w 259"/>
                <a:gd name="T65" fmla="*/ 24 h 259"/>
                <a:gd name="T66" fmla="*/ 156 w 259"/>
                <a:gd name="T67" fmla="*/ 4 h 259"/>
                <a:gd name="T68" fmla="*/ 136 w 259"/>
                <a:gd name="T69" fmla="*/ 17 h 259"/>
                <a:gd name="T70" fmla="*/ 115 w 259"/>
                <a:gd name="T71" fmla="*/ 2 h 259"/>
                <a:gd name="T72" fmla="*/ 101 w 259"/>
                <a:gd name="T73" fmla="*/ 20 h 259"/>
                <a:gd name="T74" fmla="*/ 77 w 259"/>
                <a:gd name="T75" fmla="*/ 13 h 259"/>
                <a:gd name="T76" fmla="*/ 68 w 259"/>
                <a:gd name="T77" fmla="*/ 35 h 259"/>
                <a:gd name="T78" fmla="*/ 43 w 259"/>
                <a:gd name="T79" fmla="*/ 35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9" h="259">
                  <a:moveTo>
                    <a:pt x="39" y="38"/>
                  </a:moveTo>
                  <a:cubicBezTo>
                    <a:pt x="42" y="58"/>
                    <a:pt x="42" y="58"/>
                    <a:pt x="42" y="58"/>
                  </a:cubicBezTo>
                  <a:cubicBezTo>
                    <a:pt x="42" y="61"/>
                    <a:pt x="40" y="63"/>
                    <a:pt x="38" y="64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5" y="66"/>
                    <a:pt x="14" y="68"/>
                    <a:pt x="15" y="71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5" y="91"/>
                    <a:pt x="24" y="94"/>
                    <a:pt x="22" y="95"/>
                  </a:cubicBezTo>
                  <a:cubicBezTo>
                    <a:pt x="4" y="104"/>
                    <a:pt x="4" y="104"/>
                    <a:pt x="4" y="104"/>
                  </a:cubicBezTo>
                  <a:cubicBezTo>
                    <a:pt x="1" y="105"/>
                    <a:pt x="1" y="107"/>
                    <a:pt x="3" y="109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18" y="125"/>
                    <a:pt x="18" y="128"/>
                    <a:pt x="16" y="130"/>
                  </a:cubicBezTo>
                  <a:cubicBezTo>
                    <a:pt x="2" y="144"/>
                    <a:pt x="2" y="144"/>
                    <a:pt x="2" y="144"/>
                  </a:cubicBezTo>
                  <a:cubicBezTo>
                    <a:pt x="0" y="145"/>
                    <a:pt x="0" y="148"/>
                    <a:pt x="2" y="149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22" y="160"/>
                    <a:pt x="23" y="163"/>
                    <a:pt x="22" y="165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1" y="185"/>
                    <a:pt x="12" y="187"/>
                    <a:pt x="15" y="187"/>
                  </a:cubicBezTo>
                  <a:cubicBezTo>
                    <a:pt x="34" y="191"/>
                    <a:pt x="34" y="191"/>
                    <a:pt x="34" y="191"/>
                  </a:cubicBezTo>
                  <a:cubicBezTo>
                    <a:pt x="37" y="191"/>
                    <a:pt x="39" y="194"/>
                    <a:pt x="38" y="196"/>
                  </a:cubicBezTo>
                  <a:cubicBezTo>
                    <a:pt x="34" y="216"/>
                    <a:pt x="34" y="216"/>
                    <a:pt x="34" y="216"/>
                  </a:cubicBezTo>
                  <a:cubicBezTo>
                    <a:pt x="34" y="219"/>
                    <a:pt x="35" y="221"/>
                    <a:pt x="38" y="220"/>
                  </a:cubicBezTo>
                  <a:cubicBezTo>
                    <a:pt x="58" y="217"/>
                    <a:pt x="58" y="217"/>
                    <a:pt x="58" y="217"/>
                  </a:cubicBezTo>
                  <a:cubicBezTo>
                    <a:pt x="61" y="217"/>
                    <a:pt x="63" y="219"/>
                    <a:pt x="63" y="221"/>
                  </a:cubicBezTo>
                  <a:cubicBezTo>
                    <a:pt x="66" y="241"/>
                    <a:pt x="66" y="241"/>
                    <a:pt x="66" y="241"/>
                  </a:cubicBezTo>
                  <a:cubicBezTo>
                    <a:pt x="66" y="244"/>
                    <a:pt x="68" y="245"/>
                    <a:pt x="70" y="244"/>
                  </a:cubicBezTo>
                  <a:cubicBezTo>
                    <a:pt x="88" y="235"/>
                    <a:pt x="88" y="235"/>
                    <a:pt x="88" y="235"/>
                  </a:cubicBezTo>
                  <a:cubicBezTo>
                    <a:pt x="91" y="234"/>
                    <a:pt x="94" y="235"/>
                    <a:pt x="95" y="237"/>
                  </a:cubicBezTo>
                  <a:cubicBezTo>
                    <a:pt x="103" y="256"/>
                    <a:pt x="103" y="256"/>
                    <a:pt x="103" y="256"/>
                  </a:cubicBezTo>
                  <a:cubicBezTo>
                    <a:pt x="104" y="258"/>
                    <a:pt x="107" y="258"/>
                    <a:pt x="109" y="257"/>
                  </a:cubicBezTo>
                  <a:cubicBezTo>
                    <a:pt x="123" y="243"/>
                    <a:pt x="123" y="243"/>
                    <a:pt x="123" y="243"/>
                  </a:cubicBezTo>
                  <a:cubicBezTo>
                    <a:pt x="125" y="241"/>
                    <a:pt x="128" y="241"/>
                    <a:pt x="130" y="243"/>
                  </a:cubicBezTo>
                  <a:cubicBezTo>
                    <a:pt x="143" y="257"/>
                    <a:pt x="143" y="257"/>
                    <a:pt x="143" y="257"/>
                  </a:cubicBezTo>
                  <a:cubicBezTo>
                    <a:pt x="145" y="259"/>
                    <a:pt x="148" y="259"/>
                    <a:pt x="149" y="257"/>
                  </a:cubicBezTo>
                  <a:cubicBezTo>
                    <a:pt x="158" y="239"/>
                    <a:pt x="158" y="239"/>
                    <a:pt x="158" y="239"/>
                  </a:cubicBezTo>
                  <a:cubicBezTo>
                    <a:pt x="159" y="237"/>
                    <a:pt x="162" y="236"/>
                    <a:pt x="165" y="237"/>
                  </a:cubicBezTo>
                  <a:cubicBezTo>
                    <a:pt x="182" y="247"/>
                    <a:pt x="182" y="247"/>
                    <a:pt x="182" y="247"/>
                  </a:cubicBezTo>
                  <a:cubicBezTo>
                    <a:pt x="184" y="248"/>
                    <a:pt x="187" y="247"/>
                    <a:pt x="187" y="244"/>
                  </a:cubicBezTo>
                  <a:cubicBezTo>
                    <a:pt x="191" y="225"/>
                    <a:pt x="191" y="225"/>
                    <a:pt x="191" y="225"/>
                  </a:cubicBezTo>
                  <a:cubicBezTo>
                    <a:pt x="191" y="222"/>
                    <a:pt x="193" y="220"/>
                    <a:pt x="196" y="221"/>
                  </a:cubicBezTo>
                  <a:cubicBezTo>
                    <a:pt x="216" y="225"/>
                    <a:pt x="216" y="225"/>
                    <a:pt x="216" y="225"/>
                  </a:cubicBezTo>
                  <a:cubicBezTo>
                    <a:pt x="218" y="225"/>
                    <a:pt x="220" y="224"/>
                    <a:pt x="220" y="221"/>
                  </a:cubicBezTo>
                  <a:cubicBezTo>
                    <a:pt x="217" y="201"/>
                    <a:pt x="217" y="201"/>
                    <a:pt x="217" y="201"/>
                  </a:cubicBezTo>
                  <a:cubicBezTo>
                    <a:pt x="217" y="199"/>
                    <a:pt x="218" y="196"/>
                    <a:pt x="221" y="196"/>
                  </a:cubicBezTo>
                  <a:cubicBezTo>
                    <a:pt x="241" y="193"/>
                    <a:pt x="241" y="193"/>
                    <a:pt x="241" y="193"/>
                  </a:cubicBezTo>
                  <a:cubicBezTo>
                    <a:pt x="244" y="193"/>
                    <a:pt x="245" y="191"/>
                    <a:pt x="244" y="189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4" y="168"/>
                    <a:pt x="234" y="165"/>
                    <a:pt x="237" y="164"/>
                  </a:cubicBezTo>
                  <a:cubicBezTo>
                    <a:pt x="255" y="156"/>
                    <a:pt x="255" y="156"/>
                    <a:pt x="255" y="156"/>
                  </a:cubicBezTo>
                  <a:cubicBezTo>
                    <a:pt x="258" y="155"/>
                    <a:pt x="258" y="152"/>
                    <a:pt x="256" y="150"/>
                  </a:cubicBezTo>
                  <a:cubicBezTo>
                    <a:pt x="242" y="136"/>
                    <a:pt x="242" y="136"/>
                    <a:pt x="242" y="136"/>
                  </a:cubicBezTo>
                  <a:cubicBezTo>
                    <a:pt x="240" y="134"/>
                    <a:pt x="240" y="131"/>
                    <a:pt x="242" y="129"/>
                  </a:cubicBezTo>
                  <a:cubicBezTo>
                    <a:pt x="257" y="116"/>
                    <a:pt x="257" y="116"/>
                    <a:pt x="257" y="116"/>
                  </a:cubicBezTo>
                  <a:cubicBezTo>
                    <a:pt x="259" y="114"/>
                    <a:pt x="259" y="111"/>
                    <a:pt x="256" y="110"/>
                  </a:cubicBezTo>
                  <a:cubicBezTo>
                    <a:pt x="239" y="101"/>
                    <a:pt x="239" y="101"/>
                    <a:pt x="239" y="101"/>
                  </a:cubicBezTo>
                  <a:cubicBezTo>
                    <a:pt x="236" y="100"/>
                    <a:pt x="235" y="97"/>
                    <a:pt x="237" y="94"/>
                  </a:cubicBezTo>
                  <a:cubicBezTo>
                    <a:pt x="246" y="77"/>
                    <a:pt x="246" y="77"/>
                    <a:pt x="246" y="77"/>
                  </a:cubicBezTo>
                  <a:cubicBezTo>
                    <a:pt x="248" y="75"/>
                    <a:pt x="247" y="72"/>
                    <a:pt x="244" y="72"/>
                  </a:cubicBezTo>
                  <a:cubicBezTo>
                    <a:pt x="224" y="69"/>
                    <a:pt x="224" y="69"/>
                    <a:pt x="224" y="69"/>
                  </a:cubicBezTo>
                  <a:cubicBezTo>
                    <a:pt x="222" y="68"/>
                    <a:pt x="220" y="66"/>
                    <a:pt x="221" y="63"/>
                  </a:cubicBezTo>
                  <a:cubicBezTo>
                    <a:pt x="225" y="43"/>
                    <a:pt x="225" y="43"/>
                    <a:pt x="225" y="43"/>
                  </a:cubicBezTo>
                  <a:cubicBezTo>
                    <a:pt x="225" y="41"/>
                    <a:pt x="223" y="39"/>
                    <a:pt x="221" y="39"/>
                  </a:cubicBezTo>
                  <a:cubicBezTo>
                    <a:pt x="201" y="42"/>
                    <a:pt x="201" y="42"/>
                    <a:pt x="201" y="42"/>
                  </a:cubicBezTo>
                  <a:cubicBezTo>
                    <a:pt x="198" y="43"/>
                    <a:pt x="196" y="41"/>
                    <a:pt x="195" y="38"/>
                  </a:cubicBezTo>
                  <a:cubicBezTo>
                    <a:pt x="193" y="18"/>
                    <a:pt x="193" y="18"/>
                    <a:pt x="193" y="18"/>
                  </a:cubicBezTo>
                  <a:cubicBezTo>
                    <a:pt x="193" y="16"/>
                    <a:pt x="191" y="14"/>
                    <a:pt x="188" y="16"/>
                  </a:cubicBezTo>
                  <a:cubicBezTo>
                    <a:pt x="170" y="24"/>
                    <a:pt x="170" y="24"/>
                    <a:pt x="170" y="24"/>
                  </a:cubicBezTo>
                  <a:cubicBezTo>
                    <a:pt x="168" y="26"/>
                    <a:pt x="165" y="25"/>
                    <a:pt x="164" y="22"/>
                  </a:cubicBezTo>
                  <a:cubicBezTo>
                    <a:pt x="156" y="4"/>
                    <a:pt x="156" y="4"/>
                    <a:pt x="156" y="4"/>
                  </a:cubicBezTo>
                  <a:cubicBezTo>
                    <a:pt x="154" y="1"/>
                    <a:pt x="152" y="1"/>
                    <a:pt x="150" y="3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34" y="19"/>
                    <a:pt x="131" y="19"/>
                    <a:pt x="129" y="17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4" y="0"/>
                    <a:pt x="111" y="0"/>
                    <a:pt x="110" y="3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99" y="23"/>
                    <a:pt x="96" y="24"/>
                    <a:pt x="94" y="22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4" y="11"/>
                    <a:pt x="72" y="12"/>
                    <a:pt x="72" y="15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8" y="37"/>
                    <a:pt x="65" y="39"/>
                    <a:pt x="63" y="38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0" y="34"/>
                    <a:pt x="39" y="36"/>
                    <a:pt x="39" y="38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Oval 23">
              <a:extLst>
                <a:ext uri="{FF2B5EF4-FFF2-40B4-BE49-F238E27FC236}">
                  <a16:creationId xmlns:a16="http://schemas.microsoft.com/office/drawing/2014/main" id="{237B9964-25CD-AAE1-6748-6BA1DFDF29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00496" y="1501444"/>
              <a:ext cx="1327936" cy="1327936"/>
            </a:xfrm>
            <a:prstGeom prst="ellipse">
              <a:avLst/>
            </a:prstGeom>
            <a:solidFill>
              <a:srgbClr val="FFF23B"/>
            </a:solidFill>
            <a:ln w="158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8100000" sx="101000" sy="101000" algn="tr" rotWithShape="0">
                <a:prstClr val="black">
                  <a:alpha val="1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Oval 24">
              <a:extLst>
                <a:ext uri="{FF2B5EF4-FFF2-40B4-BE49-F238E27FC236}">
                  <a16:creationId xmlns:a16="http://schemas.microsoft.com/office/drawing/2014/main" id="{98DC72AC-C396-12FE-D790-9DDC9F1C3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07057" y="1510629"/>
              <a:ext cx="1314815" cy="1309566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1" name="Freeform 33">
            <a:extLst>
              <a:ext uri="{FF2B5EF4-FFF2-40B4-BE49-F238E27FC236}">
                <a16:creationId xmlns:a16="http://schemas.microsoft.com/office/drawing/2014/main" id="{0C7BA25A-A673-BA9B-F4BE-C19849DA8971}"/>
              </a:ext>
            </a:extLst>
          </p:cNvPr>
          <p:cNvSpPr>
            <a:spLocks/>
          </p:cNvSpPr>
          <p:nvPr/>
        </p:nvSpPr>
        <p:spPr bwMode="auto">
          <a:xfrm>
            <a:off x="12527798" y="4137979"/>
            <a:ext cx="2167658" cy="1211065"/>
          </a:xfrm>
          <a:custGeom>
            <a:avLst/>
            <a:gdLst>
              <a:gd name="T0" fmla="*/ 156 w 156"/>
              <a:gd name="T1" fmla="*/ 74 h 89"/>
              <a:gd name="T2" fmla="*/ 145 w 156"/>
              <a:gd name="T3" fmla="*/ 61 h 89"/>
              <a:gd name="T4" fmla="*/ 150 w 156"/>
              <a:gd name="T5" fmla="*/ 52 h 89"/>
              <a:gd name="T6" fmla="*/ 139 w 156"/>
              <a:gd name="T7" fmla="*/ 41 h 89"/>
              <a:gd name="T8" fmla="*/ 131 w 156"/>
              <a:gd name="T9" fmla="*/ 45 h 89"/>
              <a:gd name="T10" fmla="*/ 122 w 156"/>
              <a:gd name="T11" fmla="*/ 38 h 89"/>
              <a:gd name="T12" fmla="*/ 123 w 156"/>
              <a:gd name="T13" fmla="*/ 33 h 89"/>
              <a:gd name="T14" fmla="*/ 109 w 156"/>
              <a:gd name="T15" fmla="*/ 20 h 89"/>
              <a:gd name="T16" fmla="*/ 100 w 156"/>
              <a:gd name="T17" fmla="*/ 24 h 89"/>
              <a:gd name="T18" fmla="*/ 91 w 156"/>
              <a:gd name="T19" fmla="*/ 17 h 89"/>
              <a:gd name="T20" fmla="*/ 92 w 156"/>
              <a:gd name="T21" fmla="*/ 13 h 89"/>
              <a:gd name="T22" fmla="*/ 78 w 156"/>
              <a:gd name="T23" fmla="*/ 0 h 89"/>
              <a:gd name="T24" fmla="*/ 66 w 156"/>
              <a:gd name="T25" fmla="*/ 8 h 89"/>
              <a:gd name="T26" fmla="*/ 59 w 156"/>
              <a:gd name="T27" fmla="*/ 5 h 89"/>
              <a:gd name="T28" fmla="*/ 47 w 156"/>
              <a:gd name="T29" fmla="*/ 17 h 89"/>
              <a:gd name="T30" fmla="*/ 48 w 156"/>
              <a:gd name="T31" fmla="*/ 21 h 89"/>
              <a:gd name="T32" fmla="*/ 47 w 156"/>
              <a:gd name="T33" fmla="*/ 21 h 89"/>
              <a:gd name="T34" fmla="*/ 39 w 156"/>
              <a:gd name="T35" fmla="*/ 25 h 89"/>
              <a:gd name="T36" fmla="*/ 29 w 156"/>
              <a:gd name="T37" fmla="*/ 19 h 89"/>
              <a:gd name="T38" fmla="*/ 18 w 156"/>
              <a:gd name="T39" fmla="*/ 30 h 89"/>
              <a:gd name="T40" fmla="*/ 19 w 156"/>
              <a:gd name="T41" fmla="*/ 33 h 89"/>
              <a:gd name="T42" fmla="*/ 15 w 156"/>
              <a:gd name="T43" fmla="*/ 33 h 89"/>
              <a:gd name="T44" fmla="*/ 1 w 156"/>
              <a:gd name="T45" fmla="*/ 47 h 89"/>
              <a:gd name="T46" fmla="*/ 6 w 156"/>
              <a:gd name="T47" fmla="*/ 58 h 89"/>
              <a:gd name="T48" fmla="*/ 0 w 156"/>
              <a:gd name="T49" fmla="*/ 67 h 89"/>
              <a:gd name="T50" fmla="*/ 11 w 156"/>
              <a:gd name="T51" fmla="*/ 77 h 89"/>
              <a:gd name="T52" fmla="*/ 11 w 156"/>
              <a:gd name="T53" fmla="*/ 77 h 89"/>
              <a:gd name="T54" fmla="*/ 11 w 156"/>
              <a:gd name="T55" fmla="*/ 77 h 89"/>
              <a:gd name="T56" fmla="*/ 23 w 156"/>
              <a:gd name="T57" fmla="*/ 89 h 89"/>
              <a:gd name="T58" fmla="*/ 145 w 156"/>
              <a:gd name="T59" fmla="*/ 87 h 89"/>
              <a:gd name="T60" fmla="*/ 145 w 156"/>
              <a:gd name="T61" fmla="*/ 87 h 89"/>
              <a:gd name="T62" fmla="*/ 156 w 156"/>
              <a:gd name="T63" fmla="*/ 74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6" h="89">
                <a:moveTo>
                  <a:pt x="156" y="74"/>
                </a:moveTo>
                <a:cubicBezTo>
                  <a:pt x="156" y="68"/>
                  <a:pt x="151" y="62"/>
                  <a:pt x="145" y="61"/>
                </a:cubicBezTo>
                <a:cubicBezTo>
                  <a:pt x="148" y="59"/>
                  <a:pt x="150" y="56"/>
                  <a:pt x="150" y="52"/>
                </a:cubicBezTo>
                <a:cubicBezTo>
                  <a:pt x="150" y="46"/>
                  <a:pt x="145" y="41"/>
                  <a:pt x="139" y="41"/>
                </a:cubicBezTo>
                <a:cubicBezTo>
                  <a:pt x="136" y="41"/>
                  <a:pt x="133" y="43"/>
                  <a:pt x="131" y="45"/>
                </a:cubicBezTo>
                <a:cubicBezTo>
                  <a:pt x="130" y="41"/>
                  <a:pt x="126" y="38"/>
                  <a:pt x="122" y="38"/>
                </a:cubicBezTo>
                <a:cubicBezTo>
                  <a:pt x="123" y="36"/>
                  <a:pt x="123" y="35"/>
                  <a:pt x="123" y="33"/>
                </a:cubicBezTo>
                <a:cubicBezTo>
                  <a:pt x="123" y="26"/>
                  <a:pt x="117" y="20"/>
                  <a:pt x="109" y="20"/>
                </a:cubicBezTo>
                <a:cubicBezTo>
                  <a:pt x="105" y="20"/>
                  <a:pt x="102" y="22"/>
                  <a:pt x="100" y="24"/>
                </a:cubicBezTo>
                <a:cubicBezTo>
                  <a:pt x="98" y="21"/>
                  <a:pt x="95" y="18"/>
                  <a:pt x="91" y="17"/>
                </a:cubicBezTo>
                <a:cubicBezTo>
                  <a:pt x="92" y="16"/>
                  <a:pt x="92" y="15"/>
                  <a:pt x="92" y="13"/>
                </a:cubicBezTo>
                <a:cubicBezTo>
                  <a:pt x="92" y="6"/>
                  <a:pt x="86" y="0"/>
                  <a:pt x="78" y="0"/>
                </a:cubicBezTo>
                <a:cubicBezTo>
                  <a:pt x="73" y="0"/>
                  <a:pt x="69" y="3"/>
                  <a:pt x="66" y="8"/>
                </a:cubicBezTo>
                <a:cubicBezTo>
                  <a:pt x="64" y="6"/>
                  <a:pt x="62" y="5"/>
                  <a:pt x="59" y="5"/>
                </a:cubicBezTo>
                <a:cubicBezTo>
                  <a:pt x="52" y="5"/>
                  <a:pt x="47" y="10"/>
                  <a:pt x="47" y="17"/>
                </a:cubicBezTo>
                <a:cubicBezTo>
                  <a:pt x="47" y="18"/>
                  <a:pt x="48" y="19"/>
                  <a:pt x="48" y="21"/>
                </a:cubicBezTo>
                <a:cubicBezTo>
                  <a:pt x="48" y="21"/>
                  <a:pt x="48" y="21"/>
                  <a:pt x="47" y="21"/>
                </a:cubicBezTo>
                <a:cubicBezTo>
                  <a:pt x="44" y="21"/>
                  <a:pt x="41" y="23"/>
                  <a:pt x="39" y="25"/>
                </a:cubicBezTo>
                <a:cubicBezTo>
                  <a:pt x="38" y="22"/>
                  <a:pt x="34" y="19"/>
                  <a:pt x="29" y="19"/>
                </a:cubicBezTo>
                <a:cubicBezTo>
                  <a:pt x="23" y="19"/>
                  <a:pt x="18" y="24"/>
                  <a:pt x="18" y="30"/>
                </a:cubicBezTo>
                <a:cubicBezTo>
                  <a:pt x="18" y="31"/>
                  <a:pt x="19" y="32"/>
                  <a:pt x="19" y="33"/>
                </a:cubicBezTo>
                <a:cubicBezTo>
                  <a:pt x="17" y="33"/>
                  <a:pt x="16" y="33"/>
                  <a:pt x="15" y="33"/>
                </a:cubicBezTo>
                <a:cubicBezTo>
                  <a:pt x="7" y="33"/>
                  <a:pt x="1" y="39"/>
                  <a:pt x="1" y="47"/>
                </a:cubicBezTo>
                <a:cubicBezTo>
                  <a:pt x="1" y="51"/>
                  <a:pt x="3" y="55"/>
                  <a:pt x="6" y="58"/>
                </a:cubicBezTo>
                <a:cubicBezTo>
                  <a:pt x="3" y="59"/>
                  <a:pt x="0" y="63"/>
                  <a:pt x="0" y="67"/>
                </a:cubicBezTo>
                <a:cubicBezTo>
                  <a:pt x="1" y="72"/>
                  <a:pt x="5" y="77"/>
                  <a:pt x="11" y="77"/>
                </a:cubicBezTo>
                <a:cubicBezTo>
                  <a:pt x="11" y="77"/>
                  <a:pt x="11" y="77"/>
                  <a:pt x="11" y="77"/>
                </a:cubicBezTo>
                <a:cubicBezTo>
                  <a:pt x="11" y="77"/>
                  <a:pt x="11" y="77"/>
                  <a:pt x="11" y="77"/>
                </a:cubicBezTo>
                <a:cubicBezTo>
                  <a:pt x="11" y="84"/>
                  <a:pt x="16" y="89"/>
                  <a:pt x="23" y="89"/>
                </a:cubicBezTo>
                <a:cubicBezTo>
                  <a:pt x="145" y="87"/>
                  <a:pt x="145" y="87"/>
                  <a:pt x="145" y="87"/>
                </a:cubicBezTo>
                <a:cubicBezTo>
                  <a:pt x="145" y="87"/>
                  <a:pt x="145" y="87"/>
                  <a:pt x="145" y="87"/>
                </a:cubicBezTo>
                <a:cubicBezTo>
                  <a:pt x="151" y="86"/>
                  <a:pt x="156" y="80"/>
                  <a:pt x="156" y="74"/>
                </a:cubicBezTo>
                <a:close/>
              </a:path>
            </a:pathLst>
          </a:custGeom>
          <a:gradFill>
            <a:gsLst>
              <a:gs pos="0">
                <a:srgbClr val="E3E3E3"/>
              </a:gs>
              <a:gs pos="100000">
                <a:srgbClr val="FCFCFD"/>
              </a:gs>
            </a:gsLst>
            <a:lin ang="0" scaled="0"/>
          </a:gradFill>
          <a:ln w="9525" cap="flat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241300" dist="101600" dir="5760000" sx="105000" sy="105000" algn="tr" rotWithShape="0">
              <a:prstClr val="black">
                <a:alpha val="1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Freeform 33">
            <a:extLst>
              <a:ext uri="{FF2B5EF4-FFF2-40B4-BE49-F238E27FC236}">
                <a16:creationId xmlns:a16="http://schemas.microsoft.com/office/drawing/2014/main" id="{1F44BBA2-A94C-C69A-6B67-9B4F018CD91E}"/>
              </a:ext>
            </a:extLst>
          </p:cNvPr>
          <p:cNvSpPr>
            <a:spLocks/>
          </p:cNvSpPr>
          <p:nvPr/>
        </p:nvSpPr>
        <p:spPr bwMode="auto">
          <a:xfrm>
            <a:off x="14954414" y="3567099"/>
            <a:ext cx="1000794" cy="559141"/>
          </a:xfrm>
          <a:custGeom>
            <a:avLst/>
            <a:gdLst>
              <a:gd name="T0" fmla="*/ 156 w 156"/>
              <a:gd name="T1" fmla="*/ 74 h 89"/>
              <a:gd name="T2" fmla="*/ 145 w 156"/>
              <a:gd name="T3" fmla="*/ 61 h 89"/>
              <a:gd name="T4" fmla="*/ 150 w 156"/>
              <a:gd name="T5" fmla="*/ 52 h 89"/>
              <a:gd name="T6" fmla="*/ 139 w 156"/>
              <a:gd name="T7" fmla="*/ 41 h 89"/>
              <a:gd name="T8" fmla="*/ 131 w 156"/>
              <a:gd name="T9" fmla="*/ 45 h 89"/>
              <a:gd name="T10" fmla="*/ 122 w 156"/>
              <a:gd name="T11" fmla="*/ 38 h 89"/>
              <a:gd name="T12" fmla="*/ 123 w 156"/>
              <a:gd name="T13" fmla="*/ 33 h 89"/>
              <a:gd name="T14" fmla="*/ 109 w 156"/>
              <a:gd name="T15" fmla="*/ 20 h 89"/>
              <a:gd name="T16" fmla="*/ 100 w 156"/>
              <a:gd name="T17" fmla="*/ 24 h 89"/>
              <a:gd name="T18" fmla="*/ 91 w 156"/>
              <a:gd name="T19" fmla="*/ 17 h 89"/>
              <a:gd name="T20" fmla="*/ 92 w 156"/>
              <a:gd name="T21" fmla="*/ 13 h 89"/>
              <a:gd name="T22" fmla="*/ 78 w 156"/>
              <a:gd name="T23" fmla="*/ 0 h 89"/>
              <a:gd name="T24" fmla="*/ 66 w 156"/>
              <a:gd name="T25" fmla="*/ 8 h 89"/>
              <a:gd name="T26" fmla="*/ 59 w 156"/>
              <a:gd name="T27" fmla="*/ 5 h 89"/>
              <a:gd name="T28" fmla="*/ 47 w 156"/>
              <a:gd name="T29" fmla="*/ 17 h 89"/>
              <a:gd name="T30" fmla="*/ 48 w 156"/>
              <a:gd name="T31" fmla="*/ 21 h 89"/>
              <a:gd name="T32" fmla="*/ 47 w 156"/>
              <a:gd name="T33" fmla="*/ 21 h 89"/>
              <a:gd name="T34" fmla="*/ 39 w 156"/>
              <a:gd name="T35" fmla="*/ 25 h 89"/>
              <a:gd name="T36" fmla="*/ 29 w 156"/>
              <a:gd name="T37" fmla="*/ 19 h 89"/>
              <a:gd name="T38" fmla="*/ 18 w 156"/>
              <a:gd name="T39" fmla="*/ 30 h 89"/>
              <a:gd name="T40" fmla="*/ 19 w 156"/>
              <a:gd name="T41" fmla="*/ 33 h 89"/>
              <a:gd name="T42" fmla="*/ 15 w 156"/>
              <a:gd name="T43" fmla="*/ 33 h 89"/>
              <a:gd name="T44" fmla="*/ 1 w 156"/>
              <a:gd name="T45" fmla="*/ 47 h 89"/>
              <a:gd name="T46" fmla="*/ 6 w 156"/>
              <a:gd name="T47" fmla="*/ 58 h 89"/>
              <a:gd name="T48" fmla="*/ 0 w 156"/>
              <a:gd name="T49" fmla="*/ 67 h 89"/>
              <a:gd name="T50" fmla="*/ 11 w 156"/>
              <a:gd name="T51" fmla="*/ 77 h 89"/>
              <a:gd name="T52" fmla="*/ 11 w 156"/>
              <a:gd name="T53" fmla="*/ 77 h 89"/>
              <a:gd name="T54" fmla="*/ 11 w 156"/>
              <a:gd name="T55" fmla="*/ 77 h 89"/>
              <a:gd name="T56" fmla="*/ 23 w 156"/>
              <a:gd name="T57" fmla="*/ 89 h 89"/>
              <a:gd name="T58" fmla="*/ 145 w 156"/>
              <a:gd name="T59" fmla="*/ 87 h 89"/>
              <a:gd name="T60" fmla="*/ 145 w 156"/>
              <a:gd name="T61" fmla="*/ 87 h 89"/>
              <a:gd name="T62" fmla="*/ 156 w 156"/>
              <a:gd name="T63" fmla="*/ 74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6" h="89">
                <a:moveTo>
                  <a:pt x="156" y="74"/>
                </a:moveTo>
                <a:cubicBezTo>
                  <a:pt x="156" y="68"/>
                  <a:pt x="151" y="62"/>
                  <a:pt x="145" y="61"/>
                </a:cubicBezTo>
                <a:cubicBezTo>
                  <a:pt x="148" y="59"/>
                  <a:pt x="150" y="56"/>
                  <a:pt x="150" y="52"/>
                </a:cubicBezTo>
                <a:cubicBezTo>
                  <a:pt x="150" y="46"/>
                  <a:pt x="145" y="41"/>
                  <a:pt x="139" y="41"/>
                </a:cubicBezTo>
                <a:cubicBezTo>
                  <a:pt x="136" y="41"/>
                  <a:pt x="133" y="43"/>
                  <a:pt x="131" y="45"/>
                </a:cubicBezTo>
                <a:cubicBezTo>
                  <a:pt x="130" y="41"/>
                  <a:pt x="126" y="38"/>
                  <a:pt x="122" y="38"/>
                </a:cubicBezTo>
                <a:cubicBezTo>
                  <a:pt x="123" y="36"/>
                  <a:pt x="123" y="35"/>
                  <a:pt x="123" y="33"/>
                </a:cubicBezTo>
                <a:cubicBezTo>
                  <a:pt x="123" y="26"/>
                  <a:pt x="117" y="20"/>
                  <a:pt x="109" y="20"/>
                </a:cubicBezTo>
                <a:cubicBezTo>
                  <a:pt x="105" y="20"/>
                  <a:pt x="102" y="22"/>
                  <a:pt x="100" y="24"/>
                </a:cubicBezTo>
                <a:cubicBezTo>
                  <a:pt x="98" y="21"/>
                  <a:pt x="95" y="18"/>
                  <a:pt x="91" y="17"/>
                </a:cubicBezTo>
                <a:cubicBezTo>
                  <a:pt x="92" y="16"/>
                  <a:pt x="92" y="15"/>
                  <a:pt x="92" y="13"/>
                </a:cubicBezTo>
                <a:cubicBezTo>
                  <a:pt x="92" y="6"/>
                  <a:pt x="86" y="0"/>
                  <a:pt x="78" y="0"/>
                </a:cubicBezTo>
                <a:cubicBezTo>
                  <a:pt x="73" y="0"/>
                  <a:pt x="69" y="3"/>
                  <a:pt x="66" y="8"/>
                </a:cubicBezTo>
                <a:cubicBezTo>
                  <a:pt x="64" y="6"/>
                  <a:pt x="62" y="5"/>
                  <a:pt x="59" y="5"/>
                </a:cubicBezTo>
                <a:cubicBezTo>
                  <a:pt x="52" y="5"/>
                  <a:pt x="47" y="10"/>
                  <a:pt x="47" y="17"/>
                </a:cubicBezTo>
                <a:cubicBezTo>
                  <a:pt x="47" y="18"/>
                  <a:pt x="48" y="19"/>
                  <a:pt x="48" y="21"/>
                </a:cubicBezTo>
                <a:cubicBezTo>
                  <a:pt x="48" y="21"/>
                  <a:pt x="48" y="21"/>
                  <a:pt x="47" y="21"/>
                </a:cubicBezTo>
                <a:cubicBezTo>
                  <a:pt x="44" y="21"/>
                  <a:pt x="41" y="23"/>
                  <a:pt x="39" y="25"/>
                </a:cubicBezTo>
                <a:cubicBezTo>
                  <a:pt x="38" y="22"/>
                  <a:pt x="34" y="19"/>
                  <a:pt x="29" y="19"/>
                </a:cubicBezTo>
                <a:cubicBezTo>
                  <a:pt x="23" y="19"/>
                  <a:pt x="18" y="24"/>
                  <a:pt x="18" y="30"/>
                </a:cubicBezTo>
                <a:cubicBezTo>
                  <a:pt x="18" y="31"/>
                  <a:pt x="19" y="32"/>
                  <a:pt x="19" y="33"/>
                </a:cubicBezTo>
                <a:cubicBezTo>
                  <a:pt x="17" y="33"/>
                  <a:pt x="16" y="33"/>
                  <a:pt x="15" y="33"/>
                </a:cubicBezTo>
                <a:cubicBezTo>
                  <a:pt x="7" y="33"/>
                  <a:pt x="1" y="39"/>
                  <a:pt x="1" y="47"/>
                </a:cubicBezTo>
                <a:cubicBezTo>
                  <a:pt x="1" y="51"/>
                  <a:pt x="3" y="55"/>
                  <a:pt x="6" y="58"/>
                </a:cubicBezTo>
                <a:cubicBezTo>
                  <a:pt x="3" y="59"/>
                  <a:pt x="0" y="63"/>
                  <a:pt x="0" y="67"/>
                </a:cubicBezTo>
                <a:cubicBezTo>
                  <a:pt x="1" y="72"/>
                  <a:pt x="5" y="77"/>
                  <a:pt x="11" y="77"/>
                </a:cubicBezTo>
                <a:cubicBezTo>
                  <a:pt x="11" y="77"/>
                  <a:pt x="11" y="77"/>
                  <a:pt x="11" y="77"/>
                </a:cubicBezTo>
                <a:cubicBezTo>
                  <a:pt x="11" y="77"/>
                  <a:pt x="11" y="77"/>
                  <a:pt x="11" y="77"/>
                </a:cubicBezTo>
                <a:cubicBezTo>
                  <a:pt x="11" y="84"/>
                  <a:pt x="16" y="89"/>
                  <a:pt x="23" y="89"/>
                </a:cubicBezTo>
                <a:cubicBezTo>
                  <a:pt x="145" y="87"/>
                  <a:pt x="145" y="87"/>
                  <a:pt x="145" y="87"/>
                </a:cubicBezTo>
                <a:cubicBezTo>
                  <a:pt x="145" y="87"/>
                  <a:pt x="145" y="87"/>
                  <a:pt x="145" y="87"/>
                </a:cubicBezTo>
                <a:cubicBezTo>
                  <a:pt x="151" y="86"/>
                  <a:pt x="156" y="80"/>
                  <a:pt x="156" y="74"/>
                </a:cubicBezTo>
                <a:close/>
              </a:path>
            </a:pathLst>
          </a:custGeom>
          <a:gradFill>
            <a:gsLst>
              <a:gs pos="0">
                <a:srgbClr val="E3E3E3"/>
              </a:gs>
              <a:gs pos="100000">
                <a:srgbClr val="FCFCFD"/>
              </a:gs>
            </a:gsLst>
            <a:lin ang="0" scaled="0"/>
          </a:gradFill>
          <a:ln w="9525" cap="flat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241300" dist="101600" dir="5760000" sx="105000" sy="105000" algn="tr" rotWithShape="0">
              <a:prstClr val="black">
                <a:alpha val="1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8AA1A4F-A45A-7E5E-9D2B-158D039BA2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1627" y="5767719"/>
            <a:ext cx="873051" cy="51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9157462" cy="7554912"/>
          </a:xfrm>
        </p:spPr>
        <p:txBody>
          <a:bodyPr/>
          <a:lstStyle/>
          <a:p>
            <a:r>
              <a:rPr lang="ru-RU" dirty="0"/>
              <a:t>Авиация не бюджетный вид спорта и на текущий момент</a:t>
            </a:r>
            <a:r>
              <a:rPr lang="en-US" dirty="0"/>
              <a:t>, </a:t>
            </a:r>
            <a:r>
              <a:rPr lang="ru-RU" dirty="0"/>
              <a:t>аэроклуб являются одним из хороших способов научиться летать</a:t>
            </a:r>
            <a:r>
              <a:rPr lang="en-US" dirty="0"/>
              <a:t>, </a:t>
            </a:r>
            <a:r>
              <a:rPr lang="ru-RU" dirty="0"/>
              <a:t>так и поддерживать летные навыки</a:t>
            </a:r>
            <a:r>
              <a:rPr lang="en-US" dirty="0"/>
              <a:t> </a:t>
            </a:r>
            <a:r>
              <a:rPr lang="ru-RU" dirty="0"/>
              <a:t>действующими пилотами самолетов и планеров</a:t>
            </a:r>
            <a:r>
              <a:rPr lang="en-US" dirty="0"/>
              <a:t>, </a:t>
            </a:r>
            <a:r>
              <a:rPr lang="ru-RU" dirty="0"/>
              <a:t>использую клубную технику</a:t>
            </a:r>
            <a:r>
              <a:rPr lang="en-US" dirty="0"/>
              <a:t>.</a:t>
            </a:r>
            <a:endParaRPr lang="ru-RU" dirty="0"/>
          </a:p>
          <a:p>
            <a:r>
              <a:rPr lang="ru-RU" dirty="0"/>
              <a:t>Формат работы аэроклуба предполагает несколько важных моментов</a:t>
            </a:r>
            <a:r>
              <a:rPr lang="en-US" dirty="0"/>
              <a:t>:</a:t>
            </a:r>
          </a:p>
          <a:p>
            <a:pPr marL="358775" indent="-342900">
              <a:buFontTx/>
              <a:buChar char="-"/>
            </a:pPr>
            <a:r>
              <a:rPr lang="ru-RU" dirty="0"/>
              <a:t>Совместная эксплуатация клубной техники и связанные с этим риски</a:t>
            </a:r>
          </a:p>
          <a:p>
            <a:pPr marL="358775" indent="-342900">
              <a:buFontTx/>
              <a:buChar char="-"/>
            </a:pPr>
            <a:r>
              <a:rPr lang="ru-RU" dirty="0"/>
              <a:t>Ведение сопроводительной документации клуба</a:t>
            </a:r>
            <a:r>
              <a:rPr lang="en-US" dirty="0"/>
              <a:t>, </a:t>
            </a:r>
            <a:r>
              <a:rPr lang="ru-RU" dirty="0"/>
              <a:t>включая формуляры техники</a:t>
            </a:r>
            <a:r>
              <a:rPr lang="en-US" dirty="0"/>
              <a:t>, </a:t>
            </a:r>
            <a:r>
              <a:rPr lang="ru-RU" dirty="0"/>
              <a:t>учет услуг</a:t>
            </a:r>
            <a:r>
              <a:rPr lang="en-US" dirty="0"/>
              <a:t>, </a:t>
            </a:r>
            <a:r>
              <a:rPr lang="ru-RU" dirty="0"/>
              <a:t>расчёт зарплат персонала</a:t>
            </a:r>
            <a:endParaRPr lang="en-US" dirty="0"/>
          </a:p>
          <a:p>
            <a:r>
              <a:rPr lang="ru-RU" dirty="0"/>
              <a:t>В большинстве случаев</a:t>
            </a:r>
            <a:r>
              <a:rPr lang="en-US" dirty="0"/>
              <a:t>, </a:t>
            </a:r>
            <a:r>
              <a:rPr lang="ru-RU" dirty="0"/>
              <a:t>данная деятельность ведется с помощью бумажных журналов</a:t>
            </a:r>
            <a:r>
              <a:rPr lang="en-US" dirty="0"/>
              <a:t>, </a:t>
            </a:r>
            <a:r>
              <a:rPr lang="ru-RU" dirty="0"/>
              <a:t>и контроль состояния техники</a:t>
            </a:r>
            <a:r>
              <a:rPr lang="en-US" dirty="0"/>
              <a:t>,</a:t>
            </a:r>
            <a:r>
              <a:rPr lang="ru-RU" dirty="0"/>
              <a:t> замечаний пилотов мало формализован</a:t>
            </a:r>
            <a:r>
              <a:rPr lang="en-US" dirty="0"/>
              <a:t>.</a:t>
            </a:r>
          </a:p>
          <a:p>
            <a:endParaRPr lang="ru-RU" dirty="0"/>
          </a:p>
          <a:p>
            <a:r>
              <a:rPr lang="ru-RU" dirty="0"/>
              <a:t>Вторым важным аспектом аэроклуба</a:t>
            </a:r>
            <a:r>
              <a:rPr lang="en-US" dirty="0"/>
              <a:t>, </a:t>
            </a:r>
            <a:r>
              <a:rPr lang="ru-RU" dirty="0"/>
              <a:t>является подготовка спортсменов</a:t>
            </a:r>
            <a:r>
              <a:rPr lang="en-US" dirty="0"/>
              <a:t>. </a:t>
            </a:r>
            <a:r>
              <a:rPr lang="ru-RU" dirty="0"/>
              <a:t>Уровень подготовки пилота и постоянное поддержание навыков является первостепенным фактором обеспечения безопасности полетов</a:t>
            </a:r>
            <a:r>
              <a:rPr lang="en-US" dirty="0"/>
              <a:t>. </a:t>
            </a:r>
          </a:p>
          <a:p>
            <a:r>
              <a:rPr lang="ru-RU" dirty="0"/>
              <a:t>На текущий момент</a:t>
            </a:r>
            <a:r>
              <a:rPr lang="en-US" dirty="0"/>
              <a:t>, </a:t>
            </a:r>
            <a:r>
              <a:rPr lang="ru-RU" dirty="0"/>
              <a:t>передачей знаний о районе полетов</a:t>
            </a:r>
            <a:r>
              <a:rPr lang="en-US" dirty="0"/>
              <a:t>, </a:t>
            </a:r>
            <a:r>
              <a:rPr lang="ru-RU" dirty="0"/>
              <a:t>оценке метео-условий</a:t>
            </a:r>
            <a:r>
              <a:rPr lang="en-US" dirty="0"/>
              <a:t>, </a:t>
            </a:r>
            <a:r>
              <a:rPr lang="ru-RU" dirty="0"/>
              <a:t>занимается инструкторский состав аэроклуба</a:t>
            </a:r>
            <a:r>
              <a:rPr lang="en-US" dirty="0"/>
              <a:t>, </a:t>
            </a:r>
            <a:r>
              <a:rPr lang="ru-RU" dirty="0"/>
              <a:t>а инструментарии и материалы для самостоятельной подготовки ограничены пожилой литературой и программой обучения (КУЛП)</a:t>
            </a:r>
            <a:r>
              <a:rPr lang="en-US" dirty="0"/>
              <a:t>. </a:t>
            </a:r>
            <a:r>
              <a:rPr lang="ru-RU" dirty="0"/>
              <a:t>Также для совершенствования навыков очень важно иметь детальную историю полетов спортсмена с собранными треками</a:t>
            </a:r>
            <a:r>
              <a:rPr lang="en-US" dirty="0"/>
              <a:t>, </a:t>
            </a:r>
            <a:r>
              <a:rPr lang="ru-RU" dirty="0"/>
              <a:t>для возможности из анализа</a:t>
            </a:r>
            <a:r>
              <a:rPr lang="en-US" dirty="0"/>
              <a:t> </a:t>
            </a:r>
            <a:r>
              <a:rPr lang="ru-RU" dirty="0"/>
              <a:t>и сравнения</a:t>
            </a:r>
            <a:r>
              <a:rPr lang="en-US" dirty="0"/>
              <a:t>.</a:t>
            </a:r>
            <a:endParaRPr lang="ru-RU" dirty="0"/>
          </a:p>
          <a:p>
            <a:endParaRPr lang="ru-RU" dirty="0"/>
          </a:p>
          <a:p>
            <a:r>
              <a:rPr lang="ru-RU" dirty="0"/>
              <a:t>Третьей важной проблемой аэроклубов</a:t>
            </a:r>
            <a:r>
              <a:rPr lang="en-US" dirty="0"/>
              <a:t>, </a:t>
            </a:r>
            <a:r>
              <a:rPr lang="ru-RU" dirty="0"/>
              <a:t>является отсутствие инструментов для поощрения деятельности волонтеров</a:t>
            </a:r>
            <a:r>
              <a:rPr lang="en-US" dirty="0"/>
              <a:t>, </a:t>
            </a:r>
            <a:r>
              <a:rPr lang="ru-RU" dirty="0"/>
              <a:t>при этом большая часть работ по поддержанию работы клуба</a:t>
            </a:r>
            <a:r>
              <a:rPr lang="en-US" dirty="0"/>
              <a:t>, </a:t>
            </a:r>
            <a:r>
              <a:rPr lang="ru-RU" dirty="0"/>
              <a:t>организации Дней Открытых Полетов</a:t>
            </a:r>
            <a:r>
              <a:rPr lang="en-US" dirty="0"/>
              <a:t>, </a:t>
            </a:r>
            <a:r>
              <a:rPr lang="ru-RU" dirty="0"/>
              <a:t>привлечению новых членов</a:t>
            </a:r>
            <a:r>
              <a:rPr lang="en-US" dirty="0"/>
              <a:t>, </a:t>
            </a:r>
            <a:r>
              <a:rPr lang="ru-RU" dirty="0"/>
              <a:t>основывается на их деятельности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dirty="0"/>
              <a:t>На текущий момент ведение документации клуба</a:t>
            </a:r>
            <a:r>
              <a:rPr lang="en-US" dirty="0"/>
              <a:t>, </a:t>
            </a:r>
            <a:r>
              <a:rPr lang="ru-RU" dirty="0"/>
              <a:t>и расчет зарплат возможно организовать на платформе 1С</a:t>
            </a:r>
            <a:r>
              <a:rPr lang="en-US" dirty="0"/>
              <a:t>, </a:t>
            </a:r>
            <a:r>
              <a:rPr lang="ru-RU" dirty="0"/>
              <a:t>но это закрывает только одну из потребностей аэроклуба</a:t>
            </a:r>
            <a:r>
              <a:rPr lang="en-US" dirty="0"/>
              <a:t>. 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4BE7FE6-755A-84EB-3279-A92DAC3AA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5335" y="6214466"/>
            <a:ext cx="6592381" cy="360006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1887557" cy="7554912"/>
          </a:xfrm>
        </p:spPr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Цель </a:t>
            </a:r>
            <a:r>
              <a:rPr lang="en-US" dirty="0" err="1">
                <a:solidFill>
                  <a:srgbClr val="000000"/>
                </a:solidFill>
                <a:latin typeface="Roboto" panose="02000000000000000000" pitchFamily="2" charset="0"/>
              </a:rPr>
              <a:t>P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ilotway</a:t>
            </a: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- предоставить аэроклубам инструмент для организации сообществ, автоматического учета полетов, контроля регламентов и истории обслуживания клубной техники, а также инструментарий для обеспечения безопасности полетов.</a:t>
            </a:r>
          </a:p>
          <a:p>
            <a:r>
              <a:rPr lang="ru-RU" dirty="0"/>
              <a:t>Основной функционал решения включает в себя</a:t>
            </a:r>
            <a:r>
              <a:rPr lang="en-US" dirty="0"/>
              <a:t>:</a:t>
            </a:r>
          </a:p>
          <a:p>
            <a:pPr marL="358775" indent="-342900">
              <a:buFontTx/>
              <a:buChar char="-"/>
            </a:pPr>
            <a:r>
              <a:rPr lang="ru-RU" dirty="0"/>
              <a:t>Социальный портал для обсуждения и организации совместной деятельности в аэроклубе</a:t>
            </a:r>
          </a:p>
          <a:p>
            <a:pPr marL="358775" indent="-342900">
              <a:buFontTx/>
              <a:buChar char="-"/>
            </a:pPr>
            <a:r>
              <a:rPr lang="ru-RU" dirty="0"/>
              <a:t>Систему автоматического учета полетов на базе </a:t>
            </a:r>
            <a:r>
              <a:rPr lang="en-US" dirty="0"/>
              <a:t>IoT - </a:t>
            </a:r>
            <a:r>
              <a:rPr lang="ru-RU" dirty="0" err="1"/>
              <a:t>трекеров</a:t>
            </a:r>
            <a:r>
              <a:rPr lang="ru-RU" dirty="0"/>
              <a:t> </a:t>
            </a:r>
            <a:r>
              <a:rPr lang="en-US" dirty="0"/>
              <a:t>LoRa (Open Glider Network)</a:t>
            </a:r>
            <a:r>
              <a:rPr lang="ru-RU" dirty="0"/>
              <a:t> и персональная летная книжка</a:t>
            </a:r>
          </a:p>
          <a:p>
            <a:pPr marL="358775" indent="-342900">
              <a:buFontTx/>
              <a:buChar char="-"/>
            </a:pPr>
            <a:r>
              <a:rPr lang="ru-RU" dirty="0"/>
              <a:t>Систему игровых механик с профилем достижений пилота</a:t>
            </a:r>
            <a:r>
              <a:rPr lang="en-US" dirty="0"/>
              <a:t>, </a:t>
            </a:r>
            <a:r>
              <a:rPr lang="ru-RU" dirty="0"/>
              <a:t>а также клубной виртуальной валютой и Лавкой</a:t>
            </a:r>
            <a:r>
              <a:rPr lang="en-US" dirty="0"/>
              <a:t>, </a:t>
            </a:r>
            <a:r>
              <a:rPr lang="ru-RU" dirty="0"/>
              <a:t>реферальной клубной программой</a:t>
            </a:r>
            <a:endParaRPr lang="en-US" dirty="0"/>
          </a:p>
          <a:p>
            <a:pPr marL="358775" indent="-342900">
              <a:buFontTx/>
              <a:buChar char="-"/>
            </a:pPr>
            <a:r>
              <a:rPr lang="ru-RU" dirty="0"/>
              <a:t>Систему дистанционного обучения в формате </a:t>
            </a:r>
            <a:r>
              <a:rPr lang="en-US" dirty="0"/>
              <a:t>Microlearning </a:t>
            </a:r>
            <a:r>
              <a:rPr lang="ru-RU" dirty="0"/>
              <a:t>для поддержания важных знаний пилотов</a:t>
            </a:r>
          </a:p>
          <a:p>
            <a:pPr marL="358775" indent="-342900">
              <a:buFontTx/>
              <a:buChar char="-"/>
            </a:pPr>
            <a:r>
              <a:rPr lang="ru-RU" dirty="0"/>
              <a:t>Историю эксплуатации клубной техники</a:t>
            </a:r>
            <a:r>
              <a:rPr lang="en-US" dirty="0"/>
              <a:t>, </a:t>
            </a:r>
            <a:r>
              <a:rPr lang="ru-RU" dirty="0"/>
              <a:t>с возможностью внесения данных участниками клуба</a:t>
            </a:r>
          </a:p>
          <a:p>
            <a:pPr marL="358775" indent="-342900">
              <a:buFontTx/>
              <a:buChar char="-"/>
            </a:pPr>
            <a:r>
              <a:rPr lang="ru-RU" dirty="0"/>
              <a:t>Инструментарий автоматического контроля и рекомендаций по безопасной эксплуатации техники (предполетные </a:t>
            </a:r>
            <a:r>
              <a:rPr lang="ru-RU" dirty="0" err="1"/>
              <a:t>чеклисты</a:t>
            </a:r>
            <a:r>
              <a:rPr lang="ru-RU" dirty="0"/>
              <a:t> для пилотов</a:t>
            </a:r>
            <a:r>
              <a:rPr lang="en-US" dirty="0"/>
              <a:t>, </a:t>
            </a:r>
            <a:r>
              <a:rPr lang="ru-RU" dirty="0"/>
              <a:t>пост полётный осмотр</a:t>
            </a:r>
            <a:r>
              <a:rPr lang="en-US" dirty="0"/>
              <a:t>, </a:t>
            </a:r>
            <a:r>
              <a:rPr lang="ru-RU" dirty="0"/>
              <a:t>передача техники)</a:t>
            </a:r>
            <a:r>
              <a:rPr lang="en-US" dirty="0"/>
              <a:t>.</a:t>
            </a:r>
            <a:endParaRPr lang="ru-RU" dirty="0"/>
          </a:p>
          <a:p>
            <a:pPr marL="358775" indent="-342900">
              <a:buFontTx/>
              <a:buChar char="-"/>
            </a:pPr>
            <a:r>
              <a:rPr lang="ru-RU" dirty="0"/>
              <a:t>Библиотеку материалов аэроклуба</a:t>
            </a:r>
          </a:p>
          <a:p>
            <a:pPr marL="358775" indent="-342900">
              <a:buFontTx/>
              <a:buChar char="-"/>
            </a:pPr>
            <a:endParaRPr lang="ru-RU" dirty="0"/>
          </a:p>
          <a:p>
            <a:r>
              <a:rPr lang="ru-RU" dirty="0"/>
              <a:t>Ключевыми акцентами разрабатываемого решения являются его социальная составляющая и инструментарий для вовлечения участников клуба в его деятельность</a:t>
            </a:r>
            <a:r>
              <a:rPr lang="en-US" dirty="0"/>
              <a:t>.</a:t>
            </a:r>
            <a:endParaRPr lang="ru-RU" dirty="0"/>
          </a:p>
        </p:txBody>
      </p:sp>
      <p:pic>
        <p:nvPicPr>
          <p:cNvPr id="5" name="Рисунок 4" descr="Изображение выглядит как текст, монитор, электроника, экран&#10;&#10;Автоматически созданное описание">
            <a:extLst>
              <a:ext uri="{FF2B5EF4-FFF2-40B4-BE49-F238E27FC236}">
                <a16:creationId xmlns:a16="http://schemas.microsoft.com/office/drawing/2014/main" id="{4083B310-1F83-4993-24D6-F8311A6734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39" b="11479"/>
          <a:stretch/>
        </p:blipFill>
        <p:spPr>
          <a:xfrm>
            <a:off x="7912099" y="5930793"/>
            <a:ext cx="12192001" cy="538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По данным </a:t>
            </a:r>
            <a:r>
              <a:rPr lang="en-US" dirty="0"/>
              <a:t>AOPA </a:t>
            </a:r>
            <a:r>
              <a:rPr lang="ru-RU" dirty="0"/>
              <a:t>89% всех воздушных судов в мире относятся к авиации общего назначения и 87% всех полетов осуществляется АОН</a:t>
            </a:r>
            <a:r>
              <a:rPr lang="en-US" dirty="0"/>
              <a:t>, 80% </a:t>
            </a:r>
            <a:r>
              <a:rPr lang="ru-RU" dirty="0"/>
              <a:t>пилотов </a:t>
            </a:r>
            <a:r>
              <a:rPr lang="ru-RU" dirty="0" err="1"/>
              <a:t>леаю</a:t>
            </a:r>
            <a:r>
              <a:rPr lang="ru-RU" dirty="0"/>
              <a:t> на судах АОН</a:t>
            </a:r>
            <a:r>
              <a:rPr lang="en-US" dirty="0"/>
              <a:t>. </a:t>
            </a:r>
            <a:r>
              <a:rPr lang="ru-RU" dirty="0"/>
              <a:t>По оценкам общий рынок авиации общего назначения</a:t>
            </a:r>
            <a:r>
              <a:rPr lang="en-US" dirty="0"/>
              <a:t> </a:t>
            </a:r>
            <a:r>
              <a:rPr lang="ru-RU" dirty="0"/>
              <a:t>на 21 год оставлял порядка 26 млрд долларов и к </a:t>
            </a:r>
            <a:r>
              <a:rPr lang="en-US" dirty="0"/>
              <a:t>2</a:t>
            </a:r>
            <a:r>
              <a:rPr lang="ru-RU" dirty="0"/>
              <a:t>8 году составит порядка 36</a:t>
            </a:r>
            <a:r>
              <a:rPr lang="en-US" dirty="0"/>
              <a:t>.5 </a:t>
            </a:r>
            <a:r>
              <a:rPr lang="ru-RU" dirty="0"/>
              <a:t>миллиарда долларов</a:t>
            </a:r>
            <a:r>
              <a:rPr lang="en-US" dirty="0"/>
              <a:t>.</a:t>
            </a:r>
            <a:r>
              <a:rPr lang="ru-RU" dirty="0"/>
              <a:t> В России до 2020 года ситуация кардинально отличалась</a:t>
            </a:r>
            <a:r>
              <a:rPr lang="en-US" dirty="0"/>
              <a:t>. </a:t>
            </a:r>
            <a:r>
              <a:rPr lang="ru-RU" dirty="0"/>
              <a:t>При этом за последние 2 года резко вырос интерес к малой авиации</a:t>
            </a:r>
            <a:r>
              <a:rPr lang="en-US" dirty="0"/>
              <a:t>. </a:t>
            </a:r>
            <a:r>
              <a:rPr lang="ru-RU" dirty="0"/>
              <a:t>Число членов РАОПА (общественной организации владельцев и пилотов воздушных судов АОН) удвоилось</a:t>
            </a:r>
            <a:r>
              <a:rPr lang="en-US" dirty="0"/>
              <a:t>, </a:t>
            </a:r>
            <a:r>
              <a:rPr lang="ru-RU" dirty="0"/>
              <a:t>открылось несколько новых авиационных учебных центров</a:t>
            </a:r>
            <a:r>
              <a:rPr lang="en-US" dirty="0"/>
              <a:t>, </a:t>
            </a:r>
            <a:r>
              <a:rPr lang="ru-RU" dirty="0"/>
              <a:t>появился дефицит воздушных судов</a:t>
            </a:r>
            <a:r>
              <a:rPr lang="en-US" dirty="0"/>
              <a:t>, </a:t>
            </a:r>
            <a:r>
              <a:rPr lang="ru-RU" dirty="0"/>
              <a:t>что привело к увеличению стоимости на 40-70%</a:t>
            </a:r>
            <a:r>
              <a:rPr lang="en-US" dirty="0"/>
              <a:t>.</a:t>
            </a:r>
          </a:p>
          <a:p>
            <a:r>
              <a:rPr lang="ru-RU" dirty="0"/>
              <a:t>Рынок услуг в малой авиации находится на этапе формирования</a:t>
            </a:r>
            <a:r>
              <a:rPr lang="en-US" dirty="0"/>
              <a:t>, </a:t>
            </a:r>
            <a:r>
              <a:rPr lang="ru-RU" dirty="0"/>
              <a:t>при этом в планах Росавиации уменьшение регуляторной нагрузки</a:t>
            </a:r>
            <a:r>
              <a:rPr lang="en-US" dirty="0"/>
              <a:t>, </a:t>
            </a:r>
            <a:r>
              <a:rPr lang="ru-RU" dirty="0"/>
              <a:t>включая послабления в требованиях к авиационный медицине (ФАП-50)</a:t>
            </a:r>
            <a:r>
              <a:rPr lang="en-US" dirty="0"/>
              <a:t>, </a:t>
            </a:r>
            <a:r>
              <a:rPr lang="ru-RU" dirty="0"/>
              <a:t>которые начнут действовать с осени текущего года</a:t>
            </a:r>
            <a:r>
              <a:rPr lang="en-US" dirty="0"/>
              <a:t>. </a:t>
            </a:r>
            <a:r>
              <a:rPr lang="ru-RU" dirty="0"/>
              <a:t>Это также приведет к росту количества пилотов</a:t>
            </a:r>
            <a:r>
              <a:rPr lang="en-US" dirty="0"/>
              <a:t>.</a:t>
            </a:r>
          </a:p>
          <a:p>
            <a:r>
              <a:rPr lang="ru-RU" dirty="0"/>
              <a:t>Основные услуги</a:t>
            </a:r>
            <a:r>
              <a:rPr lang="en-US" dirty="0"/>
              <a:t>, </a:t>
            </a:r>
            <a:r>
              <a:rPr lang="ru-RU" dirty="0"/>
              <a:t>востребованные на рынке связаны с обслуживанием воздушных судов</a:t>
            </a:r>
            <a:r>
              <a:rPr lang="en-US" dirty="0"/>
              <a:t>,</a:t>
            </a:r>
            <a:r>
              <a:rPr lang="ru-RU" dirty="0"/>
              <a:t> доставкой и предпродажным осмотром</a:t>
            </a:r>
            <a:r>
              <a:rPr lang="en-US" dirty="0"/>
              <a:t>, </a:t>
            </a:r>
            <a:r>
              <a:rPr lang="ru-RU" dirty="0"/>
              <a:t>арендой воздушных судов в клубе</a:t>
            </a:r>
            <a:r>
              <a:rPr lang="en-US" dirty="0"/>
              <a:t>.</a:t>
            </a:r>
            <a:endParaRPr lang="ru-RU" dirty="0"/>
          </a:p>
          <a:p>
            <a:r>
              <a:rPr lang="ru-RU" dirty="0"/>
              <a:t>При текущем уровне развития рынка</a:t>
            </a:r>
            <a:r>
              <a:rPr lang="en-US" dirty="0"/>
              <a:t>, </a:t>
            </a:r>
            <a:r>
              <a:rPr lang="ru-RU" dirty="0"/>
              <a:t> конкурентами решения являются системы автоматизации бизнеса (1С</a:t>
            </a:r>
            <a:r>
              <a:rPr lang="en-US" dirty="0"/>
              <a:t>, Excel)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Монетизация проекта предполагается по модели</a:t>
            </a:r>
            <a:r>
              <a:rPr lang="en-US" dirty="0"/>
              <a:t> Freemium B2B </a:t>
            </a:r>
            <a:r>
              <a:rPr lang="ru-RU" dirty="0"/>
              <a:t>и </a:t>
            </a:r>
            <a:r>
              <a:rPr lang="en-US" dirty="0"/>
              <a:t>B2B2C.</a:t>
            </a:r>
            <a:endParaRPr lang="ru-RU" dirty="0"/>
          </a:p>
          <a:p>
            <a:endParaRPr lang="ru-RU" dirty="0"/>
          </a:p>
          <a:p>
            <a:r>
              <a:rPr lang="ru-RU" b="1" dirty="0"/>
              <a:t>Первый этап</a:t>
            </a:r>
          </a:p>
          <a:p>
            <a:r>
              <a:rPr lang="ru-RU" dirty="0"/>
              <a:t>Основной функционал приложения предоставляется аэроклубу бесплатно</a:t>
            </a:r>
            <a:r>
              <a:rPr lang="en-US" dirty="0"/>
              <a:t>. </a:t>
            </a:r>
            <a:r>
              <a:rPr lang="ru-RU" dirty="0"/>
              <a:t>Дополнительный функционал</a:t>
            </a:r>
            <a:r>
              <a:rPr lang="en-US" dirty="0"/>
              <a:t>, </a:t>
            </a:r>
            <a:r>
              <a:rPr lang="ru-RU" dirty="0"/>
              <a:t>такой как сопровождение </a:t>
            </a:r>
            <a:r>
              <a:rPr lang="ru-RU" dirty="0" err="1"/>
              <a:t>трекеров</a:t>
            </a:r>
            <a:r>
              <a:rPr lang="ru-RU" dirty="0"/>
              <a:t> полетов</a:t>
            </a:r>
            <a:r>
              <a:rPr lang="en-US" dirty="0"/>
              <a:t>, </a:t>
            </a:r>
            <a:r>
              <a:rPr lang="ru-RU" dirty="0"/>
              <a:t>возможности по индивидуальному расширению функционала</a:t>
            </a:r>
            <a:r>
              <a:rPr lang="en-US" dirty="0"/>
              <a:t>, </a:t>
            </a:r>
            <a:r>
              <a:rPr lang="ru-RU" dirty="0"/>
              <a:t>создание и сопровождение брендированного приложения аэроклуба выполнятся за дополнительную плату</a:t>
            </a:r>
            <a:r>
              <a:rPr lang="en-US" dirty="0"/>
              <a:t>.</a:t>
            </a:r>
          </a:p>
          <a:p>
            <a:r>
              <a:rPr lang="ru-RU" dirty="0"/>
              <a:t>В сегменте </a:t>
            </a:r>
            <a:r>
              <a:rPr lang="en-US" dirty="0"/>
              <a:t>B2B2C, </a:t>
            </a:r>
            <a:r>
              <a:rPr lang="ru-RU" dirty="0"/>
              <a:t>за счет сбора на платформе узкопрофильной аудитории пилотов</a:t>
            </a:r>
            <a:r>
              <a:rPr lang="en-US" dirty="0"/>
              <a:t>, </a:t>
            </a:r>
            <a:r>
              <a:rPr lang="ru-RU" dirty="0"/>
              <a:t>спортсменов</a:t>
            </a:r>
            <a:r>
              <a:rPr lang="en-US" dirty="0"/>
              <a:t> </a:t>
            </a:r>
            <a:r>
              <a:rPr lang="ru-RU" dirty="0"/>
              <a:t>и участников авиаклубов</a:t>
            </a:r>
            <a:r>
              <a:rPr lang="en-US" dirty="0"/>
              <a:t>, </a:t>
            </a:r>
            <a:r>
              <a:rPr lang="ru-RU" dirty="0"/>
              <a:t>возможно точное таргетирование услуг</a:t>
            </a:r>
            <a:r>
              <a:rPr lang="en-US" dirty="0"/>
              <a:t>, </a:t>
            </a:r>
            <a:r>
              <a:rPr lang="ru-RU" dirty="0"/>
              <a:t>необходимых конкретным участникам сообщества</a:t>
            </a:r>
            <a:r>
              <a:rPr lang="en-US" dirty="0"/>
              <a:t>.</a:t>
            </a:r>
            <a:endParaRPr lang="ru-RU" dirty="0"/>
          </a:p>
          <a:p>
            <a:endParaRPr lang="ru-RU" dirty="0"/>
          </a:p>
          <a:p>
            <a:r>
              <a:rPr lang="ru-RU" b="1" dirty="0"/>
              <a:t>Второй этап</a:t>
            </a:r>
            <a:endParaRPr lang="en-US" b="1" dirty="0"/>
          </a:p>
          <a:p>
            <a:r>
              <a:rPr lang="ru-RU" dirty="0"/>
              <a:t>На текущий момент многие сервисы</a:t>
            </a:r>
            <a:r>
              <a:rPr lang="en-US" dirty="0"/>
              <a:t>, </a:t>
            </a:r>
            <a:r>
              <a:rPr lang="ru-RU" dirty="0"/>
              <a:t>из привычного окружения не доступны в авиационных клубах</a:t>
            </a:r>
            <a:r>
              <a:rPr lang="en-US" dirty="0"/>
              <a:t>, </a:t>
            </a:r>
            <a:r>
              <a:rPr lang="ru-RU" dirty="0"/>
              <a:t>которые обычно выполняю службы наземного обеспечения </a:t>
            </a:r>
            <a:r>
              <a:rPr lang="en-US" dirty="0"/>
              <a:t>(FBO). </a:t>
            </a:r>
            <a:r>
              <a:rPr lang="ru-RU" dirty="0"/>
              <a:t>Например</a:t>
            </a:r>
            <a:r>
              <a:rPr lang="en-US" dirty="0"/>
              <a:t>, </a:t>
            </a:r>
            <a:r>
              <a:rPr lang="ru-RU" dirty="0"/>
              <a:t>в малой авиации и планерном спорте ограничено доступны страхование </a:t>
            </a:r>
            <a:r>
              <a:rPr lang="en-US" dirty="0"/>
              <a:t>“</a:t>
            </a:r>
            <a:r>
              <a:rPr lang="ru-RU" dirty="0"/>
              <a:t>КАСКО</a:t>
            </a:r>
            <a:r>
              <a:rPr lang="en-US" dirty="0"/>
              <a:t>”, </a:t>
            </a:r>
            <a:r>
              <a:rPr lang="ru-RU" dirty="0"/>
              <a:t>услуги подготовки воздушного судна к полету</a:t>
            </a:r>
            <a:r>
              <a:rPr lang="en-US" dirty="0"/>
              <a:t>, </a:t>
            </a:r>
            <a:r>
              <a:rPr lang="ru-RU" dirty="0"/>
              <a:t>бронирование услуг аэродрома</a:t>
            </a:r>
            <a:r>
              <a:rPr lang="en-US" dirty="0"/>
              <a:t>. </a:t>
            </a:r>
            <a:r>
              <a:rPr lang="ru-RU" dirty="0"/>
              <a:t> В приложении планируется реализовать прием клубных взносов</a:t>
            </a:r>
            <a:r>
              <a:rPr lang="en-US" dirty="0"/>
              <a:t>, </a:t>
            </a:r>
            <a:r>
              <a:rPr lang="ru-RU" dirty="0"/>
              <a:t>а также каталог авиационных услуг</a:t>
            </a:r>
            <a:r>
              <a:rPr lang="en-US" dirty="0"/>
              <a:t>, </a:t>
            </a:r>
            <a:r>
              <a:rPr lang="ru-RU" dirty="0"/>
              <a:t>инструменты для</a:t>
            </a:r>
            <a:r>
              <a:rPr lang="en-US" dirty="0"/>
              <a:t> </a:t>
            </a:r>
            <a:r>
              <a:rPr lang="ru-RU" dirty="0"/>
              <a:t>оплаты и контроля выполнения услуг на аэродроме персоналом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На текущий момент разработан </a:t>
            </a:r>
            <a:r>
              <a:rPr lang="en-US" dirty="0"/>
              <a:t>MVP</a:t>
            </a:r>
            <a:r>
              <a:rPr lang="ru-RU" dirty="0"/>
              <a:t> проекта</a:t>
            </a:r>
            <a:r>
              <a:rPr lang="en-US" dirty="0"/>
              <a:t>, </a:t>
            </a:r>
            <a:r>
              <a:rPr lang="ru-RU" dirty="0"/>
              <a:t>позволяющий</a:t>
            </a:r>
            <a:r>
              <a:rPr lang="en-US" dirty="0"/>
              <a:t>:</a:t>
            </a:r>
            <a:endParaRPr lang="ru-RU" dirty="0"/>
          </a:p>
          <a:p>
            <a:pPr marL="358775" indent="-342900">
              <a:buFontTx/>
              <a:buChar char="-"/>
            </a:pPr>
            <a:r>
              <a:rPr lang="ru-RU" dirty="0"/>
              <a:t>Организовать сообщество клуба с личными профилями достижений пилота</a:t>
            </a:r>
            <a:r>
              <a:rPr lang="en-US" dirty="0"/>
              <a:t>, </a:t>
            </a:r>
            <a:r>
              <a:rPr lang="ru-RU" dirty="0"/>
              <a:t>виртуальной летной книжкой</a:t>
            </a:r>
            <a:r>
              <a:rPr lang="en-US" dirty="0"/>
              <a:t>, </a:t>
            </a:r>
            <a:r>
              <a:rPr lang="ru-RU" dirty="0"/>
              <a:t>внутренней клубной валютой</a:t>
            </a:r>
            <a:endParaRPr lang="en-US" dirty="0"/>
          </a:p>
          <a:p>
            <a:pPr marL="358775" indent="-342900">
              <a:buFontTx/>
              <a:buChar char="-"/>
            </a:pPr>
            <a:r>
              <a:rPr lang="ru-RU" dirty="0"/>
              <a:t>Организовать СДО (систему дистанционного обучения) с конструктором мини-викторин и полноценных уроков</a:t>
            </a:r>
            <a:r>
              <a:rPr lang="en-US" dirty="0"/>
              <a:t>, </a:t>
            </a:r>
            <a:r>
              <a:rPr lang="ru-RU" dirty="0"/>
              <a:t>для поддержания знаний о зоне полетов</a:t>
            </a:r>
            <a:r>
              <a:rPr lang="en-US" dirty="0"/>
              <a:t>, </a:t>
            </a:r>
            <a:r>
              <a:rPr lang="ru-RU" dirty="0"/>
              <a:t>безопасности полетов</a:t>
            </a:r>
            <a:r>
              <a:rPr lang="en-US" dirty="0"/>
              <a:t>, </a:t>
            </a:r>
            <a:r>
              <a:rPr lang="ru-RU" dirty="0"/>
              <a:t>метео-условиях</a:t>
            </a:r>
          </a:p>
          <a:p>
            <a:pPr marL="358775" indent="-342900">
              <a:buFontTx/>
              <a:buChar char="-"/>
            </a:pPr>
            <a:r>
              <a:rPr lang="en-US" dirty="0"/>
              <a:t>“</a:t>
            </a:r>
            <a:r>
              <a:rPr lang="ru-RU" dirty="0"/>
              <a:t>Лавка</a:t>
            </a:r>
            <a:r>
              <a:rPr lang="en-US" dirty="0"/>
              <a:t>”</a:t>
            </a:r>
            <a:r>
              <a:rPr lang="ru-RU" dirty="0"/>
              <a:t> аэроклуба с брендированной продукцией </a:t>
            </a:r>
          </a:p>
          <a:p>
            <a:pPr marL="358775" indent="-342900">
              <a:buFontTx/>
              <a:buChar char="-"/>
            </a:pPr>
            <a:r>
              <a:rPr lang="ru-RU" dirty="0"/>
              <a:t>Вести каталог авиационных услуг клуба</a:t>
            </a:r>
          </a:p>
          <a:p>
            <a:pPr marL="358775" indent="-342900">
              <a:buFontTx/>
              <a:buChar char="-"/>
            </a:pPr>
            <a:r>
              <a:rPr lang="ru-RU" dirty="0"/>
              <a:t>Вести расчёт заработных плат летного персонала</a:t>
            </a:r>
            <a:r>
              <a:rPr lang="en-US" dirty="0"/>
              <a:t> (</a:t>
            </a:r>
            <a:r>
              <a:rPr lang="ru-RU" dirty="0"/>
              <a:t>пилота-буксировщика</a:t>
            </a:r>
            <a:r>
              <a:rPr lang="en-US" dirty="0"/>
              <a:t>, </a:t>
            </a:r>
            <a:r>
              <a:rPr lang="ru-RU" dirty="0"/>
              <a:t>инструкторов)</a:t>
            </a:r>
          </a:p>
          <a:p>
            <a:pPr marL="358775" indent="-342900">
              <a:buFontTx/>
              <a:buChar char="-"/>
            </a:pPr>
            <a:r>
              <a:rPr lang="ru-RU" dirty="0"/>
              <a:t>Вести электронные формуляры эксплуатации и замечаний по клубной технике</a:t>
            </a:r>
          </a:p>
          <a:p>
            <a:pPr marL="358775" indent="-342900">
              <a:buFontTx/>
              <a:buChar char="-"/>
            </a:pPr>
            <a:r>
              <a:rPr lang="ru-RU" dirty="0"/>
              <a:t>С помощью специальных </a:t>
            </a:r>
            <a:r>
              <a:rPr lang="ru-RU" dirty="0" err="1"/>
              <a:t>трекеров</a:t>
            </a:r>
            <a:r>
              <a:rPr lang="ru-RU" dirty="0"/>
              <a:t> (</a:t>
            </a:r>
            <a:r>
              <a:rPr lang="en-US" dirty="0"/>
              <a:t>OGN, LoRa),</a:t>
            </a:r>
            <a:r>
              <a:rPr lang="ru-RU" dirty="0"/>
              <a:t> а также базовой станции автоматизировать </a:t>
            </a:r>
            <a:br>
              <a:rPr lang="en-US" dirty="0"/>
            </a:br>
            <a:r>
              <a:rPr lang="ru-RU" dirty="0"/>
              <a:t>учет полетов техники</a:t>
            </a:r>
            <a:r>
              <a:rPr lang="en-US" dirty="0"/>
              <a:t>, </a:t>
            </a:r>
            <a:r>
              <a:rPr lang="ru-RU" dirty="0"/>
              <a:t>а также сохранять трек полета</a:t>
            </a:r>
            <a:r>
              <a:rPr lang="en-US" dirty="0"/>
              <a:t>, </a:t>
            </a:r>
            <a:r>
              <a:rPr lang="ru-RU" dirty="0"/>
              <a:t>для дальнейшего анализа</a:t>
            </a:r>
          </a:p>
          <a:p>
            <a:pPr marL="358775" indent="-342900">
              <a:buFontTx/>
              <a:buChar char="-"/>
            </a:pP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B305EF1-CF6C-3C5B-0F8B-FCF49A278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6263" y="5218773"/>
            <a:ext cx="6515450" cy="3565749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монитор, электроника, экран&#10;&#10;Автоматически созданное описание">
            <a:extLst>
              <a:ext uri="{FF2B5EF4-FFF2-40B4-BE49-F238E27FC236}">
                <a16:creationId xmlns:a16="http://schemas.microsoft.com/office/drawing/2014/main" id="{0B4F4341-8EF9-4D67-1EE9-80C103F80B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39" b="11479"/>
          <a:stretch/>
        </p:blipFill>
        <p:spPr>
          <a:xfrm>
            <a:off x="7912099" y="4950152"/>
            <a:ext cx="12192001" cy="538490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5860926-F4C0-3EB6-F5A1-4D1069CCA2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69802" y="6911502"/>
            <a:ext cx="1622170" cy="3075214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монитор, электроника&#10;&#10;Автоматически созданное описание">
            <a:extLst>
              <a:ext uri="{FF2B5EF4-FFF2-40B4-BE49-F238E27FC236}">
                <a16:creationId xmlns:a16="http://schemas.microsoft.com/office/drawing/2014/main" id="{E511C552-6EB4-3685-C7AA-9FDD3F6D95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8601" y="6498540"/>
            <a:ext cx="1826621" cy="374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676A6C"/>
                </a:solidFill>
                <a:effectLst/>
                <a:latin typeface="open sans" panose="020B0606030504020204" pitchFamily="34" charset="0"/>
              </a:rPr>
              <a:t>ИТ-предприниматель</a:t>
            </a:r>
            <a:r>
              <a:rPr lang="en-US" b="0" i="0" dirty="0">
                <a:solidFill>
                  <a:srgbClr val="676A6C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ru-RU" b="0" i="0" dirty="0">
                <a:solidFill>
                  <a:srgbClr val="676A6C"/>
                </a:solidFill>
                <a:effectLst/>
                <a:latin typeface="open sans" panose="020B0606030504020204" pitchFamily="34" charset="0"/>
              </a:rPr>
              <a:t>пилот-планерист</a:t>
            </a:r>
            <a:r>
              <a:rPr lang="en-US" b="0" i="0" dirty="0">
                <a:solidFill>
                  <a:srgbClr val="676A6C"/>
                </a:solidFill>
                <a:effectLst/>
                <a:latin typeface="open sans" panose="020B0606030504020204" pitchFamily="34" charset="0"/>
              </a:rPr>
              <a:t>.</a:t>
            </a:r>
            <a:r>
              <a:rPr lang="ru-RU" b="0" i="0" dirty="0">
                <a:solidFill>
                  <a:srgbClr val="676A6C"/>
                </a:solidFill>
                <a:effectLst/>
                <a:latin typeface="open sans" panose="020B0606030504020204" pitchFamily="34" charset="0"/>
              </a:rPr>
              <a:t> Более 15 лет занимаюсь разработкой прикладных информационных систем. Технический руководитель первого в РФ центра инноваций Microsoft в МИФИ. Сооснователь продукта Pryaniky.com. На протяжении 14 лет обладатель статуса Microsoft </a:t>
            </a:r>
            <a:r>
              <a:rPr lang="ru-RU" b="0" i="0" dirty="0" err="1">
                <a:solidFill>
                  <a:srgbClr val="676A6C"/>
                </a:solidFill>
                <a:effectLst/>
                <a:latin typeface="open sans" panose="020B0606030504020204" pitchFamily="34" charset="0"/>
              </a:rPr>
              <a:t>Most</a:t>
            </a:r>
            <a:r>
              <a:rPr lang="ru-RU" b="0" i="0" dirty="0">
                <a:solidFill>
                  <a:srgbClr val="676A6C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ru-RU" b="0" i="0" dirty="0" err="1">
                <a:solidFill>
                  <a:srgbClr val="676A6C"/>
                </a:solidFill>
                <a:effectLst/>
                <a:latin typeface="open sans" panose="020B0606030504020204" pitchFamily="34" charset="0"/>
              </a:rPr>
              <a:t>Valuable</a:t>
            </a:r>
            <a:r>
              <a:rPr lang="ru-RU" b="0" i="0" dirty="0">
                <a:solidFill>
                  <a:srgbClr val="676A6C"/>
                </a:solidFill>
                <a:effectLst/>
                <a:latin typeface="open sans" panose="020B0606030504020204" pitchFamily="34" charset="0"/>
              </a:rPr>
              <a:t> Professional (Microsoft MVP).</a:t>
            </a:r>
            <a:endParaRPr lang="ru-RU" dirty="0"/>
          </a:p>
        </p:txBody>
      </p:sp>
      <p:pic>
        <p:nvPicPr>
          <p:cNvPr id="5" name="Рисунок 4" descr="Изображение выглядит как человек, внешний, красный, улыбается&#10;&#10;Автоматически созданное описание">
            <a:extLst>
              <a:ext uri="{FF2B5EF4-FFF2-40B4-BE49-F238E27FC236}">
                <a16:creationId xmlns:a16="http://schemas.microsoft.com/office/drawing/2014/main" id="{CBF245F8-5748-646C-2F1B-04E30E04080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13292" b="13292"/>
          <a:stretch>
            <a:fillRect/>
          </a:stretch>
        </p:blipFill>
        <p:spPr/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 err="1"/>
              <a:t>Любко</a:t>
            </a:r>
            <a:r>
              <a:rPr lang="ru-RU" dirty="0"/>
              <a:t> Алексей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>
                <a:solidFill>
                  <a:srgbClr val="676A6C"/>
                </a:solidFill>
                <a:latin typeface="open sans" panose="020B0606030504020204" pitchFamily="34" charset="0"/>
              </a:rPr>
              <a:t>Бакалавр МАИ</a:t>
            </a:r>
            <a:r>
              <a:rPr lang="en-US" dirty="0">
                <a:solidFill>
                  <a:srgbClr val="676A6C"/>
                </a:solidFill>
                <a:latin typeface="open sans" panose="020B0606030504020204" pitchFamily="34" charset="0"/>
              </a:rPr>
              <a:t>, </a:t>
            </a:r>
            <a:r>
              <a:rPr lang="ru-RU" dirty="0">
                <a:solidFill>
                  <a:srgbClr val="676A6C"/>
                </a:solidFill>
                <a:latin typeface="open sans" panose="020B0606030504020204" pitchFamily="34" charset="0"/>
              </a:rPr>
              <a:t>пилот-планерист</a:t>
            </a:r>
            <a:r>
              <a:rPr lang="en-US" dirty="0">
                <a:solidFill>
                  <a:srgbClr val="676A6C"/>
                </a:solidFill>
                <a:latin typeface="open sans" panose="020B0606030504020204" pitchFamily="34" charset="0"/>
              </a:rPr>
              <a:t>, </a:t>
            </a:r>
            <a:r>
              <a:rPr lang="ru-RU" dirty="0">
                <a:solidFill>
                  <a:srgbClr val="676A6C"/>
                </a:solidFill>
                <a:latin typeface="open sans" panose="020B0606030504020204" pitchFamily="34" charset="0"/>
              </a:rPr>
              <a:t>техник авиационного клуба</a:t>
            </a:r>
            <a:r>
              <a:rPr lang="en-US" dirty="0">
                <a:solidFill>
                  <a:srgbClr val="676A6C"/>
                </a:solidFill>
                <a:latin typeface="open sans" panose="020B0606030504020204" pitchFamily="34" charset="0"/>
              </a:rPr>
              <a:t>, </a:t>
            </a:r>
            <a:r>
              <a:rPr lang="ru-RU" dirty="0">
                <a:solidFill>
                  <a:srgbClr val="676A6C"/>
                </a:solidFill>
                <a:latin typeface="open sans" panose="020B0606030504020204" pitchFamily="34" charset="0"/>
              </a:rPr>
              <a:t>специалист по разработке и исследованию материалов</a:t>
            </a:r>
            <a:r>
              <a:rPr lang="en-US" dirty="0">
                <a:solidFill>
                  <a:srgbClr val="676A6C"/>
                </a:solidFill>
                <a:latin typeface="open sans" panose="020B0606030504020204" pitchFamily="34" charset="0"/>
              </a:rPr>
              <a:t>,</a:t>
            </a:r>
          </a:p>
          <a:p>
            <a:r>
              <a:rPr lang="ru-RU" dirty="0">
                <a:solidFill>
                  <a:srgbClr val="676A6C"/>
                </a:solidFill>
                <a:latin typeface="open sans" panose="020B0606030504020204" pitchFamily="34" charset="0"/>
              </a:rPr>
              <a:t>Финалист российского этапа конкурса ИТ-проектов </a:t>
            </a:r>
            <a:r>
              <a:rPr lang="en-US" dirty="0">
                <a:solidFill>
                  <a:srgbClr val="676A6C"/>
                </a:solidFill>
                <a:latin typeface="open sans" panose="020B0606030504020204" pitchFamily="34" charset="0"/>
              </a:rPr>
              <a:t>Imagine Cup</a:t>
            </a:r>
            <a:r>
              <a:rPr lang="ru-RU" dirty="0">
                <a:solidFill>
                  <a:srgbClr val="676A6C"/>
                </a:solidFill>
                <a:latin typeface="open sans" panose="020B0606030504020204" pitchFamily="34" charset="0"/>
              </a:rPr>
              <a:t> (Проект </a:t>
            </a:r>
            <a:r>
              <a:rPr lang="ru-RU" dirty="0" err="1">
                <a:solidFill>
                  <a:srgbClr val="676A6C"/>
                </a:solidFill>
                <a:latin typeface="open sans" panose="020B0606030504020204" pitchFamily="34" charset="0"/>
              </a:rPr>
              <a:t>АэроНяня</a:t>
            </a:r>
            <a:r>
              <a:rPr lang="ru-RU" dirty="0">
                <a:solidFill>
                  <a:srgbClr val="676A6C"/>
                </a:solidFill>
                <a:latin typeface="open sans" panose="020B0606030504020204" pitchFamily="34" charset="0"/>
              </a:rPr>
              <a:t>)</a:t>
            </a:r>
            <a:endParaRPr lang="en-US" dirty="0">
              <a:solidFill>
                <a:srgbClr val="676A6C"/>
              </a:solidFill>
              <a:latin typeface="open sans" panose="020B0606030504020204" pitchFamily="34" charset="0"/>
            </a:endParaRPr>
          </a:p>
        </p:txBody>
      </p:sp>
      <p:pic>
        <p:nvPicPr>
          <p:cNvPr id="9" name="Рисунок 8" descr="Изображение выглядит как небо, человек, внешний, носит&#10;&#10;Автоматически созданное описание">
            <a:extLst>
              <a:ext uri="{FF2B5EF4-FFF2-40B4-BE49-F238E27FC236}">
                <a16:creationId xmlns:a16="http://schemas.microsoft.com/office/drawing/2014/main" id="{C6E9413A-4486-3553-14AF-DD2AEA71998F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/>
          <a:srcRect l="12528" r="12528"/>
          <a:stretch>
            <a:fillRect/>
          </a:stretch>
        </p:blipFill>
        <p:spPr/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/>
              <a:t>Снежана Лопатина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>
                <a:solidFill>
                  <a:srgbClr val="676A6C"/>
                </a:solidFill>
                <a:latin typeface="open sans" panose="020B0606030504020204" pitchFamily="34" charset="0"/>
              </a:rPr>
              <a:t>ИТ-предприниматель</a:t>
            </a:r>
            <a:r>
              <a:rPr lang="en-US" dirty="0">
                <a:solidFill>
                  <a:srgbClr val="676A6C"/>
                </a:solidFill>
                <a:latin typeface="open sans" panose="020B0606030504020204" pitchFamily="34" charset="0"/>
              </a:rPr>
              <a:t>,</a:t>
            </a:r>
            <a:r>
              <a:rPr lang="ru-RU" dirty="0">
                <a:solidFill>
                  <a:srgbClr val="676A6C"/>
                </a:solidFill>
                <a:latin typeface="open sans" panose="020B0606030504020204" pitchFamily="34" charset="0"/>
              </a:rPr>
              <a:t> пилот</a:t>
            </a:r>
            <a:r>
              <a:rPr lang="en-US" dirty="0">
                <a:solidFill>
                  <a:srgbClr val="676A6C"/>
                </a:solidFill>
                <a:latin typeface="open sans" panose="020B0606030504020204" pitchFamily="34" charset="0"/>
              </a:rPr>
              <a:t>, </a:t>
            </a:r>
            <a:r>
              <a:rPr lang="ru-RU" dirty="0">
                <a:solidFill>
                  <a:srgbClr val="676A6C"/>
                </a:solidFill>
                <a:latin typeface="open sans" panose="020B0606030504020204" pitchFamily="34" charset="0"/>
              </a:rPr>
              <a:t>разработчик</a:t>
            </a:r>
            <a:r>
              <a:rPr lang="en-US" dirty="0">
                <a:solidFill>
                  <a:srgbClr val="676A6C"/>
                </a:solidFill>
                <a:latin typeface="open sans" panose="020B0606030504020204" pitchFamily="34" charset="0"/>
              </a:rPr>
              <a:t>. </a:t>
            </a:r>
            <a:r>
              <a:rPr lang="ru-RU" dirty="0">
                <a:solidFill>
                  <a:srgbClr val="676A6C"/>
                </a:solidFill>
                <a:latin typeface="open sans" panose="020B0606030504020204" pitchFamily="34" charset="0"/>
              </a:rPr>
              <a:t>Более 15 лет опыта создания продуктов в  качестве технического директора </a:t>
            </a:r>
            <a:r>
              <a:rPr lang="ru-RU" dirty="0" err="1">
                <a:solidFill>
                  <a:srgbClr val="676A6C"/>
                </a:solidFill>
                <a:latin typeface="open sans" panose="020B0606030504020204" pitchFamily="34" charset="0"/>
              </a:rPr>
              <a:t>Базелевс</a:t>
            </a:r>
            <a:r>
              <a:rPr lang="ru-RU" dirty="0">
                <a:solidFill>
                  <a:srgbClr val="676A6C"/>
                </a:solidFill>
                <a:latin typeface="open sans" panose="020B0606030504020204" pitchFamily="34" charset="0"/>
              </a:rPr>
              <a:t> Инновации</a:t>
            </a:r>
            <a:r>
              <a:rPr lang="en-US" dirty="0">
                <a:solidFill>
                  <a:srgbClr val="676A6C"/>
                </a:solidFill>
                <a:latin typeface="open sans" panose="020B0606030504020204" pitchFamily="34" charset="0"/>
              </a:rPr>
              <a:t>, </a:t>
            </a:r>
            <a:r>
              <a:rPr lang="ru-RU" dirty="0">
                <a:solidFill>
                  <a:srgbClr val="676A6C"/>
                </a:solidFill>
                <a:latin typeface="open sans" panose="020B0606030504020204" pitchFamily="34" charset="0"/>
              </a:rPr>
              <a:t>Такси Командир</a:t>
            </a:r>
            <a:r>
              <a:rPr lang="en-US" dirty="0">
                <a:solidFill>
                  <a:srgbClr val="676A6C"/>
                </a:solidFill>
                <a:latin typeface="open sans" panose="020B0606030504020204" pitchFamily="34" charset="0"/>
              </a:rPr>
              <a:t>, </a:t>
            </a:r>
            <a:r>
              <a:rPr lang="ru-RU" dirty="0" err="1">
                <a:solidFill>
                  <a:srgbClr val="676A6C"/>
                </a:solidFill>
                <a:latin typeface="open sans" panose="020B0606030504020204" pitchFamily="34" charset="0"/>
              </a:rPr>
              <a:t>Ириком</a:t>
            </a:r>
            <a:r>
              <a:rPr lang="en-US" dirty="0">
                <a:solidFill>
                  <a:srgbClr val="676A6C"/>
                </a:solidFill>
                <a:latin typeface="open sans" panose="020B0606030504020204" pitchFamily="34" charset="0"/>
              </a:rPr>
              <a:t>, SUP Media</a:t>
            </a:r>
            <a:endParaRPr lang="ru-RU" dirty="0">
              <a:solidFill>
                <a:srgbClr val="676A6C"/>
              </a:solidFill>
              <a:latin typeface="open sans" panose="020B0606030504020204" pitchFamily="34" charset="0"/>
            </a:endParaRPr>
          </a:p>
        </p:txBody>
      </p:sp>
      <p:pic>
        <p:nvPicPr>
          <p:cNvPr id="7" name="Рисунок 6" descr="Изображение выглядит как небо, человек, внешний, мужчина&#10;&#10;Автоматически созданное описание">
            <a:extLst>
              <a:ext uri="{FF2B5EF4-FFF2-40B4-BE49-F238E27FC236}">
                <a16:creationId xmlns:a16="http://schemas.microsoft.com/office/drawing/2014/main" id="{8660D93E-4664-C6A4-4679-EF88DE725541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5"/>
          <a:srcRect l="115" r="115"/>
          <a:stretch>
            <a:fillRect/>
          </a:stretch>
        </p:blipFill>
        <p:spPr/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 err="1"/>
              <a:t>Рафаэл</a:t>
            </a:r>
            <a:r>
              <a:rPr lang="ru-RU" dirty="0"/>
              <a:t> Овсепян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dirty="0">
                <a:solidFill>
                  <a:srgbClr val="676A6C"/>
                </a:solidFill>
                <a:latin typeface="open sans" panose="020B0606030504020204" pitchFamily="34" charset="0"/>
              </a:rPr>
              <a:t>Разработчик информационных систем</a:t>
            </a:r>
            <a:r>
              <a:rPr lang="en-US" dirty="0">
                <a:solidFill>
                  <a:srgbClr val="676A6C"/>
                </a:solidFill>
                <a:latin typeface="open sans" panose="020B0606030504020204" pitchFamily="34" charset="0"/>
              </a:rPr>
              <a:t>, </a:t>
            </a:r>
            <a:r>
              <a:rPr lang="ru-RU" dirty="0">
                <a:solidFill>
                  <a:srgbClr val="676A6C"/>
                </a:solidFill>
                <a:latin typeface="open sans" panose="020B0606030504020204" pitchFamily="34" charset="0"/>
              </a:rPr>
              <a:t>студент МАДИ</a:t>
            </a:r>
            <a:r>
              <a:rPr lang="en-US" dirty="0">
                <a:solidFill>
                  <a:srgbClr val="676A6C"/>
                </a:solidFill>
                <a:latin typeface="open sans" panose="020B0606030504020204" pitchFamily="34" charset="0"/>
              </a:rPr>
              <a:t>.</a:t>
            </a:r>
            <a:endParaRPr lang="ru-RU" dirty="0">
              <a:solidFill>
                <a:srgbClr val="676A6C"/>
              </a:solidFill>
              <a:latin typeface="open sans" panose="020B0606030504020204" pitchFamily="34" charset="0"/>
            </a:endParaRPr>
          </a:p>
        </p:txBody>
      </p:sp>
      <p:pic>
        <p:nvPicPr>
          <p:cNvPr id="11" name="Рисунок 10" descr="Изображение выглядит как текст, человек, мужчина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09D1F104-22EA-5204-8D25-FFFA3D7452EB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6"/>
          <a:srcRect l="37" r="37"/>
          <a:stretch>
            <a:fillRect/>
          </a:stretch>
        </p:blipFill>
        <p:spPr/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 dirty="0"/>
              <a:t>Георгий Бездольный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Первым этапом проекта является создание ценности для авиаклубов и авиационных площадок</a:t>
            </a:r>
            <a:r>
              <a:rPr lang="en-US" dirty="0"/>
              <a:t>, </a:t>
            </a:r>
            <a:r>
              <a:rPr lang="ru-RU" dirty="0"/>
              <a:t>с целью популяризации разрабатываемого решения</a:t>
            </a:r>
            <a:r>
              <a:rPr lang="en-US" dirty="0"/>
              <a:t>. </a:t>
            </a:r>
            <a:r>
              <a:rPr lang="ru-RU" dirty="0"/>
              <a:t>Это потребует как технической реализации проекта</a:t>
            </a:r>
            <a:r>
              <a:rPr lang="en-US" dirty="0"/>
              <a:t>, </a:t>
            </a:r>
            <a:r>
              <a:rPr lang="ru-RU" dirty="0"/>
              <a:t>так и оказание консалтинговой поддержки аэроклубов при внедрении решения</a:t>
            </a:r>
            <a:r>
              <a:rPr lang="en-US" dirty="0"/>
              <a:t>.</a:t>
            </a:r>
          </a:p>
          <a:p>
            <a:endParaRPr lang="ru-RU" dirty="0"/>
          </a:p>
          <a:p>
            <a:r>
              <a:rPr lang="ru-RU" dirty="0"/>
              <a:t>Следующим шагом развития системы</a:t>
            </a:r>
            <a:r>
              <a:rPr lang="en-US" dirty="0"/>
              <a:t>, </a:t>
            </a:r>
            <a:r>
              <a:rPr lang="ru-RU" dirty="0"/>
              <a:t>является организация работы по заказу и управлению услугами клубов</a:t>
            </a:r>
            <a:r>
              <a:rPr lang="en-US" dirty="0"/>
              <a:t>, </a:t>
            </a:r>
            <a:r>
              <a:rPr lang="ru-RU" dirty="0"/>
              <a:t> организации приема платежей</a:t>
            </a:r>
            <a:r>
              <a:rPr lang="en-US" dirty="0"/>
              <a:t>, </a:t>
            </a:r>
            <a:r>
              <a:rPr lang="ru-RU" dirty="0"/>
              <a:t>членских взносов и заказ услуг для пилотов малой авиации</a:t>
            </a:r>
            <a:r>
              <a:rPr lang="en-US" dirty="0"/>
              <a:t>.</a:t>
            </a:r>
            <a:r>
              <a:rPr lang="ru-RU" dirty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pilotway.ru 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(926</a:t>
            </a:r>
            <a:r>
              <a:rPr lang="ru-RU" sz="2800" dirty="0"/>
              <a:t>) </a:t>
            </a:r>
            <a:r>
              <a:rPr lang="en-US" sz="2800" dirty="0"/>
              <a:t>589</a:t>
            </a:r>
            <a:r>
              <a:rPr lang="ru-RU" sz="2800" dirty="0"/>
              <a:t>-</a:t>
            </a:r>
            <a:r>
              <a:rPr lang="en-US" sz="2800" dirty="0"/>
              <a:t>27</a:t>
            </a:r>
            <a:r>
              <a:rPr lang="ru-RU" sz="2800" dirty="0"/>
              <a:t>-</a:t>
            </a:r>
            <a:r>
              <a:rPr lang="en-US" sz="2800" dirty="0"/>
              <a:t>35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info@pilotway.ru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3971</TotalTime>
  <Words>1196</Words>
  <Application>Microsoft Office PowerPoint</Application>
  <PresentationFormat>Произвольный</PresentationFormat>
  <Paragraphs>81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open sans</vt:lpstr>
      <vt:lpstr>Roboto</vt:lpstr>
      <vt:lpstr>ОБЛОЖКИ</vt:lpstr>
      <vt:lpstr>РАЗДЕЛИТЕЛИ</vt:lpstr>
      <vt:lpstr>PilotWay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Alexey Lyubko</cp:lastModifiedBy>
  <cp:revision>223</cp:revision>
  <dcterms:created xsi:type="dcterms:W3CDTF">2021-03-01T12:07:13Z</dcterms:created>
  <dcterms:modified xsi:type="dcterms:W3CDTF">2022-06-02T12:04:12Z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