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63" r:id="rId2"/>
    <p:sldId id="265" r:id="rId3"/>
    <p:sldId id="268" r:id="rId4"/>
    <p:sldId id="270" r:id="rId5"/>
    <p:sldId id="272" r:id="rId6"/>
    <p:sldId id="274" r:id="rId7"/>
    <p:sldId id="276" r:id="rId8"/>
    <p:sldId id="278" r:id="rId9"/>
    <p:sldId id="279" r:id="rId10"/>
    <p:sldId id="281" r:id="rId11"/>
    <p:sldId id="283" r:id="rId12"/>
    <p:sldId id="285" r:id="rId13"/>
    <p:sldId id="28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61" autoAdjust="0"/>
    <p:restoredTop sz="94660"/>
  </p:normalViewPr>
  <p:slideViewPr>
    <p:cSldViewPr snapToGrid="0">
      <p:cViewPr varScale="1">
        <p:scale>
          <a:sx n="83" d="100"/>
          <a:sy n="83" d="100"/>
        </p:scale>
        <p:origin x="74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8AD8C-53E5-4424-B04D-E1CF080A84C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F1B7B-0867-4A6E-9E8F-067D94842D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5a8c1f4a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148" name="Google Shape;148;g275a8c1f4a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 dirty="0"/>
          </a:p>
        </p:txBody>
      </p:sp>
      <p:sp>
        <p:nvSpPr>
          <p:cNvPr id="169" name="Google Shape;1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  <p:sp>
        <p:nvSpPr>
          <p:cNvPr id="211" name="Google Shape;21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5a8c1f4a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  <p:sp>
        <p:nvSpPr>
          <p:cNvPr id="237" name="Google Shape;237;g275a8c1f4a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5a8c1f4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  <p:sp>
        <p:nvSpPr>
          <p:cNvPr id="283" name="Google Shape;283;g275a8c1f4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  <p:sp>
        <p:nvSpPr>
          <p:cNvPr id="292" name="Google Shape;29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9E1C-7297-41DF-B486-B88AF9DE17A2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A7A37-F9F2-4DFE-B6D3-9CC5B38B33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image" Target="../media/image8.emf"/><Relationship Id="rId10" Type="http://schemas.openxmlformats.org/officeDocument/2006/relationships/image" Target="../media/image3.emf"/><Relationship Id="rId4" Type="http://schemas.openxmlformats.org/officeDocument/2006/relationships/image" Target="../media/image7.png"/><Relationship Id="rId9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44090" y="3121843"/>
            <a:ext cx="47707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HelveticaNeueCyr" panose="02000503040000020004" pitchFamily="2" charset="-52"/>
                <a:cs typeface="Aharoni" panose="02010803020104030203" pitchFamily="2" charset="-79"/>
              </a:rPr>
              <a:t>Мобильное приложение для подготовки к ЕГЭ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4090" y="4075950"/>
            <a:ext cx="38568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HelveticaNeueCyr" panose="02000503040000020004" pitchFamily="2" charset="-52"/>
              </a:rPr>
              <a:t>Трекер проекта – Черкесова Ирина</a:t>
            </a:r>
          </a:p>
          <a:p>
            <a:r>
              <a:rPr lang="ru-RU" sz="1400" dirty="0">
                <a:solidFill>
                  <a:schemeClr val="bg1"/>
                </a:solidFill>
                <a:latin typeface="HelveticaNeueCyr" panose="02000503040000020004" pitchFamily="2" charset="-52"/>
              </a:rPr>
              <a:t>Эксперт проекта – 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Сергей Мельченко</a:t>
            </a:r>
            <a:endParaRPr lang="ru-RU" b="1" dirty="0">
              <a:solidFill>
                <a:schemeClr val="bg1"/>
              </a:solidFill>
              <a:latin typeface="+mj-lt"/>
            </a:endParaRPr>
          </a:p>
          <a:p>
            <a:endParaRPr lang="ru-RU" sz="1400" dirty="0">
              <a:solidFill>
                <a:schemeClr val="bg1"/>
              </a:solidFill>
              <a:latin typeface="HelveticaNeueCyr" panose="02000503040000020004" pitchFamily="2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75a8c1f4a1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1054100" y="32385"/>
            <a:ext cx="1079246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Актуальность и описание проекта</a:t>
            </a:r>
          </a:p>
        </p:txBody>
      </p:sp>
      <p:sp>
        <p:nvSpPr>
          <p:cNvPr id="110" name="Google Shape;110;g275a8c1f4a1_0_0"/>
          <p:cNvSpPr txBox="1">
            <a:spLocks noGrp="1"/>
          </p:cNvSpPr>
          <p:nvPr>
            <p:ph type="body" idx="1"/>
          </p:nvPr>
        </p:nvSpPr>
        <p:spPr>
          <a:xfrm>
            <a:off x="1073150" y="1245870"/>
            <a:ext cx="10790555" cy="5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None/>
            </a:pPr>
            <a:r>
              <a:rPr lang="ru-RU" dirty="0"/>
              <a:t>Актуальность (макро-микро со статистикой):</a:t>
            </a:r>
          </a:p>
          <a:p>
            <a:pPr marL="457200" lvl="1" indent="0">
              <a:buNone/>
            </a:pPr>
            <a:r>
              <a:rPr lang="ru-RU" dirty="0"/>
              <a:t>Рост рынка </a:t>
            </a:r>
            <a:r>
              <a:rPr lang="ru-RU" dirty="0" err="1"/>
              <a:t>EdTech</a:t>
            </a:r>
            <a:r>
              <a:rPr lang="ru-RU" dirty="0"/>
              <a:t>, цифровизация в рамках нацпроекта "Образование".</a:t>
            </a:r>
          </a:p>
          <a:p>
            <a:pPr marL="457200" lvl="1" indent="0">
              <a:buNone/>
            </a:pPr>
            <a:r>
              <a:rPr lang="ru-RU" dirty="0"/>
              <a:t>По данным РБК и ВЦИОМ, 85% старшеклассников испытывают патологическую тревожность из-за экзаменов, а средние затраты семьи на репетиторов превышают 60 000 руб. в год, создавая финансовое давление и усугубляя стресс.</a:t>
            </a:r>
          </a:p>
          <a:p>
            <a:pPr marL="0" indent="0">
              <a:buNone/>
            </a:pPr>
            <a:r>
              <a:rPr lang="ru-RU" dirty="0"/>
              <a:t>Продукт:</a:t>
            </a:r>
          </a:p>
          <a:p>
            <a:pPr marL="457200" lvl="1" indent="0">
              <a:buNone/>
            </a:pPr>
            <a:r>
              <a:rPr lang="ru-RU" dirty="0"/>
              <a:t>Мобильное приложение-репетитор с ИИ для персонализированной подготовки к ОГЭ и ЕГЭ.</a:t>
            </a:r>
          </a:p>
          <a:p>
            <a:pPr marL="0" indent="0">
              <a:buNone/>
            </a:pPr>
            <a:r>
              <a:rPr lang="ru-RU" dirty="0"/>
              <a:t>Технологическое направление:</a:t>
            </a:r>
          </a:p>
          <a:p>
            <a:pPr marL="457200" lvl="1" indent="0">
              <a:buNone/>
            </a:pPr>
            <a:r>
              <a:rPr lang="ru-RU" dirty="0"/>
              <a:t>Технологии машинного обучения, анализа больших данных, создания защищенного ПО.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060450" y="32385"/>
            <a:ext cx="10779125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Проблема, которую решает проект</a:t>
            </a:r>
            <a:endParaRPr sz="3200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1055370" y="1262380"/>
            <a:ext cx="10822940" cy="542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Проблема: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Высокий уровень стресса и тревожности у школьников и их родителей из-за неуверенности в качестве подготовки и высокой стоимости репетиторов.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Последствия: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Психологическое выгорание, ухудшение здоровья, необъективная оценка знаний. Финансовая нагрузка на семью.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Почему текущие решения неудовлетворительны?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Групповые курсы не снимают индивидуальную тревогу, репетиторы требуют серьезных денежных вложений, а нынешние сайты по подготовке к экзаменам не дают глубокой обратной связи, оставляя ученика в неуверенности.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75a8c1f4a1_0_6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1" name="Google Shape;151;g275a8c1f4a1_0_6"/>
          <p:cNvSpPr txBox="1">
            <a:spLocks noGrp="1"/>
          </p:cNvSpPr>
          <p:nvPr>
            <p:ph type="title"/>
          </p:nvPr>
        </p:nvSpPr>
        <p:spPr>
          <a:xfrm>
            <a:off x="1068070" y="-635"/>
            <a:ext cx="10801985" cy="1246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ЦА, стейкхолдеры, потенциальные заказчики</a:t>
            </a:r>
            <a:endParaRPr sz="3200" dirty="0"/>
          </a:p>
        </p:txBody>
      </p:sp>
      <p:sp>
        <p:nvSpPr>
          <p:cNvPr id="152" name="Google Shape;152;g275a8c1f4a1_0_6"/>
          <p:cNvSpPr txBox="1">
            <a:spLocks noGrp="1"/>
          </p:cNvSpPr>
          <p:nvPr>
            <p:ph type="body" idx="1"/>
          </p:nvPr>
        </p:nvSpPr>
        <p:spPr>
          <a:xfrm>
            <a:off x="1278255" y="2051050"/>
            <a:ext cx="7016084" cy="3569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Целевая аудитория (B2C):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Кто: Ученики 9-11 классов (14-18 лет) и их родители (ключевые лица, принимающие финансовое решение).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География: РФ и страны СНГ.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Уровень дохода: Средний и ниже среднего.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Потребность: Эффективная, доступная подготовка, снижающая стресс и дающая уверенность.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Стейкхолдеры: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МИНИСТЕРСТВО ПРОСВЕЩЕНИЯ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Онлайн-школы и репетиторы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ВУЗы</a:t>
            </a:r>
          </a:p>
        </p:txBody>
      </p:sp>
      <p:pic>
        <p:nvPicPr>
          <p:cNvPr id="155" name="Google Shape;155;g275a8c1f4a1_0_6"/>
          <p:cNvPicPr preferRelativeResize="0"/>
          <p:nvPr/>
        </p:nvPicPr>
        <p:blipFill>
          <a:blip r:embed="rId3" cstate="print"/>
          <a:stretch>
            <a:fillRect/>
          </a:stretch>
        </p:blipFill>
        <p:spPr>
          <a:xfrm>
            <a:off x="8294339" y="2117797"/>
            <a:ext cx="2350625" cy="235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275a8c1f4a1_0_6"/>
          <p:cNvPicPr preferRelativeResize="0"/>
          <p:nvPr/>
        </p:nvPicPr>
        <p:blipFill>
          <a:blip r:embed="rId4" cstate="print"/>
          <a:stretch>
            <a:fillRect/>
          </a:stretch>
        </p:blipFill>
        <p:spPr>
          <a:xfrm>
            <a:off x="6353320" y="4269105"/>
            <a:ext cx="2379199" cy="23405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5" cstate="print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7" cstate="print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7" cstate="print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-3175" y="1524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9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9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10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1053465" y="0"/>
            <a:ext cx="10755630" cy="144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Решение, которое предлагает команда</a:t>
            </a:r>
            <a:endParaRPr sz="3200" dirty="0"/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1"/>
          </p:nvPr>
        </p:nvSpPr>
        <p:spPr>
          <a:xfrm>
            <a:off x="1043940" y="1271905"/>
            <a:ext cx="10856595" cy="5325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Что предлагаем: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Высокотехнологичная образовательная платформа с ИИ.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"Под капотом":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Разработка мобильного приложения на</a:t>
            </a:r>
            <a:r>
              <a:rPr lang="en-US" dirty="0">
                <a:latin typeface="+mj-lt"/>
              </a:rPr>
              <a:t> </a:t>
            </a:r>
            <a:r>
              <a:rPr lang="ru-RU" dirty="0">
                <a:latin typeface="+mj-lt"/>
              </a:rPr>
              <a:t>фреймворке </a:t>
            </a:r>
            <a:r>
              <a:rPr lang="en-US" dirty="0">
                <a:latin typeface="+mj-lt"/>
              </a:rPr>
              <a:t>Flutter</a:t>
            </a:r>
            <a:r>
              <a:rPr lang="ru-RU" dirty="0">
                <a:latin typeface="+mj-lt"/>
              </a:rPr>
              <a:t> на языке программирования </a:t>
            </a:r>
            <a:r>
              <a:rPr lang="en-US" dirty="0">
                <a:latin typeface="+mj-lt"/>
              </a:rPr>
              <a:t>Dart</a:t>
            </a:r>
            <a:r>
              <a:rPr lang="ru-RU" dirty="0">
                <a:latin typeface="+mj-lt"/>
              </a:rPr>
              <a:t>, а так же язык </a:t>
            </a:r>
            <a:r>
              <a:rPr lang="en-US" dirty="0">
                <a:latin typeface="+mj-lt"/>
              </a:rPr>
              <a:t>Python</a:t>
            </a:r>
            <a:r>
              <a:rPr lang="ru-RU" dirty="0">
                <a:latin typeface="+mj-lt"/>
              </a:rPr>
              <a:t> для анализа данных пользователя</a:t>
            </a:r>
            <a:r>
              <a:rPr lang="en-US" dirty="0">
                <a:latin typeface="+mj-lt"/>
              </a:rPr>
              <a:t>.</a:t>
            </a:r>
            <a:r>
              <a:rPr lang="ru-RU" dirty="0">
                <a:latin typeface="+mj-lt"/>
              </a:rPr>
              <a:t>  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Алгоритмы машинного обучения для формирования индивидуальной траектории.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NLP-модели для автоматической проверки развернутых ответов.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Система аналитики и визуализации прогресса.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Как решает проблему: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Делает подготовку предсказуемой и контролируемой, снижая тревожность за счет мгновенной обратной связи и адаптации под уровень знаний.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Польза для потребителя: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Экономия денег, снижение стресса, рост уверенности в своих силах.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1021715" y="32385"/>
            <a:ext cx="1110234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/>
              <a:t>Ценностное предложение и продукт</a:t>
            </a:r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1029970" y="1245870"/>
            <a:ext cx="11094085" cy="5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dirty="0">
                <a:latin typeface="+mj-lt"/>
              </a:rPr>
              <a:t>формула ценностного предложения</a:t>
            </a:r>
            <a:endParaRPr dirty="0">
              <a:latin typeface="+mj-lt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2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3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4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5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E89F6BE-A402-E765-C97A-01F81529BBD8}"/>
              </a:ext>
            </a:extLst>
          </p:cNvPr>
          <p:cNvSpPr txBox="1"/>
          <p:nvPr/>
        </p:nvSpPr>
        <p:spPr>
          <a:xfrm>
            <a:off x="1496291" y="1954666"/>
            <a:ext cx="96657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Наше мобильное приложение с ИИ помогает школьникам и их родителям, которые хотят избавиться от стресса и неуверенности при подготовке к экзаменам, тем, что создает персонализированный путь обучения и обеспечивает мгновенную обратную связь, давая объективную картину успехов.</a:t>
            </a:r>
          </a:p>
          <a:p>
            <a:r>
              <a:rPr lang="ru-RU" dirty="0">
                <a:latin typeface="+mj-lt"/>
              </a:rPr>
              <a:t>В результате: ученик занимается с уверенностью, а родитель спокоен за качество подготовки и семейный бюджет. (В отличие от групповых курсов и дорогих репетиторов).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>
          <a:xfrm>
            <a:off x="1042035" y="32385"/>
            <a:ext cx="10813415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Рынок и Анализ конкурентов</a:t>
            </a:r>
            <a:endParaRPr sz="3200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1FFFE6E-FC00-9BB6-89E1-BCFB013B9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372331"/>
              </p:ext>
            </p:extLst>
          </p:nvPr>
        </p:nvGraphicFramePr>
        <p:xfrm>
          <a:off x="1256665" y="1454150"/>
          <a:ext cx="10515602" cy="4140200"/>
        </p:xfrm>
        <a:graphic>
          <a:graphicData uri="http://schemas.openxmlformats.org/drawingml/2006/table">
            <a:tbl>
              <a:tblPr/>
              <a:tblGrid>
                <a:gridCol w="1354064">
                  <a:extLst>
                    <a:ext uri="{9D8B030D-6E8A-4147-A177-3AD203B41FA5}">
                      <a16:colId xmlns:a16="http://schemas.microsoft.com/office/drawing/2014/main" val="2688253206"/>
                    </a:ext>
                  </a:extLst>
                </a:gridCol>
                <a:gridCol w="1526923">
                  <a:extLst>
                    <a:ext uri="{9D8B030D-6E8A-4147-A177-3AD203B41FA5}">
                      <a16:colId xmlns:a16="http://schemas.microsoft.com/office/drawing/2014/main" val="1087209529"/>
                    </a:ext>
                  </a:extLst>
                </a:gridCol>
                <a:gridCol w="1526923">
                  <a:extLst>
                    <a:ext uri="{9D8B030D-6E8A-4147-A177-3AD203B41FA5}">
                      <a16:colId xmlns:a16="http://schemas.microsoft.com/office/drawing/2014/main" val="969515990"/>
                    </a:ext>
                  </a:extLst>
                </a:gridCol>
                <a:gridCol w="1526923">
                  <a:extLst>
                    <a:ext uri="{9D8B030D-6E8A-4147-A177-3AD203B41FA5}">
                      <a16:colId xmlns:a16="http://schemas.microsoft.com/office/drawing/2014/main" val="3021751198"/>
                    </a:ext>
                  </a:extLst>
                </a:gridCol>
                <a:gridCol w="1526923">
                  <a:extLst>
                    <a:ext uri="{9D8B030D-6E8A-4147-A177-3AD203B41FA5}">
                      <a16:colId xmlns:a16="http://schemas.microsoft.com/office/drawing/2014/main" val="2827057904"/>
                    </a:ext>
                  </a:extLst>
                </a:gridCol>
                <a:gridCol w="1526923">
                  <a:extLst>
                    <a:ext uri="{9D8B030D-6E8A-4147-A177-3AD203B41FA5}">
                      <a16:colId xmlns:a16="http://schemas.microsoft.com/office/drawing/2014/main" val="1185886608"/>
                    </a:ext>
                  </a:extLst>
                </a:gridCol>
                <a:gridCol w="1526923">
                  <a:extLst>
                    <a:ext uri="{9D8B030D-6E8A-4147-A177-3AD203B41FA5}">
                      <a16:colId xmlns:a16="http://schemas.microsoft.com/office/drawing/2014/main" val="1417491625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Критерий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Наш проект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dirty="0">
                          <a:effectLst/>
                          <a:latin typeface="quote-cjk-patch"/>
                        </a:rPr>
                        <a:t>Яндекс Репетитор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Учи.ру (ЕГЭ)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Скайсмарт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800" b="0">
                          <a:effectLst/>
                          <a:latin typeface="quote-cjk-patch"/>
                        </a:rPr>
                        <a:t>Foxford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ЕГЭ-шагомер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13029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Персонализация траектории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Высокая (ИИ)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Средняя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Средняя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Низкая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Средняя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Низкая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258866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Проверка развернутых ответов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Да (ИИ, 90-95%)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Ограниченно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Нет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Человек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Человек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Нет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226533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Скорость обратной связи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~15 сек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Минуты/часы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Мгновенно (только тесты)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Часы/дни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Часы/дни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Мгновенно (только тесты)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24552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Стоимость для клиента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1">
                          <a:effectLst/>
                          <a:latin typeface="quote-cjk-patch"/>
                        </a:rPr>
                        <a:t>Низкая (подписка)</a:t>
                      </a:r>
                      <a:endParaRPr lang="ru-RU" sz="1800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Бесплатно/низкая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Бесплатно/подписка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Высокая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>
                          <a:effectLst/>
                          <a:latin typeface="quote-cjk-patch"/>
                        </a:rPr>
                        <a:t>Высокая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sz="1800" b="0" dirty="0">
                          <a:effectLst/>
                          <a:latin typeface="quote-cjk-patch"/>
                        </a:rPr>
                        <a:t>Бесплатно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7415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>
            <a:spLocks noGrp="1"/>
          </p:cNvSpPr>
          <p:nvPr>
            <p:ph type="title"/>
          </p:nvPr>
        </p:nvSpPr>
        <p:spPr>
          <a:xfrm>
            <a:off x="1033780" y="32385"/>
            <a:ext cx="10831195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Бизнес модель и факторы успеха</a:t>
            </a:r>
          </a:p>
        </p:txBody>
      </p:sp>
      <p:sp>
        <p:nvSpPr>
          <p:cNvPr id="232" name="Google Shape;232;p3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3" name="Google Shape;233;p33"/>
          <p:cNvSpPr txBox="1">
            <a:spLocks noGrp="1"/>
          </p:cNvSpPr>
          <p:nvPr>
            <p:ph type="body" idx="1"/>
          </p:nvPr>
        </p:nvSpPr>
        <p:spPr>
          <a:xfrm>
            <a:off x="1043940" y="1245870"/>
            <a:ext cx="10829290" cy="5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Модель монетизации: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Подписка (</a:t>
            </a:r>
            <a:r>
              <a:rPr lang="ru-RU" dirty="0" err="1">
                <a:latin typeface="+mj-lt"/>
              </a:rPr>
              <a:t>SaaS</a:t>
            </a:r>
            <a:r>
              <a:rPr lang="ru-RU" dirty="0">
                <a:latin typeface="+mj-lt"/>
              </a:rPr>
              <a:t>) для пользователей.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Каналы сбыта: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Мобильные маркеты (</a:t>
            </a:r>
            <a:r>
              <a:rPr lang="ru-RU" dirty="0" err="1">
                <a:latin typeface="+mj-lt"/>
              </a:rPr>
              <a:t>App</a:t>
            </a:r>
            <a:r>
              <a:rPr lang="ru-RU" dirty="0">
                <a:latin typeface="+mj-lt"/>
              </a:rPr>
              <a:t> Store, Google Play, </a:t>
            </a:r>
            <a:r>
              <a:rPr lang="ru-RU" dirty="0" err="1">
                <a:latin typeface="+mj-lt"/>
              </a:rPr>
              <a:t>RuStore</a:t>
            </a:r>
            <a:r>
              <a:rPr lang="ru-RU" dirty="0">
                <a:latin typeface="+mj-lt"/>
              </a:rPr>
              <a:t>).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Привлечение клиентов: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Таргетированная реклама в соцсетях, контент-маркетинг, сотрудничество с блогерами-репетиторами.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1524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75a8c1f4a1_0_33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0" name="Google Shape;240;g275a8c1f4a1_0_33"/>
          <p:cNvSpPr txBox="1">
            <a:spLocks noGrp="1"/>
          </p:cNvSpPr>
          <p:nvPr>
            <p:ph type="title"/>
          </p:nvPr>
        </p:nvSpPr>
        <p:spPr>
          <a:xfrm>
            <a:off x="1041400" y="32385"/>
            <a:ext cx="1108202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Финансовые показатели</a:t>
            </a:r>
            <a:endParaRPr sz="3200" dirty="0"/>
          </a:p>
        </p:txBody>
      </p:sp>
      <p:sp>
        <p:nvSpPr>
          <p:cNvPr id="241" name="Google Shape;241;g275a8c1f4a1_0_33"/>
          <p:cNvSpPr txBox="1">
            <a:spLocks noGrp="1"/>
          </p:cNvSpPr>
          <p:nvPr>
            <p:ph type="body" idx="1"/>
          </p:nvPr>
        </p:nvSpPr>
        <p:spPr>
          <a:xfrm>
            <a:off x="1155064" y="914400"/>
            <a:ext cx="1108202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	Направления использования средств: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Таргетированная реклама (VK, Telegram, </a:t>
            </a:r>
            <a:r>
              <a:rPr lang="ru-RU" dirty="0" err="1">
                <a:latin typeface="+mj-lt"/>
              </a:rPr>
              <a:t>Яндекс.Директ</a:t>
            </a:r>
            <a:r>
              <a:rPr lang="ru-RU" dirty="0">
                <a:latin typeface="+mj-lt"/>
              </a:rPr>
              <a:t>), Контент-маркетинг (производство видео, инфографики, статей), а так же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A/B тестирование рекламных кампаний и креативов.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	Ожидаемые результаты (за 12 месяцев):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Привлечение 15 000 установок приложения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Конверсия в платящего пользователя: 8%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1 200 платящих пользователей к концу года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Выход на окупаемость (ROI ≥ 100%) за 12-15 месяцев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	Цель: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Стать узнаваемым мобильным приложением для подготовки к ЕГЭ среди учеников и родителей в РФ в течение за счет доступности приложения для любого пользователя.</a:t>
            </a:r>
          </a:p>
          <a:p>
            <a:pPr marL="0" indent="0">
              <a:buNone/>
            </a:pPr>
            <a:endParaRPr lang="ru-RU" dirty="0">
              <a:latin typeface="+mj-lt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>
          <a:xfrm>
            <a:off x="1073150" y="32385"/>
            <a:ext cx="1105027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Стратегия продвижения</a:t>
            </a:r>
            <a:endParaRPr sz="3200" dirty="0"/>
          </a:p>
        </p:txBody>
      </p:sp>
      <p:sp>
        <p:nvSpPr>
          <p:cNvPr id="260" name="Google Shape;260;p35"/>
          <p:cNvSpPr txBox="1">
            <a:spLocks noGrp="1"/>
          </p:cNvSpPr>
          <p:nvPr>
            <p:ph type="body" idx="1"/>
          </p:nvPr>
        </p:nvSpPr>
        <p:spPr>
          <a:xfrm>
            <a:off x="1108710" y="1245870"/>
            <a:ext cx="11014710" cy="5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Форматы контента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Видео: Короткие видео с разбором заданий, интервью с психологом о борьбе со стрессом на ЕГЭ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Инфографика: Статистика ЕГЭ, визуализация прогресса ученика в приложении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Тексты: Экспертные статьи, личный блог от лица команды проекта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Основной акцент в коммуникации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Для родителей: «Спокойствие за подготовку ребенка и семейный бюджет»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Для учеников: «Уверенность в своих силах и персональный путь к высоким баллам»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+mj-lt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6" name="Google Shape;276;p20"/>
          <p:cNvSpPr txBox="1">
            <a:spLocks noGrp="1"/>
          </p:cNvSpPr>
          <p:nvPr>
            <p:ph type="title" idx="4294967295"/>
          </p:nvPr>
        </p:nvSpPr>
        <p:spPr>
          <a:xfrm>
            <a:off x="1043305" y="83185"/>
            <a:ext cx="11148695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Команда проекта</a:t>
            </a:r>
            <a:endParaRPr sz="3200" dirty="0"/>
          </a:p>
        </p:txBody>
      </p:sp>
      <p:sp>
        <p:nvSpPr>
          <p:cNvPr id="279" name="Google Shape;279;p20"/>
          <p:cNvSpPr txBox="1"/>
          <p:nvPr/>
        </p:nvSpPr>
        <p:spPr>
          <a:xfrm>
            <a:off x="1256665" y="1409065"/>
            <a:ext cx="9052560" cy="483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ru-RU" sz="2800" dirty="0">
                <a:latin typeface="+mj-lt"/>
              </a:rPr>
              <a:t>Рябишина Карина Вячеславовна (Лидер)</a:t>
            </a:r>
          </a:p>
          <a:p>
            <a:pPr lvl="1"/>
            <a:r>
              <a:rPr lang="ru-RU" sz="2800" dirty="0">
                <a:latin typeface="+mj-lt"/>
              </a:rPr>
              <a:t>Контакты: +7 (937) 483 4320, necta320@gmail.com</a:t>
            </a:r>
          </a:p>
          <a:p>
            <a:pPr lvl="1"/>
            <a:r>
              <a:rPr lang="ru-RU" sz="2800" dirty="0">
                <a:latin typeface="+mj-lt"/>
              </a:rPr>
              <a:t>Функция: Управление проектом, разработчик.</a:t>
            </a:r>
          </a:p>
          <a:p>
            <a:r>
              <a:rPr lang="ru-RU" sz="2800" dirty="0">
                <a:latin typeface="+mj-lt"/>
              </a:rPr>
              <a:t>Хромова Алёна Денисовна (Участник)</a:t>
            </a:r>
          </a:p>
          <a:p>
            <a:pPr lvl="1"/>
            <a:r>
              <a:rPr lang="ru-RU" sz="2800" dirty="0">
                <a:latin typeface="+mj-lt"/>
              </a:rPr>
              <a:t>Контакты: +7 (912) 646-17-59, aleyona9@gmail.com</a:t>
            </a:r>
          </a:p>
          <a:p>
            <a:pPr lvl="1"/>
            <a:r>
              <a:rPr lang="ru-RU" sz="2800" dirty="0">
                <a:latin typeface="+mj-lt"/>
              </a:rPr>
              <a:t>Функция: Развитие продукта, маркетолог.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j-lt"/>
              </a:endParaRPr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5a8c1f4a1_0_41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7" name="Google Shape;287;g275a8c1f4a1_0_41"/>
          <p:cNvSpPr txBox="1">
            <a:spLocks noGrp="1"/>
          </p:cNvSpPr>
          <p:nvPr>
            <p:ph type="body" idx="1"/>
          </p:nvPr>
        </p:nvSpPr>
        <p:spPr>
          <a:xfrm>
            <a:off x="1200150" y="1132205"/>
            <a:ext cx="10807065" cy="553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Текущий статус: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Разработана концепция, ведутся НИР по алгоритмам ИИ. Практическая разработка MVP не начата.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Потребности:</a:t>
            </a:r>
          </a:p>
          <a:p>
            <a:pPr marL="457200" lvl="1" indent="0">
              <a:buNone/>
            </a:pPr>
            <a:r>
              <a:rPr lang="ru-RU" dirty="0">
                <a:latin typeface="+mj-lt"/>
              </a:rPr>
              <a:t>Финансирование для разработки MVP, техническая экспертиза от вуза в области образовательного контента и ML.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dirty="0">
              <a:solidFill>
                <a:srgbClr val="000000"/>
              </a:solidFill>
              <a:latin typeface="+mj-lt"/>
            </a:endParaRPr>
          </a:p>
          <a:p>
            <a:pPr marL="114300" indent="0">
              <a:buClr>
                <a:schemeClr val="dk1"/>
              </a:buClr>
              <a:buSzPts val="1800"/>
              <a:buNone/>
            </a:pPr>
            <a:endParaRPr dirty="0">
              <a:solidFill>
                <a:srgbClr val="000000"/>
              </a:solidFill>
              <a:latin typeface="+mj-lt"/>
            </a:endParaRPr>
          </a:p>
          <a:p>
            <a:pPr marL="0" indent="0">
              <a:buClr>
                <a:schemeClr val="dk1"/>
              </a:buClr>
              <a:buSzPts val="1800"/>
              <a:buNone/>
            </a:pPr>
            <a:endParaRPr dirty="0">
              <a:latin typeface="+mj-lt"/>
            </a:endParaRPr>
          </a:p>
          <a:p>
            <a:pPr marL="0" indent="0">
              <a:buClr>
                <a:schemeClr val="dk1"/>
              </a:buClr>
              <a:buSzPts val="1800"/>
              <a:buNone/>
            </a:pPr>
            <a:endParaRPr sz="1800" dirty="0">
              <a:latin typeface="+mj-lt"/>
            </a:endParaRPr>
          </a:p>
          <a:p>
            <a:pPr marL="0" indent="0">
              <a:buClr>
                <a:schemeClr val="dk1"/>
              </a:buClr>
              <a:buSzPts val="1800"/>
              <a:buNone/>
            </a:pPr>
            <a:endParaRPr sz="1800" dirty="0">
              <a:latin typeface="+mj-lt"/>
            </a:endParaRPr>
          </a:p>
          <a:p>
            <a:pPr marL="114300" indent="0">
              <a:buClr>
                <a:schemeClr val="dk1"/>
              </a:buClr>
              <a:buSzPts val="1800"/>
              <a:buNone/>
            </a:pPr>
            <a:endParaRPr sz="2400" dirty="0">
              <a:latin typeface="+mj-lt"/>
            </a:endParaRPr>
          </a:p>
          <a:p>
            <a:pPr marL="114300" indent="0">
              <a:buClr>
                <a:schemeClr val="dk1"/>
              </a:buClr>
              <a:buSzPts val="1800"/>
              <a:buNone/>
            </a:pPr>
            <a:endParaRPr sz="1800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3175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C658BD6-E5A9-F0BE-B55A-4A2AE448CA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226397"/>
              </p:ext>
            </p:extLst>
          </p:nvPr>
        </p:nvGraphicFramePr>
        <p:xfrm>
          <a:off x="1417319" y="4125739"/>
          <a:ext cx="10253345" cy="1968500"/>
        </p:xfrm>
        <a:graphic>
          <a:graphicData uri="http://schemas.openxmlformats.org/drawingml/2006/table">
            <a:tbl>
              <a:tblPr/>
              <a:tblGrid>
                <a:gridCol w="4819072">
                  <a:extLst>
                    <a:ext uri="{9D8B030D-6E8A-4147-A177-3AD203B41FA5}">
                      <a16:colId xmlns:a16="http://schemas.microsoft.com/office/drawing/2014/main" val="116499248"/>
                    </a:ext>
                  </a:extLst>
                </a:gridCol>
                <a:gridCol w="5434273">
                  <a:extLst>
                    <a:ext uri="{9D8B030D-6E8A-4147-A177-3AD203B41FA5}">
                      <a16:colId xmlns:a16="http://schemas.microsoft.com/office/drawing/2014/main" val="5875962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Этап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Сроки</a:t>
                      </a:r>
                    </a:p>
                  </a:txBody>
                  <a:tcPr marL="121920"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264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Прототип ИИ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2 месяца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85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Разработка </a:t>
                      </a:r>
                      <a:r>
                        <a:rPr lang="en-US" b="0">
                          <a:effectLst/>
                          <a:latin typeface="quote-cjk-patch"/>
                        </a:rPr>
                        <a:t>MVP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6 месяцев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278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Бета-тестирование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>
                          <a:effectLst/>
                          <a:latin typeface="quote-cjk-patch"/>
                        </a:rPr>
                        <a:t>2 месяца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68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Запуск</a:t>
                      </a:r>
                    </a:p>
                  </a:txBody>
                  <a:tcPr marR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quote-cjk-patch"/>
                        </a:rPr>
                        <a:t>2 месяца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24008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>
          <a:xfrm>
            <a:off x="9655880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+mj-lt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21647" y="-11430"/>
            <a:ext cx="1098550" cy="6869430"/>
            <a:chOff x="-5" y="-18"/>
            <a:chExt cx="1730" cy="1081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j-lt"/>
              </a:endParaRPr>
            </a:p>
          </p:txBody>
        </p:sp>
        <p:pic>
          <p:nvPicPr>
            <p:cNvPr id="3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0" name="Рисунок 5"/>
            <p:cNvPicPr>
              <a:picLocks noChangeAspect="1"/>
            </p:cNvPicPr>
            <p:nvPr/>
          </p:nvPicPr>
          <p:blipFill rotWithShape="1">
            <a:blip r:embed="rId3" cstate="print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/>
            <p:cNvPicPr>
              <a:picLocks noChangeAspect="1"/>
            </p:cNvPicPr>
            <p:nvPr/>
          </p:nvPicPr>
          <p:blipFill rotWithShape="1">
            <a:blip r:embed="rId4" cstate="print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  <p:sp>
        <p:nvSpPr>
          <p:cNvPr id="5" name="Объект 4">
            <a:extLst>
              <a:ext uri="{FF2B5EF4-FFF2-40B4-BE49-F238E27FC236}">
                <a16:creationId xmlns:a16="http://schemas.microsoft.com/office/drawing/2014/main" id="{51888895-26D5-D3DE-8253-221E13777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8193" y="930116"/>
            <a:ext cx="9900862" cy="4351338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+mj-lt"/>
            </a:endParaRPr>
          </a:p>
          <a:p>
            <a:pPr marL="0" indent="0" algn="ctr">
              <a:buNone/>
            </a:pPr>
            <a:endParaRPr lang="ru-RU" dirty="0">
              <a:latin typeface="+mj-lt"/>
            </a:endParaRPr>
          </a:p>
          <a:p>
            <a:pPr marL="0" indent="0" algn="ctr">
              <a:buNone/>
            </a:pPr>
            <a:endParaRPr lang="ru-RU" dirty="0">
              <a:latin typeface="+mj-lt"/>
            </a:endParaRPr>
          </a:p>
          <a:p>
            <a:pPr marL="0" indent="0" algn="ctr">
              <a:buNone/>
            </a:pPr>
            <a:r>
              <a:rPr lang="ru-RU" dirty="0">
                <a:latin typeface="+mj-lt"/>
              </a:rPr>
              <a:t>СПАСИБО ЗА ВНИМАНИЕ!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Мы ищем партнеров и инвесторов для реализации нашего проекта!</a:t>
            </a:r>
          </a:p>
          <a:p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852</Words>
  <Application>Microsoft Office PowerPoint</Application>
  <PresentationFormat>Широкоэкранный</PresentationFormat>
  <Paragraphs>136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HelveticaNeueCyr</vt:lpstr>
      <vt:lpstr>Libre Franklin</vt:lpstr>
      <vt:lpstr>quote-cjk-patch</vt:lpstr>
      <vt:lpstr>Тема Office</vt:lpstr>
      <vt:lpstr>Презентация PowerPoint</vt:lpstr>
      <vt:lpstr>Актуальность и описание проекта</vt:lpstr>
      <vt:lpstr>Проблема, которую решает проект</vt:lpstr>
      <vt:lpstr>ЦА, стейкхолдеры, потенциальные заказчики</vt:lpstr>
      <vt:lpstr>Решение, которое предлагает команда</vt:lpstr>
      <vt:lpstr>Ценностное предложение и продукт</vt:lpstr>
      <vt:lpstr>Рынок и Анализ конкурентов</vt:lpstr>
      <vt:lpstr>Бизнес модель и факторы успеха</vt:lpstr>
      <vt:lpstr>Финансовые показатели</vt:lpstr>
      <vt:lpstr>Стратегия продвижения</vt:lpstr>
      <vt:lpstr>Команда проекта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Necta Ryabishina</cp:lastModifiedBy>
  <cp:revision>26</cp:revision>
  <dcterms:created xsi:type="dcterms:W3CDTF">2025-09-18T20:24:00Z</dcterms:created>
  <dcterms:modified xsi:type="dcterms:W3CDTF">2025-10-31T09:32:20Z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D2733D9CE6F74A38BBE807DF712EF072_13</vt:lpwstr>
  </property>
  <property fmtid="{D5CDD505-2E9C-101B-9397-08002B2CF9AE}" pid="3" name="KSOProductBuildVer">
    <vt:lpwstr>1049-12.2.0.22549</vt:lpwstr>
  </property>
</Properties>
</file>