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0"/>
  </p:notesMasterIdLst>
  <p:sldIdLst>
    <p:sldId id="268" r:id="rId5"/>
    <p:sldId id="283" r:id="rId6"/>
    <p:sldId id="282" r:id="rId7"/>
    <p:sldId id="305" r:id="rId8"/>
    <p:sldId id="301" r:id="rId9"/>
    <p:sldId id="321" r:id="rId10"/>
    <p:sldId id="322" r:id="rId11"/>
    <p:sldId id="285" r:id="rId12"/>
    <p:sldId id="294" r:id="rId13"/>
    <p:sldId id="284" r:id="rId14"/>
    <p:sldId id="287" r:id="rId15"/>
    <p:sldId id="318" r:id="rId16"/>
    <p:sldId id="319" r:id="rId17"/>
    <p:sldId id="313" r:id="rId18"/>
    <p:sldId id="316" r:id="rId19"/>
    <p:sldId id="314" r:id="rId20"/>
    <p:sldId id="317" r:id="rId21"/>
    <p:sldId id="324" r:id="rId22"/>
    <p:sldId id="326" r:id="rId23"/>
    <p:sldId id="327" r:id="rId24"/>
    <p:sldId id="328" r:id="rId25"/>
    <p:sldId id="329" r:id="rId26"/>
    <p:sldId id="325" r:id="rId27"/>
    <p:sldId id="311" r:id="rId28"/>
    <p:sldId id="298" r:id="rId29"/>
  </p:sldIdLst>
  <p:sldSz cx="9144000" cy="5143500" type="screen16x9"/>
  <p:notesSz cx="6858000" cy="9144000"/>
  <p:embeddedFontLst>
    <p:embeddedFont>
      <p:font typeface="Segoe UI" panose="020B0502040204020203" pitchFamily="34" charset="0"/>
      <p:regular r:id="rId31"/>
      <p:bold r:id="rId32"/>
      <p:italic r:id="rId33"/>
      <p:boldItalic r:id="rId34"/>
    </p:embeddedFont>
    <p:embeddedFont>
      <p:font typeface="Calibri" panose="020F050202020403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A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C8B374-03BF-90D5-3659-E3D9ED3C88E1}" v="1755" dt="2024-06-05T11:52:23.810"/>
    <p1510:client id="{E044C66A-6991-DACD-FA62-0C79E9A6038D}" v="8" dt="2024-06-03T12:16:29.43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835"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336664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JUatxkYcS1sh8ZNVeqKhrQsW3v5CTc7APU-knX6Rgk/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cs.google.com/presentation/d/1pJUatxkYcS1sh8ZNVeqKhrQsW3v5CTc7APU-knX6Rgk/edit?usp=shari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9021dc77e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9021dc77e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r>
              <a:rPr lang="ru">
                <a:solidFill>
                  <a:schemeClr val="dk1"/>
                </a:solidFill>
              </a:rPr>
              <a:t/>
            </a: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a:t>
            </a:r>
            <a:br>
              <a:rPr lang="ru">
                <a:solidFill>
                  <a:schemeClr val="dk1"/>
                </a:solidFill>
              </a:rPr>
            </a:br>
            <a:r>
              <a:rPr lang="ru">
                <a:solidFill>
                  <a:schemeClr val="dk1"/>
                </a:solidFill>
              </a:rPr>
              <a:t>- тип разработки </a:t>
            </a:r>
            <a:endParaRPr>
              <a:solidFill>
                <a:schemeClr val="dk1"/>
              </a:solidFill>
            </a:endParaRPr>
          </a:p>
          <a:p>
            <a:pPr marL="0" lvl="0" indent="0" algn="l" rtl="0">
              <a:spcBef>
                <a:spcPts val="0"/>
              </a:spcBef>
              <a:spcAft>
                <a:spcPts val="0"/>
              </a:spcAft>
              <a:buNone/>
            </a:pPr>
            <a:r>
              <a:rPr lang="ru">
                <a:solidFill>
                  <a:schemeClr val="dk1"/>
                </a:solidFill>
              </a:rPr>
              <a:t>Этот шаблон создан для команд с заказной разработкой. Если ваша разработка инициативная (= если идею проекта вы придумали сами), воспользуйтесь другим шаблоном </a:t>
            </a:r>
            <a:r>
              <a:rPr lang="ru" u="sng">
                <a:solidFill>
                  <a:schemeClr val="hlink"/>
                </a:solidFill>
                <a:hlinkClick r:id="rId3"/>
              </a:rPr>
              <a:t>https://docs.google.com/presentation/d/1pJUatxkYcS1sh8ZNVeqKhrQsW3v5CTc7APU-knX6Rgk/edit?usp=sharing</a:t>
            </a:r>
            <a:r>
              <a:rPr lang="ru">
                <a:solidFill>
                  <a:schemeClr val="dk1"/>
                </a:solidFill>
              </a:rPr>
              <a:t> </a:t>
            </a:r>
            <a:endParaRPr/>
          </a:p>
        </p:txBody>
      </p:sp>
    </p:spTree>
    <p:extLst>
      <p:ext uri="{BB962C8B-B14F-4D97-AF65-F5344CB8AC3E}">
        <p14:creationId xmlns:p14="http://schemas.microsoft.com/office/powerpoint/2010/main" val="1755034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9021dc77e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9021dc77e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r>
              <a:rPr lang="ru">
                <a:solidFill>
                  <a:schemeClr val="dk1"/>
                </a:solidFill>
              </a:rPr>
              <a:t/>
            </a: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a:t>
            </a:r>
            <a:br>
              <a:rPr lang="ru">
                <a:solidFill>
                  <a:schemeClr val="dk1"/>
                </a:solidFill>
              </a:rPr>
            </a:br>
            <a:r>
              <a:rPr lang="ru">
                <a:solidFill>
                  <a:schemeClr val="dk1"/>
                </a:solidFill>
              </a:rPr>
              <a:t>- тип разработки </a:t>
            </a:r>
            <a:endParaRPr>
              <a:solidFill>
                <a:schemeClr val="dk1"/>
              </a:solidFill>
            </a:endParaRPr>
          </a:p>
          <a:p>
            <a:pPr marL="0" lvl="0" indent="0" algn="l" rtl="0">
              <a:spcBef>
                <a:spcPts val="0"/>
              </a:spcBef>
              <a:spcAft>
                <a:spcPts val="0"/>
              </a:spcAft>
              <a:buNone/>
            </a:pPr>
            <a:r>
              <a:rPr lang="ru">
                <a:solidFill>
                  <a:schemeClr val="dk1"/>
                </a:solidFill>
              </a:rPr>
              <a:t>Этот шаблон создан для команд с заказной разработкой. Если ваша разработка инициативная (= если идею проекта вы придумали сами), воспользуйтесь другим шаблоном </a:t>
            </a:r>
            <a:r>
              <a:rPr lang="ru" u="sng">
                <a:solidFill>
                  <a:schemeClr val="hlink"/>
                </a:solidFill>
                <a:hlinkClick r:id="rId3"/>
              </a:rPr>
              <a:t>https://docs.google.com/presentation/d/1pJUatxkYcS1sh8ZNVeqKhrQsW3v5CTc7APU-knX6Rgk/edit?usp=sharing</a:t>
            </a:r>
            <a:r>
              <a:rPr lang="ru">
                <a:solidFill>
                  <a:schemeClr val="dk1"/>
                </a:solidFill>
              </a:rPr>
              <a:t> </a:t>
            </a:r>
            <a:endParaRPr/>
          </a:p>
        </p:txBody>
      </p:sp>
    </p:spTree>
    <p:extLst>
      <p:ext uri="{BB962C8B-B14F-4D97-AF65-F5344CB8AC3E}">
        <p14:creationId xmlns:p14="http://schemas.microsoft.com/office/powerpoint/2010/main" val="2954779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69882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2764233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3553992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9c25a0b61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9c25a0b61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6998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6.jpeg"/><Relationship Id="rId11" Type="http://schemas.openxmlformats.org/officeDocument/2006/relationships/image" Target="../media/image41.pn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png"/><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5" name="Picture 4">
            <a:extLst>
              <a:ext uri="{FF2B5EF4-FFF2-40B4-BE49-F238E27FC236}">
                <a16:creationId xmlns="" xmlns:a16="http://schemas.microsoft.com/office/drawing/2014/main" id="{993B2A8C-3255-6FE4-2996-30A54FE41D43}"/>
              </a:ext>
            </a:extLst>
          </p:cNvPr>
          <p:cNvPicPr>
            <a:picLocks noChangeAspect="1"/>
          </p:cNvPicPr>
          <p:nvPr/>
        </p:nvPicPr>
        <p:blipFill>
          <a:blip r:embed="rId3"/>
          <a:stretch>
            <a:fillRect/>
          </a:stretch>
        </p:blipFill>
        <p:spPr>
          <a:xfrm>
            <a:off x="4563716" y="-17725"/>
            <a:ext cx="4580284" cy="2669319"/>
          </a:xfrm>
          <a:prstGeom prst="rect">
            <a:avLst/>
          </a:prstGeom>
        </p:spPr>
      </p:pic>
      <p:pic>
        <p:nvPicPr>
          <p:cNvPr id="4" name="Picture 3">
            <a:extLst>
              <a:ext uri="{FF2B5EF4-FFF2-40B4-BE49-F238E27FC236}">
                <a16:creationId xmlns="" xmlns:a16="http://schemas.microsoft.com/office/drawing/2014/main" id="{05643399-4318-1E68-2C58-F19CE01563CB}"/>
              </a:ext>
            </a:extLst>
          </p:cNvPr>
          <p:cNvPicPr>
            <a:picLocks noChangeAspect="1"/>
          </p:cNvPicPr>
          <p:nvPr/>
        </p:nvPicPr>
        <p:blipFill>
          <a:blip r:embed="rId4"/>
          <a:stretch>
            <a:fillRect/>
          </a:stretch>
        </p:blipFill>
        <p:spPr>
          <a:xfrm>
            <a:off x="0" y="-15309"/>
            <a:ext cx="4572000" cy="2637382"/>
          </a:xfrm>
          <a:prstGeom prst="rect">
            <a:avLst/>
          </a:prstGeom>
        </p:spPr>
      </p:pic>
      <p:sp>
        <p:nvSpPr>
          <p:cNvPr id="6" name="Rectangle 5">
            <a:extLst>
              <a:ext uri="{FF2B5EF4-FFF2-40B4-BE49-F238E27FC236}">
                <a16:creationId xmlns="" xmlns:a16="http://schemas.microsoft.com/office/drawing/2014/main" id="{1908D747-9C4D-3841-0254-E41EECF6BB73}"/>
              </a:ext>
            </a:extLst>
          </p:cNvPr>
          <p:cNvSpPr/>
          <p:nvPr/>
        </p:nvSpPr>
        <p:spPr>
          <a:xfrm>
            <a:off x="605890" y="891041"/>
            <a:ext cx="7943022" cy="1200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Google Shape;60;p14"/>
          <p:cNvSpPr txBox="1">
            <a:spLocks noGrp="1"/>
          </p:cNvSpPr>
          <p:nvPr>
            <p:ph type="ctrTitle"/>
          </p:nvPr>
        </p:nvSpPr>
        <p:spPr>
          <a:xfrm>
            <a:off x="300163" y="643953"/>
            <a:ext cx="8520224" cy="1278176"/>
          </a:xfrm>
          <a:prstGeom prst="rect">
            <a:avLst/>
          </a:prstGeom>
        </p:spPr>
        <p:txBody>
          <a:bodyPr spcFirstLastPara="1" wrap="square" lIns="91425" tIns="91425" rIns="91425" bIns="91425" anchor="b" anchorCtr="0">
            <a:normAutofit/>
          </a:bodyPr>
          <a:lstStyle/>
          <a:p>
            <a:r>
              <a:rPr lang="ru" sz="4400" dirty="0" smtClean="0">
                <a:solidFill>
                  <a:schemeClr val="bg1"/>
                </a:solidFill>
              </a:rPr>
              <a:t>SfeduNet</a:t>
            </a:r>
            <a:r>
              <a:rPr lang="en-US" sz="4400" dirty="0" smtClean="0">
                <a:solidFill>
                  <a:schemeClr val="bg1"/>
                </a:solidFill>
              </a:rPr>
              <a:t>X</a:t>
            </a:r>
            <a:r>
              <a:rPr lang="ru" sz="4400" dirty="0" smtClean="0">
                <a:solidFill>
                  <a:schemeClr val="bg1"/>
                </a:solidFill>
              </a:rPr>
              <a:t>. И</a:t>
            </a:r>
            <a:r>
              <a:rPr lang="en-US" sz="4400" dirty="0" smtClean="0">
                <a:solidFill>
                  <a:schemeClr val="bg1"/>
                </a:solidFill>
              </a:rPr>
              <a:t>11</a:t>
            </a:r>
            <a:r>
              <a:rPr lang="ru" sz="4400" dirty="0" smtClean="0">
                <a:solidFill>
                  <a:schemeClr val="bg1"/>
                </a:solidFill>
              </a:rPr>
              <a:t>.</a:t>
            </a:r>
            <a:endParaRPr lang="ru" sz="4400" dirty="0">
              <a:solidFill>
                <a:schemeClr val="bg1"/>
              </a:solidFill>
            </a:endParaRPr>
          </a:p>
        </p:txBody>
      </p:sp>
      <p:pic>
        <p:nvPicPr>
          <p:cNvPr id="7" name="Picture 6">
            <a:extLst>
              <a:ext uri="{FF2B5EF4-FFF2-40B4-BE49-F238E27FC236}">
                <a16:creationId xmlns="" xmlns:a16="http://schemas.microsoft.com/office/drawing/2014/main" id="{CB2E692E-3E75-072C-C932-540DBE65944C}"/>
              </a:ext>
            </a:extLst>
          </p:cNvPr>
          <p:cNvPicPr>
            <a:picLocks noChangeAspect="1"/>
          </p:cNvPicPr>
          <p:nvPr/>
        </p:nvPicPr>
        <p:blipFill>
          <a:blip r:embed="rId5"/>
          <a:stretch>
            <a:fillRect/>
          </a:stretch>
        </p:blipFill>
        <p:spPr>
          <a:xfrm>
            <a:off x="4725" y="2569265"/>
            <a:ext cx="9142832" cy="2647122"/>
          </a:xfrm>
          <a:prstGeom prst="rect">
            <a:avLst/>
          </a:prstGeom>
        </p:spPr>
      </p:pic>
      <p:sp>
        <p:nvSpPr>
          <p:cNvPr id="61" name="Google Shape;61;p14"/>
          <p:cNvSpPr txBox="1">
            <a:spLocks noGrp="1"/>
          </p:cNvSpPr>
          <p:nvPr>
            <p:ph type="subTitle" idx="1"/>
          </p:nvPr>
        </p:nvSpPr>
        <p:spPr>
          <a:xfrm>
            <a:off x="317105" y="2198577"/>
            <a:ext cx="8520600" cy="2751243"/>
          </a:xfrm>
          <a:prstGeom prst="rect">
            <a:avLst/>
          </a:prstGeom>
          <a:solidFill>
            <a:schemeClr val="bg1"/>
          </a:solidFill>
        </p:spPr>
        <p:txBody>
          <a:bodyPr spcFirstLastPara="1" wrap="square" lIns="91425" tIns="91425" rIns="91425" bIns="91425" anchor="b" anchorCtr="0">
            <a:noAutofit/>
          </a:bodyPr>
          <a:lstStyle/>
          <a:p>
            <a:r>
              <a:rPr lang="ru-RU" sz="3200" b="1" smtClean="0"/>
              <a:t>Разработка </a:t>
            </a:r>
            <a:r>
              <a:rPr lang="ru-RU" sz="3200" b="1" dirty="0" smtClean="0"/>
              <a:t>образовательного контента для саморазвития участников проектного </a:t>
            </a:r>
            <a:r>
              <a:rPr lang="ru-RU" sz="3200" b="1" dirty="0" err="1" smtClean="0"/>
              <a:t>интенсива</a:t>
            </a:r>
            <a:endParaRPr lang="ru-RU" sz="3200" b="1" dirty="0" smtClean="0"/>
          </a:p>
          <a:p>
            <a:r>
              <a:rPr lang="ru-RU" sz="2000" dirty="0" smtClean="0">
                <a:solidFill>
                  <a:schemeClr val="tx1"/>
                </a:solidFill>
              </a:rPr>
              <a:t>Научно-исследовательская </a:t>
            </a:r>
            <a:r>
              <a:rPr lang="ru-RU" sz="2000" dirty="0">
                <a:solidFill>
                  <a:schemeClr val="tx1"/>
                </a:solidFill>
              </a:rPr>
              <a:t>лаборатория исследования навыков будущего</a:t>
            </a:r>
          </a:p>
          <a:p>
            <a:pPr marL="0" indent="0"/>
            <a:r>
              <a:rPr lang="ru-RU" dirty="0"/>
              <a:t>Исследовательский проект</a:t>
            </a:r>
          </a:p>
        </p:txBody>
      </p:sp>
      <p:pic>
        <p:nvPicPr>
          <p:cNvPr id="8" name="Picture 7">
            <a:extLst>
              <a:ext uri="{FF2B5EF4-FFF2-40B4-BE49-F238E27FC236}">
                <a16:creationId xmlns="" xmlns:a16="http://schemas.microsoft.com/office/drawing/2014/main" id="{6FB9B530-097A-8EA9-9968-63F8F32F0CEE}"/>
              </a:ext>
            </a:extLst>
          </p:cNvPr>
          <p:cNvPicPr>
            <a:picLocks noChangeAspect="1"/>
          </p:cNvPicPr>
          <p:nvPr/>
        </p:nvPicPr>
        <p:blipFill>
          <a:blip r:embed="rId6"/>
          <a:stretch>
            <a:fillRect/>
          </a:stretch>
        </p:blipFill>
        <p:spPr>
          <a:xfrm>
            <a:off x="4142057" y="1845"/>
            <a:ext cx="853109" cy="804242"/>
          </a:xfrm>
          <a:prstGeom prst="rect">
            <a:avLst/>
          </a:prstGeom>
        </p:spPr>
      </p:pic>
    </p:spTree>
    <p:extLst>
      <p:ext uri="{BB962C8B-B14F-4D97-AF65-F5344CB8AC3E}">
        <p14:creationId xmlns:p14="http://schemas.microsoft.com/office/powerpoint/2010/main" val="1293375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Красочность, Цвет электрик, синий, шаблон&#10;&#10;Автоматически созданное описание">
            <a:extLst>
              <a:ext uri="{FF2B5EF4-FFF2-40B4-BE49-F238E27FC236}">
                <a16:creationId xmlns="" xmlns:a16="http://schemas.microsoft.com/office/drawing/2014/main" id="{5DA3AA93-2274-3C72-6587-0883495089FF}"/>
              </a:ext>
            </a:extLst>
          </p:cNvPr>
          <p:cNvPicPr>
            <a:picLocks noChangeAspect="1"/>
          </p:cNvPicPr>
          <p:nvPr/>
        </p:nvPicPr>
        <p:blipFill>
          <a:blip r:embed="rId2"/>
          <a:stretch>
            <a:fillRect/>
          </a:stretch>
        </p:blipFill>
        <p:spPr>
          <a:xfrm>
            <a:off x="-3238" y="3629"/>
            <a:ext cx="9150473" cy="5136243"/>
          </a:xfrm>
          <a:prstGeom prst="rect">
            <a:avLst/>
          </a:prstGeom>
        </p:spPr>
      </p:pic>
      <p:sp>
        <p:nvSpPr>
          <p:cNvPr id="5" name="Прямоугольник 4">
            <a:extLst>
              <a:ext uri="{FF2B5EF4-FFF2-40B4-BE49-F238E27FC236}">
                <a16:creationId xmlns="" xmlns:a16="http://schemas.microsoft.com/office/drawing/2014/main" id="{47D68976-0F9E-62BA-7041-609AD2208BDD}"/>
              </a:ext>
            </a:extLst>
          </p:cNvPr>
          <p:cNvSpPr/>
          <p:nvPr/>
        </p:nvSpPr>
        <p:spPr>
          <a:xfrm>
            <a:off x="241423" y="144730"/>
            <a:ext cx="4222034" cy="15319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Текст 2">
            <a:extLst>
              <a:ext uri="{FF2B5EF4-FFF2-40B4-BE49-F238E27FC236}">
                <a16:creationId xmlns="" xmlns:a16="http://schemas.microsoft.com/office/drawing/2014/main" id="{E3CEDF6D-3055-DF36-1DEE-0CB5E331CE98}"/>
              </a:ext>
            </a:extLst>
          </p:cNvPr>
          <p:cNvSpPr>
            <a:spLocks noGrp="1"/>
          </p:cNvSpPr>
          <p:nvPr>
            <p:ph type="body" idx="1"/>
          </p:nvPr>
        </p:nvSpPr>
        <p:spPr>
          <a:xfrm>
            <a:off x="406950" y="234612"/>
            <a:ext cx="3769774" cy="1305465"/>
          </a:xfrm>
          <a:solidFill>
            <a:schemeClr val="bg1"/>
          </a:solidFill>
        </p:spPr>
        <p:txBody>
          <a:bodyPr>
            <a:normAutofit fontScale="92500" lnSpcReduction="10000"/>
          </a:bodyPr>
          <a:lstStyle/>
          <a:p>
            <a:endParaRPr lang="ru-RU"/>
          </a:p>
          <a:p>
            <a:pPr marL="114300" indent="0">
              <a:lnSpc>
                <a:spcPct val="114999"/>
              </a:lnSpc>
              <a:buNone/>
            </a:pPr>
            <a:r>
              <a:rPr lang="ru-RU" dirty="0">
                <a:solidFill>
                  <a:schemeClr val="tx1"/>
                </a:solidFill>
              </a:rPr>
              <a:t>Единого подхода к определению, классификации навыков будущего не </a:t>
            </a:r>
            <a:r>
              <a:rPr lang="ru-RU">
                <a:solidFill>
                  <a:schemeClr val="tx1"/>
                </a:solidFill>
              </a:rPr>
              <a:t>существует</a:t>
            </a:r>
          </a:p>
          <a:p>
            <a:pPr>
              <a:lnSpc>
                <a:spcPct val="114999"/>
              </a:lnSpc>
            </a:pPr>
            <a:endParaRPr lang="ru-RU" b="1">
              <a:solidFill>
                <a:schemeClr val="accent1">
                  <a:lumMod val="75000"/>
                </a:schemeClr>
              </a:solidFill>
            </a:endParaRPr>
          </a:p>
        </p:txBody>
      </p:sp>
      <p:pic>
        <p:nvPicPr>
          <p:cNvPr id="2" name="Рисунок 1" descr="Изображение выглядит как текст, снимок экрана, Шрифт, число&#10;&#10;Автоматически созданное описание">
            <a:extLst>
              <a:ext uri="{FF2B5EF4-FFF2-40B4-BE49-F238E27FC236}">
                <a16:creationId xmlns="" xmlns:a16="http://schemas.microsoft.com/office/drawing/2014/main" id="{48D12A20-E72A-2C29-5CB6-1DCE6A173928}"/>
              </a:ext>
            </a:extLst>
          </p:cNvPr>
          <p:cNvPicPr>
            <a:picLocks noChangeAspect="1"/>
          </p:cNvPicPr>
          <p:nvPr/>
        </p:nvPicPr>
        <p:blipFill>
          <a:blip r:embed="rId3"/>
          <a:stretch>
            <a:fillRect/>
          </a:stretch>
        </p:blipFill>
        <p:spPr>
          <a:xfrm>
            <a:off x="239787" y="1996974"/>
            <a:ext cx="5039967" cy="2755624"/>
          </a:xfrm>
          <a:prstGeom prst="rect">
            <a:avLst/>
          </a:prstGeom>
        </p:spPr>
      </p:pic>
      <p:sp>
        <p:nvSpPr>
          <p:cNvPr id="6" name="Прямоугольник 5">
            <a:extLst>
              <a:ext uri="{FF2B5EF4-FFF2-40B4-BE49-F238E27FC236}">
                <a16:creationId xmlns="" xmlns:a16="http://schemas.microsoft.com/office/drawing/2014/main" id="{BDC0D0CF-6998-7CDB-0B7C-FD2AE8D3B5EB}"/>
              </a:ext>
            </a:extLst>
          </p:cNvPr>
          <p:cNvSpPr/>
          <p:nvPr/>
        </p:nvSpPr>
        <p:spPr>
          <a:xfrm>
            <a:off x="5460310" y="142493"/>
            <a:ext cx="3536673" cy="37023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ru-RU" sz="1600" dirty="0">
              <a:solidFill>
                <a:srgbClr val="181818"/>
              </a:solidFill>
              <a:latin typeface="Arial"/>
              <a:ea typeface="Arial"/>
              <a:cs typeface="Arial"/>
            </a:endParaRPr>
          </a:p>
          <a:p>
            <a:endParaRPr lang="ru-RU" sz="1600" dirty="0">
              <a:solidFill>
                <a:srgbClr val="181818"/>
              </a:solidFill>
              <a:latin typeface="Arial"/>
              <a:ea typeface="Arial"/>
              <a:cs typeface="Arial"/>
            </a:endParaRPr>
          </a:p>
          <a:p>
            <a:r>
              <a:rPr lang="ru-RU" sz="1600" b="1" baseline="0" err="1">
                <a:solidFill>
                  <a:schemeClr val="accent1">
                    <a:lumMod val="75000"/>
                  </a:schemeClr>
                </a:solidFill>
                <a:latin typeface="Arial"/>
                <a:ea typeface="Arial"/>
                <a:cs typeface="Arial"/>
              </a:rPr>
              <a:t>Метакогнитивные</a:t>
            </a:r>
            <a:r>
              <a:rPr lang="ru-RU" sz="1600" b="1" baseline="0" dirty="0">
                <a:solidFill>
                  <a:schemeClr val="accent1">
                    <a:lumMod val="75000"/>
                  </a:schemeClr>
                </a:solidFill>
                <a:latin typeface="Arial"/>
                <a:ea typeface="Arial"/>
                <a:cs typeface="Arial"/>
              </a:rPr>
              <a:t> навыки</a:t>
            </a:r>
            <a:r>
              <a:rPr lang="ru-RU" sz="1600" baseline="0" dirty="0">
                <a:solidFill>
                  <a:schemeClr val="tx1"/>
                </a:solidFill>
                <a:latin typeface="Arial"/>
                <a:ea typeface="Arial"/>
                <a:cs typeface="Arial"/>
              </a:rPr>
              <a:t> - это умение контролировать и регулировать свои когнитивные процессы, а также понимание собственных когнитивных </a:t>
            </a:r>
            <a:r>
              <a:rPr lang="ru-RU" sz="1600" baseline="0">
                <a:solidFill>
                  <a:schemeClr val="tx1"/>
                </a:solidFill>
                <a:latin typeface="Arial"/>
                <a:ea typeface="Arial"/>
                <a:cs typeface="Arial"/>
              </a:rPr>
              <a:t>способностей и </a:t>
            </a:r>
            <a:r>
              <a:rPr lang="ru-RU" sz="1600">
                <a:solidFill>
                  <a:schemeClr val="tx1"/>
                </a:solidFill>
                <a:latin typeface="Arial"/>
                <a:ea typeface="Arial"/>
                <a:cs typeface="Arial"/>
              </a:rPr>
              <a:t>возможностей</a:t>
            </a:r>
            <a:endParaRPr lang="ru-RU" sz="1200">
              <a:solidFill>
                <a:schemeClr val="tx1"/>
              </a:solidFill>
              <a:latin typeface="Arial"/>
              <a:ea typeface="Arial"/>
              <a:cs typeface="Arial"/>
            </a:endParaRPr>
          </a:p>
          <a:p>
            <a:endParaRPr lang="ru-RU" sz="1600" dirty="0">
              <a:solidFill>
                <a:schemeClr val="tx1"/>
              </a:solidFill>
              <a:latin typeface="Arial"/>
              <a:ea typeface="Arial"/>
              <a:cs typeface="Arial"/>
            </a:endParaRPr>
          </a:p>
          <a:p>
            <a:r>
              <a:rPr lang="ru-RU" sz="1600" dirty="0">
                <a:solidFill>
                  <a:schemeClr val="tx1"/>
                </a:solidFill>
                <a:latin typeface="Arial"/>
                <a:ea typeface="Arial"/>
                <a:cs typeface="Arial"/>
              </a:rPr>
              <a:t> </a:t>
            </a:r>
            <a:r>
              <a:rPr lang="ru-RU" sz="1200">
                <a:solidFill>
                  <a:schemeClr val="tx1"/>
                </a:solidFill>
                <a:latin typeface="Arial"/>
                <a:ea typeface="Arial"/>
                <a:cs typeface="Arial"/>
              </a:rPr>
              <a:t>(А</a:t>
            </a:r>
            <a:r>
              <a:rPr lang="ru-RU" sz="1200" baseline="0">
                <a:solidFill>
                  <a:schemeClr val="tx1"/>
                </a:solidFill>
                <a:latin typeface="Arial"/>
                <a:ea typeface="Arial"/>
                <a:cs typeface="Arial"/>
              </a:rPr>
              <a:t>.Р. Рэдклифф-Браун (1881-1955) - </a:t>
            </a:r>
            <a:r>
              <a:rPr lang="ru-RU" sz="1200" baseline="0" dirty="0">
                <a:solidFill>
                  <a:schemeClr val="tx1"/>
                </a:solidFill>
                <a:latin typeface="Arial"/>
                <a:ea typeface="Arial"/>
                <a:cs typeface="Arial"/>
              </a:rPr>
              <a:t>британский ученый, один из основателей британской социальной антропологии)</a:t>
            </a:r>
            <a:r>
              <a:rPr lang="ru-RU" sz="1200" dirty="0">
                <a:solidFill>
                  <a:schemeClr val="tx1"/>
                </a:solidFill>
                <a:latin typeface="Arial"/>
                <a:ea typeface="Arial"/>
                <a:cs typeface="Arial"/>
              </a:rPr>
              <a:t>​</a:t>
            </a:r>
            <a:endParaRPr lang="ru-RU" sz="1200">
              <a:solidFill>
                <a:schemeClr val="tx1"/>
              </a:solidFill>
              <a:cs typeface="Arial"/>
            </a:endParaRPr>
          </a:p>
          <a:p>
            <a:pPr marL="228600" lvl="0" indent="-228600" rtl="0">
              <a:buFont typeface=""/>
              <a:buChar char="•"/>
            </a:pPr>
            <a:r>
              <a:rPr lang="ru-RU" sz="1700" dirty="0">
                <a:solidFill>
                  <a:schemeClr val="tx1"/>
                </a:solidFill>
                <a:latin typeface="Arial"/>
                <a:ea typeface="Arial"/>
                <a:cs typeface="Arial"/>
              </a:rPr>
              <a:t>​</a:t>
            </a:r>
            <a:endParaRPr lang="ru-RU" dirty="0">
              <a:solidFill>
                <a:schemeClr val="tx1"/>
              </a:solidFill>
              <a:cs typeface="Arial"/>
            </a:endParaRPr>
          </a:p>
        </p:txBody>
      </p:sp>
      <p:sp>
        <p:nvSpPr>
          <p:cNvPr id="7" name="TextBox 6">
            <a:extLst>
              <a:ext uri="{FF2B5EF4-FFF2-40B4-BE49-F238E27FC236}">
                <a16:creationId xmlns="" xmlns:a16="http://schemas.microsoft.com/office/drawing/2014/main" id="{C061DD31-B417-EB85-9D2B-57970C16C55B}"/>
              </a:ext>
            </a:extLst>
          </p:cNvPr>
          <p:cNvSpPr txBox="1"/>
          <p:nvPr/>
        </p:nvSpPr>
        <p:spPr>
          <a:xfrm>
            <a:off x="5468682" y="4046327"/>
            <a:ext cx="353757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solidFill>
                  <a:schemeClr val="accent1">
                    <a:lumMod val="75000"/>
                  </a:schemeClr>
                </a:solidFill>
              </a:rPr>
              <a:t>т.е. </a:t>
            </a:r>
            <a:r>
              <a:rPr lang="ru-RU" b="1" err="1">
                <a:solidFill>
                  <a:schemeClr val="accent1">
                    <a:lumMod val="75000"/>
                  </a:schemeClr>
                </a:solidFill>
              </a:rPr>
              <a:t>метакогнитивные</a:t>
            </a:r>
            <a:r>
              <a:rPr lang="ru-RU" b="1" dirty="0">
                <a:solidFill>
                  <a:schemeClr val="accent1">
                    <a:lumMod val="75000"/>
                  </a:schemeClr>
                </a:solidFill>
              </a:rPr>
              <a:t> навыки позволяют нам эффективно </a:t>
            </a:r>
            <a:endParaRPr lang="ru-RU">
              <a:solidFill>
                <a:schemeClr val="accent1">
                  <a:lumMod val="75000"/>
                </a:schemeClr>
              </a:solidFill>
            </a:endParaRPr>
          </a:p>
          <a:p>
            <a:r>
              <a:rPr lang="ru-RU" b="1" dirty="0">
                <a:solidFill>
                  <a:schemeClr val="accent1">
                    <a:lumMod val="75000"/>
                  </a:schemeClr>
                </a:solidFill>
              </a:rPr>
              <a:t>и осознанно учиться или решать рабочие вопросы</a:t>
            </a:r>
            <a:endParaRPr lang="ru-RU" dirty="0">
              <a:solidFill>
                <a:schemeClr val="accent1">
                  <a:lumMod val="75000"/>
                </a:schemeClr>
              </a:solidFill>
            </a:endParaRPr>
          </a:p>
        </p:txBody>
      </p:sp>
    </p:spTree>
    <p:extLst>
      <p:ext uri="{BB962C8B-B14F-4D97-AF65-F5344CB8AC3E}">
        <p14:creationId xmlns:p14="http://schemas.microsoft.com/office/powerpoint/2010/main" val="3441233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Изображение выглядит как Красочность, Цвет электрик, синий, шаблон&#10;&#10;Автоматически созданное описание">
            <a:extLst>
              <a:ext uri="{FF2B5EF4-FFF2-40B4-BE49-F238E27FC236}">
                <a16:creationId xmlns="" xmlns:a16="http://schemas.microsoft.com/office/drawing/2014/main" id="{2E263858-8ECA-7675-3BD7-0C61BFF2F8C9}"/>
              </a:ext>
            </a:extLst>
          </p:cNvPr>
          <p:cNvPicPr>
            <a:picLocks noChangeAspect="1"/>
          </p:cNvPicPr>
          <p:nvPr/>
        </p:nvPicPr>
        <p:blipFill>
          <a:blip r:embed="rId2"/>
          <a:stretch>
            <a:fillRect/>
          </a:stretch>
        </p:blipFill>
        <p:spPr>
          <a:xfrm>
            <a:off x="20998" y="0"/>
            <a:ext cx="9123244" cy="5142371"/>
          </a:xfrm>
          <a:prstGeom prst="rect">
            <a:avLst/>
          </a:prstGeom>
        </p:spPr>
      </p:pic>
      <p:sp>
        <p:nvSpPr>
          <p:cNvPr id="4" name="Прямоугольник 3">
            <a:extLst>
              <a:ext uri="{FF2B5EF4-FFF2-40B4-BE49-F238E27FC236}">
                <a16:creationId xmlns="" xmlns:a16="http://schemas.microsoft.com/office/drawing/2014/main" id="{35051718-7085-2066-458B-C7ED6AE56ABD}"/>
              </a:ext>
            </a:extLst>
          </p:cNvPr>
          <p:cNvSpPr/>
          <p:nvPr/>
        </p:nvSpPr>
        <p:spPr>
          <a:xfrm>
            <a:off x="3303065" y="125153"/>
            <a:ext cx="2782956" cy="149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t>Предмет:</a:t>
            </a:r>
            <a:r>
              <a:rPr lang="ru-RU" dirty="0"/>
              <a:t> </a:t>
            </a:r>
          </a:p>
          <a:p>
            <a:pPr algn="ctr"/>
            <a:r>
              <a:rPr lang="ru-RU" err="1"/>
              <a:t>метакогнитивные</a:t>
            </a:r>
            <a:r>
              <a:rPr lang="ru-RU" dirty="0"/>
              <a:t> </a:t>
            </a:r>
          </a:p>
          <a:p>
            <a:pPr algn="ctr"/>
            <a:r>
              <a:rPr lang="ru-RU" dirty="0"/>
              <a:t>навыки участников интенсива ​</a:t>
            </a:r>
            <a:r>
              <a:rPr lang="ru-RU" err="1">
                <a:solidFill>
                  <a:schemeClr val="bg1"/>
                </a:solidFill>
              </a:rPr>
              <a:t>SfeduNet</a:t>
            </a:r>
            <a:endParaRPr lang="ru-RU">
              <a:solidFill>
                <a:schemeClr val="bg1"/>
              </a:solidFill>
              <a:cs typeface="Arial"/>
            </a:endParaRPr>
          </a:p>
        </p:txBody>
      </p:sp>
      <p:sp>
        <p:nvSpPr>
          <p:cNvPr id="3" name="Прямоугольник 2">
            <a:extLst>
              <a:ext uri="{FF2B5EF4-FFF2-40B4-BE49-F238E27FC236}">
                <a16:creationId xmlns="" xmlns:a16="http://schemas.microsoft.com/office/drawing/2014/main" id="{45FADB8C-759B-9572-969E-39AD5A9F7FDB}"/>
              </a:ext>
            </a:extLst>
          </p:cNvPr>
          <p:cNvSpPr/>
          <p:nvPr/>
        </p:nvSpPr>
        <p:spPr>
          <a:xfrm>
            <a:off x="405658" y="133812"/>
            <a:ext cx="2731002" cy="14854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rPr>
              <a:t>Объект:</a:t>
            </a:r>
            <a:r>
              <a:rPr lang="ru-RU" dirty="0">
                <a:solidFill>
                  <a:schemeClr val="tx1"/>
                </a:solidFill>
              </a:rPr>
              <a:t> участники проектно-образовательного интенсива </a:t>
            </a:r>
            <a:r>
              <a:rPr lang="ru-RU" err="1">
                <a:solidFill>
                  <a:schemeClr val="tx1"/>
                </a:solidFill>
              </a:rPr>
              <a:t>SfeduNet</a:t>
            </a:r>
            <a:endParaRPr lang="ru-RU">
              <a:solidFill>
                <a:schemeClr val="tx1"/>
              </a:solidFill>
              <a:cs typeface="Arial"/>
            </a:endParaRPr>
          </a:p>
        </p:txBody>
      </p:sp>
      <p:sp>
        <p:nvSpPr>
          <p:cNvPr id="5" name="Прямоугольник 4">
            <a:extLst>
              <a:ext uri="{FF2B5EF4-FFF2-40B4-BE49-F238E27FC236}">
                <a16:creationId xmlns="" xmlns:a16="http://schemas.microsoft.com/office/drawing/2014/main" id="{F771175B-2EF5-FE8E-5A4B-7E5B064C105D}"/>
              </a:ext>
            </a:extLst>
          </p:cNvPr>
          <p:cNvSpPr/>
          <p:nvPr/>
        </p:nvSpPr>
        <p:spPr>
          <a:xfrm>
            <a:off x="6201978" y="125021"/>
            <a:ext cx="2782956" cy="15028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rPr>
              <a:t>Цель:</a:t>
            </a:r>
            <a:r>
              <a:rPr lang="ru-RU" dirty="0">
                <a:solidFill>
                  <a:schemeClr val="tx1"/>
                </a:solidFill>
              </a:rPr>
              <a:t> </a:t>
            </a:r>
            <a:r>
              <a:rPr lang="ru-RU">
                <a:solidFill>
                  <a:schemeClr val="tx1"/>
                </a:solidFill>
                <a:ea typeface="+mn-lt"/>
                <a:cs typeface="+mn-lt"/>
              </a:rPr>
              <a:t>различия проявлений</a:t>
            </a:r>
            <a:endParaRPr lang="ru-RU" dirty="0">
              <a:solidFill>
                <a:schemeClr val="tx1"/>
              </a:solidFill>
              <a:cs typeface="Arial"/>
            </a:endParaRPr>
          </a:p>
          <a:p>
            <a:pPr algn="ctr"/>
            <a:r>
              <a:rPr lang="ru-RU">
                <a:solidFill>
                  <a:schemeClr val="tx1"/>
                </a:solidFill>
                <a:ea typeface="+mn-lt"/>
                <a:cs typeface="+mn-lt"/>
              </a:rPr>
              <a:t>метакогнитивных </a:t>
            </a:r>
            <a:endParaRPr lang="ru-RU"/>
          </a:p>
          <a:p>
            <a:pPr algn="ctr"/>
            <a:r>
              <a:rPr lang="ru-RU">
                <a:solidFill>
                  <a:schemeClr val="tx1"/>
                </a:solidFill>
                <a:ea typeface="+mn-lt"/>
                <a:cs typeface="+mn-lt"/>
              </a:rPr>
              <a:t>навыков будущего  участников SfeduNet  и студентов, которые не принимают участие в интенсиве </a:t>
            </a:r>
            <a:endParaRPr lang="ru-RU"/>
          </a:p>
          <a:p>
            <a:pPr algn="ctr"/>
            <a:endParaRPr lang="ru-RU" dirty="0">
              <a:solidFill>
                <a:schemeClr val="tx1"/>
              </a:solidFill>
              <a:cs typeface="Arial"/>
            </a:endParaRPr>
          </a:p>
        </p:txBody>
      </p:sp>
      <p:sp>
        <p:nvSpPr>
          <p:cNvPr id="2" name="Прямоугольник 1">
            <a:extLst>
              <a:ext uri="{FF2B5EF4-FFF2-40B4-BE49-F238E27FC236}">
                <a16:creationId xmlns="" xmlns:a16="http://schemas.microsoft.com/office/drawing/2014/main" id="{D5F69A58-C46F-34E0-EE44-0B3DCBE1D8C6}"/>
              </a:ext>
            </a:extLst>
          </p:cNvPr>
          <p:cNvSpPr/>
          <p:nvPr/>
        </p:nvSpPr>
        <p:spPr>
          <a:xfrm>
            <a:off x="404813" y="1796761"/>
            <a:ext cx="8581158" cy="32211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14300">
              <a:lnSpc>
                <a:spcPct val="114999"/>
              </a:lnSpc>
            </a:pPr>
            <a:endParaRPr lang="ru-RU" sz="1200" dirty="0">
              <a:solidFill>
                <a:schemeClr val="bg1"/>
              </a:solidFill>
              <a:cs typeface="Arial"/>
            </a:endParaRPr>
          </a:p>
          <a:p>
            <a:pPr marL="114300">
              <a:lnSpc>
                <a:spcPct val="114999"/>
              </a:lnSpc>
              <a:spcAft>
                <a:spcPts val="1200"/>
              </a:spcAft>
            </a:pPr>
            <a:endParaRPr lang="ru-RU" sz="1200" b="1" dirty="0">
              <a:solidFill>
                <a:schemeClr val="tx1"/>
              </a:solidFill>
              <a:cs typeface="Arial"/>
            </a:endParaRPr>
          </a:p>
          <a:p>
            <a:pPr marL="114300">
              <a:lnSpc>
                <a:spcPct val="114999"/>
              </a:lnSpc>
              <a:spcAft>
                <a:spcPts val="1200"/>
              </a:spcAft>
            </a:pPr>
            <a:r>
              <a:rPr lang="ru-RU" b="1">
                <a:solidFill>
                  <a:schemeClr val="tx1"/>
                </a:solidFill>
                <a:cs typeface="Arial"/>
              </a:rPr>
              <a:t>Решение: </a:t>
            </a:r>
            <a:endParaRPr lang="en-US">
              <a:solidFill>
                <a:schemeClr val="tx1"/>
              </a:solidFill>
              <a:cs typeface="Arial"/>
            </a:endParaRPr>
          </a:p>
          <a:p>
            <a:pPr marL="285750" indent="-285750">
              <a:lnSpc>
                <a:spcPct val="114999"/>
              </a:lnSpc>
              <a:spcAft>
                <a:spcPts val="1200"/>
              </a:spcAft>
              <a:buChar char="•"/>
            </a:pPr>
            <a:r>
              <a:rPr lang="az-Cyrl-AZ" sz="1200">
                <a:solidFill>
                  <a:schemeClr val="bg1"/>
                </a:solidFill>
                <a:cs typeface="Arial"/>
              </a:rPr>
              <a:t>Изучение развития метакогнитивных навыков в образовательном пространстве </a:t>
            </a:r>
            <a:r>
              <a:rPr lang="ru" sz="1200">
                <a:solidFill>
                  <a:schemeClr val="bg1"/>
                </a:solidFill>
                <a:cs typeface="Arial"/>
              </a:rPr>
              <a:t>SfeduNet. </a:t>
            </a:r>
            <a:endParaRPr lang="en-US" sz="1200">
              <a:solidFill>
                <a:schemeClr val="bg1"/>
              </a:solidFill>
              <a:cs typeface="Arial"/>
            </a:endParaRPr>
          </a:p>
          <a:p>
            <a:pPr marL="285750" indent="-285750">
              <a:lnSpc>
                <a:spcPct val="114999"/>
              </a:lnSpc>
              <a:spcAft>
                <a:spcPts val="1200"/>
              </a:spcAft>
              <a:buChar char="•"/>
            </a:pPr>
            <a:r>
              <a:rPr lang="ru" sz="1200">
                <a:solidFill>
                  <a:schemeClr val="bg1"/>
                </a:solidFill>
                <a:cs typeface="Arial"/>
              </a:rPr>
              <a:t>Проведение теоретического анализа научных источников с последующей обработкой и обобщением полученной информации.</a:t>
            </a:r>
            <a:endParaRPr lang="en-US" sz="1200">
              <a:solidFill>
                <a:schemeClr val="bg1"/>
              </a:solidFill>
              <a:cs typeface="Arial"/>
            </a:endParaRPr>
          </a:p>
          <a:p>
            <a:pPr marL="285750" indent="-285750">
              <a:lnSpc>
                <a:spcPct val="114999"/>
              </a:lnSpc>
              <a:spcAft>
                <a:spcPts val="1200"/>
              </a:spcAft>
              <a:buChar char="•"/>
            </a:pPr>
            <a:r>
              <a:rPr lang="ru" sz="1200">
                <a:solidFill>
                  <a:schemeClr val="bg1"/>
                </a:solidFill>
                <a:cs typeface="Arial"/>
              </a:rPr>
              <a:t>Подбор методик по диагностике  уровня метакогнитивных навыков, апробация методик на студентах интенсива и на контрольной группе.</a:t>
            </a:r>
            <a:endParaRPr lang="en-US" sz="1200">
              <a:solidFill>
                <a:schemeClr val="bg1"/>
              </a:solidFill>
              <a:cs typeface="Arial"/>
            </a:endParaRPr>
          </a:p>
          <a:p>
            <a:pPr marL="285750" indent="-285750">
              <a:lnSpc>
                <a:spcPct val="114999"/>
              </a:lnSpc>
              <a:spcAft>
                <a:spcPts val="1200"/>
              </a:spcAft>
              <a:buChar char="•"/>
            </a:pPr>
            <a:r>
              <a:rPr lang="ru" sz="1200">
                <a:solidFill>
                  <a:schemeClr val="bg1"/>
                </a:solidFill>
                <a:cs typeface="Arial"/>
              </a:rPr>
              <a:t>Разработка приложения, способствующего индивидуализации образовательного пространства интенсива и создание решений для развития метакогнитивных навыков будущего </a:t>
            </a:r>
            <a:endParaRPr lang="en-US" sz="1200">
              <a:solidFill>
                <a:schemeClr val="bg1"/>
              </a:solidFill>
              <a:cs typeface="Arial"/>
            </a:endParaRPr>
          </a:p>
        </p:txBody>
      </p:sp>
      <p:sp>
        <p:nvSpPr>
          <p:cNvPr id="6" name="Прямоугольник 5">
            <a:extLst>
              <a:ext uri="{FF2B5EF4-FFF2-40B4-BE49-F238E27FC236}">
                <a16:creationId xmlns="" xmlns:a16="http://schemas.microsoft.com/office/drawing/2014/main" id="{32E8BD19-2378-D8A0-B07F-7ACF5DD6DF02}"/>
              </a:ext>
            </a:extLst>
          </p:cNvPr>
          <p:cNvSpPr/>
          <p:nvPr/>
        </p:nvSpPr>
        <p:spPr>
          <a:xfrm>
            <a:off x="547686" y="1881187"/>
            <a:ext cx="8304068" cy="5715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 xmlns:a16="http://schemas.microsoft.com/office/drawing/2014/main" id="{A04D2E5A-895B-B419-7D59-9ECB6A4B764D}"/>
              </a:ext>
            </a:extLst>
          </p:cNvPr>
          <p:cNvSpPr txBox="1"/>
          <p:nvPr/>
        </p:nvSpPr>
        <p:spPr>
          <a:xfrm>
            <a:off x="547686" y="1933142"/>
            <a:ext cx="77152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200" b="1" baseline="0">
                <a:latin typeface="Arial"/>
              </a:rPr>
              <a:t>Проблема:</a:t>
            </a:r>
            <a:r>
              <a:rPr lang="ru-RU" sz="1200" b="1" baseline="0" dirty="0">
                <a:solidFill>
                  <a:schemeClr val="tx1"/>
                </a:solidFill>
                <a:latin typeface="Arial"/>
              </a:rPr>
              <a:t> </a:t>
            </a:r>
            <a:r>
              <a:rPr lang="ru-RU" sz="1200" baseline="0">
                <a:solidFill>
                  <a:schemeClr val="tx1"/>
                </a:solidFill>
                <a:latin typeface="Arial"/>
              </a:rPr>
              <a:t>развитие потенциала  навыков будущего в образовательном пространстве проектно-образовательного интенсива и инновационных образовательных мероприятий</a:t>
            </a:r>
            <a:r>
              <a:rPr lang="ru-RU" sz="1200">
                <a:solidFill>
                  <a:schemeClr val="tx1"/>
                </a:solidFill>
                <a:latin typeface="Arial"/>
                <a:ea typeface="Arial"/>
                <a:cs typeface="Arial"/>
              </a:rPr>
              <a:t>​</a:t>
            </a:r>
            <a:endParaRPr lang="ru-RU">
              <a:solidFill>
                <a:schemeClr val="tx1"/>
              </a:solidFill>
            </a:endParaRPr>
          </a:p>
        </p:txBody>
      </p:sp>
    </p:spTree>
    <p:extLst>
      <p:ext uri="{BB962C8B-B14F-4D97-AF65-F5344CB8AC3E}">
        <p14:creationId xmlns:p14="http://schemas.microsoft.com/office/powerpoint/2010/main" val="3644615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35E6D80B-7A76-C5AA-7479-749FD6F78879}"/>
              </a:ext>
            </a:extLst>
          </p:cNvPr>
          <p:cNvPicPr>
            <a:picLocks noChangeAspect="1"/>
          </p:cNvPicPr>
          <p:nvPr/>
        </p:nvPicPr>
        <p:blipFill>
          <a:blip r:embed="rId2"/>
          <a:stretch>
            <a:fillRect/>
          </a:stretch>
        </p:blipFill>
        <p:spPr>
          <a:xfrm>
            <a:off x="652" y="0"/>
            <a:ext cx="9139809" cy="5143500"/>
          </a:xfrm>
          <a:prstGeom prst="rect">
            <a:avLst/>
          </a:prstGeom>
        </p:spPr>
      </p:pic>
      <p:sp>
        <p:nvSpPr>
          <p:cNvPr id="5" name="Прямоугольник 4">
            <a:extLst>
              <a:ext uri="{FF2B5EF4-FFF2-40B4-BE49-F238E27FC236}">
                <a16:creationId xmlns="" xmlns:a16="http://schemas.microsoft.com/office/drawing/2014/main" id="{08B031AA-AEA5-EE35-C2FC-04188B91F581}"/>
              </a:ext>
            </a:extLst>
          </p:cNvPr>
          <p:cNvSpPr/>
          <p:nvPr/>
        </p:nvSpPr>
        <p:spPr>
          <a:xfrm>
            <a:off x="316057" y="255442"/>
            <a:ext cx="8537863" cy="463261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 Placeholder 2">
            <a:extLst>
              <a:ext uri="{FF2B5EF4-FFF2-40B4-BE49-F238E27FC236}">
                <a16:creationId xmlns="" xmlns:a16="http://schemas.microsoft.com/office/drawing/2014/main" id="{8C0B0607-839F-82C4-915E-4E89E134A8CD}"/>
              </a:ext>
            </a:extLst>
          </p:cNvPr>
          <p:cNvSpPr>
            <a:spLocks noGrp="1"/>
          </p:cNvSpPr>
          <p:nvPr>
            <p:ph type="body" idx="1"/>
          </p:nvPr>
        </p:nvSpPr>
        <p:spPr>
          <a:xfrm>
            <a:off x="325046" y="267747"/>
            <a:ext cx="8528129" cy="4627166"/>
          </a:xfrm>
        </p:spPr>
        <p:txBody>
          <a:bodyPr>
            <a:normAutofit fontScale="85000" lnSpcReduction="20000"/>
          </a:bodyPr>
          <a:lstStyle/>
          <a:p>
            <a:pPr marL="114300" indent="0">
              <a:buNone/>
            </a:pPr>
            <a:r>
              <a:rPr lang="ru-RU" sz="2000" b="1" dirty="0">
                <a:solidFill>
                  <a:schemeClr val="tx1"/>
                </a:solidFill>
              </a:rPr>
              <a:t>Компания-заказчик:</a:t>
            </a:r>
            <a:r>
              <a:rPr lang="ru-RU" sz="2000" dirty="0">
                <a:solidFill>
                  <a:schemeClr val="tx1"/>
                </a:solidFill>
              </a:rPr>
              <a:t> Научно-исследовательская лаборатория исследования навыков будущего</a:t>
            </a:r>
            <a:endParaRPr lang="ru-RU" dirty="0">
              <a:solidFill>
                <a:schemeClr val="tx1"/>
              </a:solidFill>
            </a:endParaRPr>
          </a:p>
          <a:p>
            <a:pPr marL="114300" indent="0">
              <a:lnSpc>
                <a:spcPct val="114999"/>
              </a:lnSpc>
              <a:buNone/>
            </a:pPr>
            <a:r>
              <a:rPr lang="ru-RU" sz="2000" dirty="0">
                <a:solidFill>
                  <a:schemeClr val="tx1"/>
                </a:solidFill>
              </a:rPr>
              <a:t>Входит в консорциум по исследованию </a:t>
            </a:r>
            <a:r>
              <a:rPr lang="ru-RU" sz="2000" dirty="0" smtClean="0">
                <a:solidFill>
                  <a:schemeClr val="tx1"/>
                </a:solidFill>
              </a:rPr>
              <a:t>личного</a:t>
            </a:r>
            <a:r>
              <a:rPr lang="en-US" sz="2000" dirty="0" smtClean="0">
                <a:solidFill>
                  <a:schemeClr val="tx1"/>
                </a:solidFill>
              </a:rPr>
              <a:t> </a:t>
            </a:r>
            <a:r>
              <a:rPr lang="ru-RU" sz="2000" dirty="0" smtClean="0">
                <a:solidFill>
                  <a:schemeClr val="tx1"/>
                </a:solidFill>
              </a:rPr>
              <a:t>потенциала</a:t>
            </a:r>
            <a:r>
              <a:rPr lang="ru-RU" sz="2000" dirty="0">
                <a:solidFill>
                  <a:schemeClr val="tx1"/>
                </a:solidFill>
              </a:rPr>
              <a:t>.</a:t>
            </a:r>
            <a:endParaRPr lang="ru-RU" dirty="0">
              <a:solidFill>
                <a:schemeClr val="tx1"/>
              </a:solidFill>
            </a:endParaRPr>
          </a:p>
          <a:p>
            <a:pPr marL="114300" indent="0">
              <a:lnSpc>
                <a:spcPct val="114999"/>
              </a:lnSpc>
              <a:buNone/>
            </a:pPr>
            <a:endParaRPr lang="ru-RU" sz="2000"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endParaRPr lang="ru-RU" sz="2000" b="1" dirty="0">
              <a:solidFill>
                <a:schemeClr val="tx1"/>
              </a:solidFill>
            </a:endParaRPr>
          </a:p>
          <a:p>
            <a:pPr marL="114300" indent="0">
              <a:lnSpc>
                <a:spcPct val="114999"/>
              </a:lnSpc>
              <a:buNone/>
            </a:pPr>
            <a:r>
              <a:rPr lang="ru-RU" sz="2000" b="1" dirty="0">
                <a:solidFill>
                  <a:schemeClr val="tx1"/>
                </a:solidFill>
              </a:rPr>
              <a:t>Конечные пользователи</a:t>
            </a:r>
            <a:endParaRPr lang="ru-RU" dirty="0">
              <a:solidFill>
                <a:schemeClr val="tx1"/>
              </a:solidFill>
            </a:endParaRPr>
          </a:p>
          <a:p>
            <a:pPr>
              <a:lnSpc>
                <a:spcPct val="114999"/>
              </a:lnSpc>
              <a:buAutoNum type="arabicPeriod"/>
            </a:pPr>
            <a:r>
              <a:rPr lang="ru-RU" dirty="0">
                <a:solidFill>
                  <a:schemeClr val="tx1"/>
                </a:solidFill>
              </a:rPr>
              <a:t>Организаторы ВУЗа</a:t>
            </a:r>
          </a:p>
          <a:p>
            <a:pPr>
              <a:lnSpc>
                <a:spcPct val="114999"/>
              </a:lnSpc>
              <a:buAutoNum type="arabicPeriod"/>
            </a:pPr>
            <a:r>
              <a:rPr lang="ru-RU" dirty="0">
                <a:solidFill>
                  <a:schemeClr val="tx1"/>
                </a:solidFill>
              </a:rPr>
              <a:t>Студенты ВУЗов, заинтересованные в развитии своих </a:t>
            </a:r>
          </a:p>
          <a:p>
            <a:pPr marL="114300" indent="0">
              <a:lnSpc>
                <a:spcPct val="114999"/>
              </a:lnSpc>
              <a:buNone/>
            </a:pPr>
            <a:r>
              <a:rPr lang="ru-RU" dirty="0" err="1">
                <a:solidFill>
                  <a:schemeClr val="tx1"/>
                </a:solidFill>
              </a:rPr>
              <a:t>метакогнитивных</a:t>
            </a:r>
            <a:r>
              <a:rPr lang="ru-RU" dirty="0">
                <a:solidFill>
                  <a:schemeClr val="tx1"/>
                </a:solidFill>
              </a:rPr>
              <a:t> навыков</a:t>
            </a:r>
          </a:p>
          <a:p>
            <a:pPr marL="114300" indent="0">
              <a:lnSpc>
                <a:spcPct val="114999"/>
              </a:lnSpc>
              <a:buNone/>
            </a:pPr>
            <a:r>
              <a:rPr lang="ru-RU" dirty="0">
                <a:solidFill>
                  <a:schemeClr val="tx1"/>
                </a:solidFill>
              </a:rPr>
              <a:t>3. Работодатели, которые получат специалистов, обладающих </a:t>
            </a:r>
            <a:r>
              <a:rPr lang="ru-RU" dirty="0" err="1">
                <a:solidFill>
                  <a:schemeClr val="tx1"/>
                </a:solidFill>
              </a:rPr>
              <a:t>метакогнитивными</a:t>
            </a:r>
            <a:r>
              <a:rPr lang="ru-RU" dirty="0">
                <a:solidFill>
                  <a:schemeClr val="tx1"/>
                </a:solidFill>
              </a:rPr>
              <a:t> навыками.</a:t>
            </a:r>
          </a:p>
          <a:p>
            <a:pPr>
              <a:lnSpc>
                <a:spcPct val="114999"/>
              </a:lnSpc>
              <a:buAutoNum type="arabicPeriod"/>
            </a:pPr>
            <a:endParaRPr lang="ru-RU" dirty="0">
              <a:solidFill>
                <a:schemeClr val="tx1"/>
              </a:solidFill>
            </a:endParaRPr>
          </a:p>
          <a:p>
            <a:pPr marL="114300" indent="0">
              <a:lnSpc>
                <a:spcPct val="114999"/>
              </a:lnSpc>
              <a:buNone/>
            </a:pPr>
            <a:endParaRPr lang="ru-RU" sz="2000" dirty="0">
              <a:solidFill>
                <a:schemeClr val="tx1"/>
              </a:solidFill>
            </a:endParaRPr>
          </a:p>
          <a:p>
            <a:pPr marL="114300" indent="0">
              <a:lnSpc>
                <a:spcPct val="114999"/>
              </a:lnSpc>
              <a:buNone/>
            </a:pPr>
            <a:endParaRPr lang="ru-RU" sz="2000" b="1" dirty="0">
              <a:solidFill>
                <a:srgbClr val="000000"/>
              </a:solidFill>
            </a:endParaRPr>
          </a:p>
          <a:p>
            <a:pPr marL="114300" indent="0">
              <a:lnSpc>
                <a:spcPct val="114999"/>
              </a:lnSpc>
              <a:spcAft>
                <a:spcPts val="1200"/>
              </a:spcAft>
              <a:buNone/>
            </a:pPr>
            <a:endParaRPr lang="ru" sz="2000" dirty="0">
              <a:solidFill>
                <a:srgbClr val="000000"/>
              </a:solidFill>
            </a:endParaRPr>
          </a:p>
          <a:p>
            <a:pPr marL="114300" indent="0">
              <a:lnSpc>
                <a:spcPct val="114999"/>
              </a:lnSpc>
              <a:buNone/>
            </a:pPr>
            <a:endParaRPr lang="ru-RU" sz="2000" b="1" dirty="0">
              <a:solidFill>
                <a:srgbClr val="000000"/>
              </a:solidFill>
            </a:endParaRPr>
          </a:p>
          <a:p>
            <a:pPr>
              <a:lnSpc>
                <a:spcPct val="114999"/>
              </a:lnSpc>
              <a:buAutoNum type="arabicPeriod"/>
            </a:pPr>
            <a:endParaRPr lang="en-US" dirty="0"/>
          </a:p>
        </p:txBody>
      </p:sp>
      <p:sp>
        <p:nvSpPr>
          <p:cNvPr id="6" name="Прямоугольник 5">
            <a:extLst>
              <a:ext uri="{FF2B5EF4-FFF2-40B4-BE49-F238E27FC236}">
                <a16:creationId xmlns="" xmlns:a16="http://schemas.microsoft.com/office/drawing/2014/main" id="{D09406CB-1D97-C4DB-C2B7-EE310292095A}"/>
              </a:ext>
            </a:extLst>
          </p:cNvPr>
          <p:cNvSpPr/>
          <p:nvPr/>
        </p:nvSpPr>
        <p:spPr>
          <a:xfrm>
            <a:off x="532102" y="1234351"/>
            <a:ext cx="8113134" cy="17837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rtl="0"/>
            <a:r>
              <a:rPr lang="ru-RU" sz="1700" dirty="0" smtClean="0">
                <a:latin typeface="Arial"/>
                <a:ea typeface="Segoe UI"/>
                <a:cs typeface="Segoe UI"/>
              </a:rPr>
              <a:t>​</a:t>
            </a:r>
            <a:r>
              <a:rPr lang="ru-RU" sz="1700" b="1" baseline="0" dirty="0" smtClean="0">
                <a:latin typeface="Arial"/>
                <a:ea typeface="Segoe UI"/>
                <a:cs typeface="Segoe UI"/>
              </a:rPr>
              <a:t>Задача:</a:t>
            </a:r>
            <a:r>
              <a:rPr lang="ru-RU" sz="1700" dirty="0">
                <a:latin typeface="Arial"/>
                <a:ea typeface="Segoe UI"/>
                <a:cs typeface="Segoe UI"/>
              </a:rPr>
              <a:t>​</a:t>
            </a:r>
          </a:p>
          <a:p>
            <a:r>
              <a:rPr lang="ru-RU" sz="1700" dirty="0">
                <a:latin typeface="Arial"/>
                <a:ea typeface="Arial"/>
                <a:cs typeface="Arial"/>
              </a:rPr>
              <a:t>1</a:t>
            </a:r>
            <a:r>
              <a:rPr lang="ru-RU" sz="1700" dirty="0" smtClean="0">
                <a:latin typeface="Arial"/>
                <a:ea typeface="Arial"/>
                <a:cs typeface="Arial"/>
              </a:rPr>
              <a:t>. Создание а</a:t>
            </a:r>
            <a:r>
              <a:rPr lang="ru-RU" sz="1700" baseline="0" dirty="0" smtClean="0">
                <a:latin typeface="Arial"/>
                <a:ea typeface="Arial"/>
                <a:cs typeface="Arial"/>
              </a:rPr>
              <a:t>налитического отчета </a:t>
            </a:r>
            <a:r>
              <a:rPr lang="ru-RU" sz="1700" baseline="0" dirty="0">
                <a:latin typeface="Arial"/>
                <a:ea typeface="Arial"/>
                <a:cs typeface="Arial"/>
              </a:rPr>
              <a:t>по </a:t>
            </a:r>
            <a:r>
              <a:rPr lang="ru-RU" sz="1700" baseline="0" dirty="0" smtClean="0">
                <a:latin typeface="Arial"/>
                <a:ea typeface="Arial"/>
                <a:cs typeface="Arial"/>
              </a:rPr>
              <a:t>исследованию </a:t>
            </a:r>
            <a:r>
              <a:rPr lang="ru-RU" sz="1700" baseline="0" dirty="0" err="1" smtClean="0">
                <a:latin typeface="Arial"/>
                <a:ea typeface="Segoe UI"/>
                <a:cs typeface="Segoe UI"/>
              </a:rPr>
              <a:t>метакогнитивных</a:t>
            </a:r>
            <a:r>
              <a:rPr lang="ru-RU" sz="1700" baseline="0" dirty="0">
                <a:latin typeface="Arial"/>
                <a:ea typeface="Segoe UI"/>
                <a:cs typeface="Segoe UI"/>
              </a:rPr>
              <a:t> навыков студентов </a:t>
            </a:r>
            <a:r>
              <a:rPr lang="ru-RU" sz="1700" baseline="0" dirty="0" smtClean="0">
                <a:latin typeface="Arial"/>
                <a:ea typeface="Segoe UI"/>
                <a:cs typeface="Segoe UI"/>
              </a:rPr>
              <a:t>участников</a:t>
            </a:r>
            <a:r>
              <a:rPr lang="ru-RU" sz="1700" dirty="0">
                <a:latin typeface="Arial"/>
                <a:ea typeface="Segoe UI"/>
                <a:cs typeface="Segoe UI"/>
              </a:rPr>
              <a:t> </a:t>
            </a:r>
            <a:r>
              <a:rPr lang="ru-RU" sz="1700" baseline="0" dirty="0" smtClean="0">
                <a:latin typeface="Arial"/>
                <a:ea typeface="Segoe UI"/>
                <a:cs typeface="Segoe UI"/>
              </a:rPr>
              <a:t>проектного </a:t>
            </a:r>
            <a:r>
              <a:rPr lang="ru-RU" sz="1700" baseline="0" dirty="0" err="1">
                <a:latin typeface="Arial"/>
                <a:ea typeface="Segoe UI"/>
                <a:cs typeface="Segoe UI"/>
              </a:rPr>
              <a:t>интенсива</a:t>
            </a:r>
            <a:r>
              <a:rPr lang="ru-RU" sz="1700" baseline="0" dirty="0">
                <a:latin typeface="Arial"/>
                <a:ea typeface="Segoe UI"/>
                <a:cs typeface="Segoe UI"/>
              </a:rPr>
              <a:t>.</a:t>
            </a:r>
            <a:r>
              <a:rPr lang="ru-RU" sz="1700" dirty="0">
                <a:latin typeface="Arial"/>
                <a:ea typeface="Segoe UI"/>
                <a:cs typeface="Segoe UI"/>
              </a:rPr>
              <a:t>​</a:t>
            </a:r>
          </a:p>
          <a:p>
            <a:r>
              <a:rPr lang="ru-RU" sz="1700" baseline="0" dirty="0">
                <a:latin typeface="Arial"/>
                <a:ea typeface="Segoe UI"/>
                <a:cs typeface="Segoe UI"/>
              </a:rPr>
              <a:t>2. </a:t>
            </a:r>
            <a:r>
              <a:rPr lang="ru-RU" sz="1700" baseline="0" dirty="0" smtClean="0">
                <a:latin typeface="Arial"/>
                <a:ea typeface="Segoe UI"/>
                <a:cs typeface="Segoe UI"/>
              </a:rPr>
              <a:t>Подбор образовательного </a:t>
            </a:r>
            <a:r>
              <a:rPr lang="ru-RU" sz="1700" baseline="0" dirty="0" err="1" smtClean="0">
                <a:latin typeface="Arial"/>
                <a:ea typeface="Segoe UI"/>
                <a:cs typeface="Segoe UI"/>
              </a:rPr>
              <a:t>контента</a:t>
            </a:r>
            <a:r>
              <a:rPr lang="ru-RU" sz="1700" baseline="0" dirty="0" smtClean="0">
                <a:latin typeface="Arial"/>
                <a:ea typeface="Segoe UI"/>
                <a:cs typeface="Segoe UI"/>
              </a:rPr>
              <a:t> для </a:t>
            </a:r>
            <a:r>
              <a:rPr lang="ru-RU" sz="1700" dirty="0" smtClean="0">
                <a:ea typeface="Segoe UI"/>
                <a:cs typeface="Segoe UI"/>
              </a:rPr>
              <a:t>развития </a:t>
            </a:r>
            <a:r>
              <a:rPr lang="ru-RU" sz="1700" dirty="0" err="1" smtClean="0">
                <a:ea typeface="Segoe UI"/>
                <a:cs typeface="Segoe UI"/>
              </a:rPr>
              <a:t>метакогнитивных</a:t>
            </a:r>
            <a:r>
              <a:rPr lang="ru-RU" sz="1700" dirty="0" smtClean="0">
                <a:ea typeface="Segoe UI"/>
                <a:cs typeface="Segoe UI"/>
              </a:rPr>
              <a:t> навыков студентов участников проектного </a:t>
            </a:r>
            <a:r>
              <a:rPr lang="ru-RU" sz="1700" dirty="0" err="1" smtClean="0">
                <a:ea typeface="Segoe UI"/>
                <a:cs typeface="Segoe UI"/>
              </a:rPr>
              <a:t>интенсива</a:t>
            </a:r>
            <a:r>
              <a:rPr lang="ru-RU" sz="1700" dirty="0" smtClean="0">
                <a:ea typeface="Segoe UI"/>
                <a:cs typeface="Segoe UI"/>
              </a:rPr>
              <a:t>.</a:t>
            </a:r>
            <a:r>
              <a:rPr lang="ru-RU" sz="1700" dirty="0" smtClean="0">
                <a:latin typeface="Arial"/>
                <a:ea typeface="Segoe UI"/>
                <a:cs typeface="Segoe UI"/>
              </a:rPr>
              <a:t>​</a:t>
            </a:r>
          </a:p>
          <a:p>
            <a:endParaRPr lang="ru-RU" dirty="0"/>
          </a:p>
        </p:txBody>
      </p:sp>
    </p:spTree>
    <p:extLst>
      <p:ext uri="{BB962C8B-B14F-4D97-AF65-F5344CB8AC3E}">
        <p14:creationId xmlns:p14="http://schemas.microsoft.com/office/powerpoint/2010/main" val="2380454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Изображение выглядит как Красочность, Цвет электрик, синий, шаблон&#10;&#10;Автоматически созданное описание">
            <a:extLst>
              <a:ext uri="{FF2B5EF4-FFF2-40B4-BE49-F238E27FC236}">
                <a16:creationId xmlns="" xmlns:a16="http://schemas.microsoft.com/office/drawing/2014/main" id="{6A0B7F60-CF1E-9181-C4E5-6E2B67646CF3}"/>
              </a:ext>
            </a:extLst>
          </p:cNvPr>
          <p:cNvPicPr>
            <a:picLocks noChangeAspect="1"/>
          </p:cNvPicPr>
          <p:nvPr/>
        </p:nvPicPr>
        <p:blipFill>
          <a:blip r:embed="rId2"/>
          <a:stretch>
            <a:fillRect/>
          </a:stretch>
        </p:blipFill>
        <p:spPr>
          <a:xfrm>
            <a:off x="391" y="0"/>
            <a:ext cx="9135597" cy="5052060"/>
          </a:xfrm>
          <a:prstGeom prst="rect">
            <a:avLst/>
          </a:prstGeom>
        </p:spPr>
      </p:pic>
      <p:pic>
        <p:nvPicPr>
          <p:cNvPr id="4" name="Рисунок 3" descr="Изображение выглядит как текст, снимок экрана, круг, Шрифт&#10;&#10;Автоматически созданное описание">
            <a:extLst>
              <a:ext uri="{FF2B5EF4-FFF2-40B4-BE49-F238E27FC236}">
                <a16:creationId xmlns="" xmlns:a16="http://schemas.microsoft.com/office/drawing/2014/main" id="{4970ED8C-8BCA-120B-F7CD-C4CB0B5A2EE4}"/>
              </a:ext>
            </a:extLst>
          </p:cNvPr>
          <p:cNvPicPr>
            <a:picLocks noChangeAspect="1"/>
          </p:cNvPicPr>
          <p:nvPr/>
        </p:nvPicPr>
        <p:blipFill>
          <a:blip r:embed="rId3"/>
          <a:stretch>
            <a:fillRect/>
          </a:stretch>
        </p:blipFill>
        <p:spPr>
          <a:xfrm>
            <a:off x="350189" y="183294"/>
            <a:ext cx="7952960" cy="4479069"/>
          </a:xfrm>
          <a:prstGeom prst="rect">
            <a:avLst/>
          </a:prstGeom>
        </p:spPr>
      </p:pic>
    </p:spTree>
    <p:extLst>
      <p:ext uri="{BB962C8B-B14F-4D97-AF65-F5344CB8AC3E}">
        <p14:creationId xmlns:p14="http://schemas.microsoft.com/office/powerpoint/2010/main" val="106086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45F75-5A6F-CEAE-9787-F53CBC7457C6}"/>
              </a:ext>
            </a:extLst>
          </p:cNvPr>
          <p:cNvSpPr>
            <a:spLocks noGrp="1"/>
          </p:cNvSpPr>
          <p:nvPr>
            <p:ph type="title"/>
          </p:nvPr>
        </p:nvSpPr>
        <p:spPr/>
        <p:txBody>
          <a:bodyPr>
            <a:normAutofit fontScale="90000"/>
          </a:bodyPr>
          <a:lstStyle/>
          <a:p>
            <a:r>
              <a:rPr lang="en-US" dirty="0"/>
              <a:t>В </a:t>
            </a:r>
            <a:r>
              <a:rPr lang="en-US" dirty="0" err="1"/>
              <a:t>какой</a:t>
            </a:r>
            <a:r>
              <a:rPr lang="en-US" dirty="0"/>
              <a:t> </a:t>
            </a:r>
            <a:r>
              <a:rPr lang="en-US" dirty="0" err="1"/>
              <a:t>форме</a:t>
            </a:r>
            <a:r>
              <a:rPr lang="en-US" dirty="0"/>
              <a:t> </a:t>
            </a:r>
            <a:r>
              <a:rPr lang="en-US" dirty="0" err="1"/>
              <a:t>заказчик</a:t>
            </a:r>
            <a:r>
              <a:rPr lang="en-US" dirty="0"/>
              <a:t> </a:t>
            </a:r>
            <a:r>
              <a:rPr lang="en-US" dirty="0" err="1"/>
              <a:t>ждет</a:t>
            </a:r>
            <a:r>
              <a:rPr lang="en-US" dirty="0"/>
              <a:t> </a:t>
            </a:r>
            <a:r>
              <a:rPr lang="en-US" dirty="0" err="1"/>
              <a:t>результата</a:t>
            </a:r>
            <a:endParaRPr lang="en-US" dirty="0"/>
          </a:p>
        </p:txBody>
      </p:sp>
      <p:sp>
        <p:nvSpPr>
          <p:cNvPr id="3" name="Text Placeholder 2">
            <a:extLst>
              <a:ext uri="{FF2B5EF4-FFF2-40B4-BE49-F238E27FC236}">
                <a16:creationId xmlns="" xmlns:a16="http://schemas.microsoft.com/office/drawing/2014/main" id="{B21AF982-A2AB-8AB3-29AF-7FE3D31352C8}"/>
              </a:ext>
            </a:extLst>
          </p:cNvPr>
          <p:cNvSpPr>
            <a:spLocks noGrp="1"/>
          </p:cNvSpPr>
          <p:nvPr>
            <p:ph type="body" idx="1"/>
          </p:nvPr>
        </p:nvSpPr>
        <p:spPr/>
        <p:txBody>
          <a:bodyPr/>
          <a:lstStyle/>
          <a:p>
            <a:r>
              <a:rPr lang="ru-RU" dirty="0" smtClean="0"/>
              <a:t>Апробация батареи методик</a:t>
            </a:r>
            <a:r>
              <a:rPr lang="en-US" dirty="0" smtClean="0"/>
              <a:t> </a:t>
            </a:r>
            <a:r>
              <a:rPr lang="en-US" dirty="0"/>
              <a:t> о </a:t>
            </a:r>
            <a:r>
              <a:rPr lang="en-US" dirty="0" err="1"/>
              <a:t>приобретении</a:t>
            </a:r>
            <a:r>
              <a:rPr lang="en-US" dirty="0"/>
              <a:t> </a:t>
            </a:r>
            <a:r>
              <a:rPr lang="en-US" dirty="0" err="1"/>
              <a:t>студентами</a:t>
            </a:r>
            <a:r>
              <a:rPr lang="en-US" dirty="0"/>
              <a:t>  в </a:t>
            </a:r>
            <a:r>
              <a:rPr lang="en-US" dirty="0" err="1"/>
              <a:t>результате</a:t>
            </a:r>
            <a:r>
              <a:rPr lang="en-US" dirty="0"/>
              <a:t> </a:t>
            </a:r>
            <a:r>
              <a:rPr lang="en-US" dirty="0" err="1"/>
              <a:t>прохождения</a:t>
            </a:r>
            <a:r>
              <a:rPr lang="en-US" dirty="0"/>
              <a:t> </a:t>
            </a:r>
            <a:r>
              <a:rPr lang="en-US" dirty="0" err="1"/>
              <a:t>интенсива</a:t>
            </a:r>
            <a:r>
              <a:rPr lang="en-US" dirty="0"/>
              <a:t> </a:t>
            </a:r>
            <a:r>
              <a:rPr lang="en-US" dirty="0" err="1" smtClean="0"/>
              <a:t>метакогнитивных</a:t>
            </a:r>
            <a:r>
              <a:rPr lang="en-US" dirty="0" smtClean="0"/>
              <a:t> </a:t>
            </a:r>
            <a:r>
              <a:rPr lang="en-US" dirty="0" err="1"/>
              <a:t>навыков</a:t>
            </a:r>
            <a:r>
              <a:rPr lang="en-US" dirty="0"/>
              <a:t>.</a:t>
            </a:r>
          </a:p>
          <a:p>
            <a:pPr>
              <a:lnSpc>
                <a:spcPct val="114999"/>
              </a:lnSpc>
            </a:pPr>
            <a:r>
              <a:rPr lang="en-US" dirty="0" err="1"/>
              <a:t>Аналитический</a:t>
            </a:r>
            <a:r>
              <a:rPr lang="en-US" dirty="0"/>
              <a:t> </a:t>
            </a:r>
            <a:r>
              <a:rPr lang="en-US" dirty="0" err="1"/>
              <a:t>отчет</a:t>
            </a:r>
            <a:r>
              <a:rPr lang="en-US" dirty="0"/>
              <a:t> </a:t>
            </a:r>
            <a:r>
              <a:rPr lang="en-US" dirty="0" err="1"/>
              <a:t>об</a:t>
            </a:r>
            <a:r>
              <a:rPr lang="en-US" dirty="0"/>
              <a:t> </a:t>
            </a:r>
            <a:r>
              <a:rPr lang="en-US" dirty="0" err="1"/>
              <a:t>эмпирическом</a:t>
            </a:r>
            <a:r>
              <a:rPr lang="en-US" dirty="0"/>
              <a:t> </a:t>
            </a:r>
            <a:r>
              <a:rPr lang="en-US" dirty="0" err="1"/>
              <a:t>исследовании</a:t>
            </a:r>
            <a:r>
              <a:rPr lang="en-US" dirty="0"/>
              <a:t>. </a:t>
            </a:r>
            <a:r>
              <a:rPr lang="en-US" dirty="0" err="1"/>
              <a:t>Углубленное</a:t>
            </a:r>
            <a:r>
              <a:rPr lang="en-US" dirty="0"/>
              <a:t> </a:t>
            </a:r>
            <a:r>
              <a:rPr lang="en-US" dirty="0" err="1"/>
              <a:t>исследование</a:t>
            </a:r>
            <a:r>
              <a:rPr lang="en-US" dirty="0"/>
              <a:t> 100-200 </a:t>
            </a:r>
            <a:r>
              <a:rPr lang="en-US" dirty="0" err="1"/>
              <a:t>человек</a:t>
            </a:r>
            <a:r>
              <a:rPr lang="en-US" dirty="0"/>
              <a:t>. </a:t>
            </a:r>
            <a:r>
              <a:rPr lang="en-US" dirty="0" err="1"/>
              <a:t>Произвести</a:t>
            </a:r>
            <a:r>
              <a:rPr lang="en-US" dirty="0"/>
              <a:t> </a:t>
            </a:r>
            <a:r>
              <a:rPr lang="en-US" dirty="0" err="1"/>
              <a:t>первичную</a:t>
            </a:r>
            <a:r>
              <a:rPr lang="en-US" dirty="0"/>
              <a:t> </a:t>
            </a:r>
            <a:r>
              <a:rPr lang="en-US" dirty="0" err="1"/>
              <a:t>количественную</a:t>
            </a:r>
            <a:r>
              <a:rPr lang="en-US" dirty="0"/>
              <a:t> </a:t>
            </a:r>
            <a:r>
              <a:rPr lang="en-US" dirty="0" err="1"/>
              <a:t>обработку</a:t>
            </a:r>
            <a:r>
              <a:rPr lang="en-US" dirty="0" smtClean="0"/>
              <a:t>.</a:t>
            </a:r>
            <a:endParaRPr lang="ru-RU" dirty="0" smtClean="0"/>
          </a:p>
          <a:p>
            <a:pPr>
              <a:lnSpc>
                <a:spcPct val="114999"/>
              </a:lnSpc>
            </a:pPr>
            <a:r>
              <a:rPr lang="ru-RU" dirty="0" err="1" smtClean="0"/>
              <a:t>Образовательнопопулярный</a:t>
            </a:r>
            <a:r>
              <a:rPr lang="ru-RU" dirty="0" smtClean="0"/>
              <a:t> </a:t>
            </a:r>
            <a:r>
              <a:rPr lang="ru-RU" dirty="0" err="1" smtClean="0"/>
              <a:t>контент</a:t>
            </a:r>
            <a:r>
              <a:rPr lang="ru-RU" dirty="0" smtClean="0"/>
              <a:t> для развития </a:t>
            </a:r>
            <a:r>
              <a:rPr lang="ru-RU" dirty="0" err="1" smtClean="0"/>
              <a:t>метакогнитивных</a:t>
            </a:r>
            <a:r>
              <a:rPr lang="ru-RU" dirty="0" smtClean="0"/>
              <a:t> навыков у студентов участников </a:t>
            </a:r>
            <a:r>
              <a:rPr lang="ru-RU" dirty="0" err="1" smtClean="0"/>
              <a:t>Интенсива</a:t>
            </a:r>
            <a:r>
              <a:rPr lang="ru-RU" dirty="0" smtClean="0"/>
              <a:t>.</a:t>
            </a:r>
            <a:endParaRPr lang="en-US" dirty="0"/>
          </a:p>
          <a:p>
            <a:pPr>
              <a:lnSpc>
                <a:spcPct val="114999"/>
              </a:lnSpc>
            </a:pPr>
            <a:endParaRPr lang="en-US" dirty="0"/>
          </a:p>
        </p:txBody>
      </p:sp>
    </p:spTree>
    <p:extLst>
      <p:ext uri="{BB962C8B-B14F-4D97-AF65-F5344CB8AC3E}">
        <p14:creationId xmlns:p14="http://schemas.microsoft.com/office/powerpoint/2010/main" val="1424663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Что было сделано:</a:t>
            </a:r>
            <a:endParaRPr lang="ru-RU" dirty="0"/>
          </a:p>
        </p:txBody>
      </p:sp>
      <p:sp>
        <p:nvSpPr>
          <p:cNvPr id="3" name="Текст 2"/>
          <p:cNvSpPr>
            <a:spLocks noGrp="1"/>
          </p:cNvSpPr>
          <p:nvPr>
            <p:ph type="body" idx="1"/>
          </p:nvPr>
        </p:nvSpPr>
        <p:spPr/>
        <p:txBody>
          <a:bodyPr/>
          <a:lstStyle/>
          <a:p>
            <a:pPr>
              <a:buFontTx/>
              <a:buChar char="-"/>
            </a:pPr>
            <a:r>
              <a:rPr lang="ru-RU" dirty="0" smtClean="0"/>
              <a:t>Проведено углубленное интервью с организаторами </a:t>
            </a:r>
            <a:r>
              <a:rPr lang="ru-RU" dirty="0" err="1" smtClean="0"/>
              <a:t>Интенсива</a:t>
            </a:r>
            <a:r>
              <a:rPr lang="ru-RU" dirty="0" smtClean="0"/>
              <a:t>. </a:t>
            </a:r>
          </a:p>
          <a:p>
            <a:pPr>
              <a:buFontTx/>
              <a:buChar char="-"/>
            </a:pPr>
            <a:r>
              <a:rPr lang="ru-RU" dirty="0" smtClean="0"/>
              <a:t>Проведено анкетирование-опрос студентов участников </a:t>
            </a:r>
            <a:r>
              <a:rPr lang="ru-RU" dirty="0" err="1" smtClean="0"/>
              <a:t>Интенсива</a:t>
            </a:r>
            <a:r>
              <a:rPr lang="ru-RU" dirty="0" smtClean="0"/>
              <a:t>.</a:t>
            </a:r>
          </a:p>
          <a:p>
            <a:pPr>
              <a:buFontTx/>
              <a:buChar char="-"/>
            </a:pPr>
            <a:r>
              <a:rPr lang="ru-RU" dirty="0" smtClean="0"/>
              <a:t>Апробирована батарея методик по исследованию развития следующих навыков у студентов участников </a:t>
            </a:r>
            <a:r>
              <a:rPr lang="ru-RU" dirty="0" err="1" smtClean="0"/>
              <a:t>Интенсива</a:t>
            </a:r>
            <a:r>
              <a:rPr lang="ru-RU" dirty="0" smtClean="0"/>
              <a:t>: критическое мышление, планирование действий, коммуникация, гибкость мышления, командная эффективность, развитие отношений, система активации, осознанность и </a:t>
            </a:r>
            <a:r>
              <a:rPr lang="ru-RU" dirty="0" err="1" smtClean="0"/>
              <a:t>эмпатия</a:t>
            </a:r>
            <a:r>
              <a:rPr lang="ru-RU" dirty="0" smtClean="0"/>
              <a:t>, предпринимательство, достижение целей, цифровая грамотность, </a:t>
            </a:r>
            <a:r>
              <a:rPr lang="ru-RU" dirty="0" err="1" smtClean="0"/>
              <a:t>кросскультурность</a:t>
            </a:r>
            <a:r>
              <a:rPr lang="ru-RU" dirty="0" smtClean="0"/>
              <a:t>, экологическое мышление</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линия, Параллельный&#10;&#10;Автоматически созданное описание">
            <a:extLst>
              <a:ext uri="{FF2B5EF4-FFF2-40B4-BE49-F238E27FC236}">
                <a16:creationId xmlns="" xmlns:a16="http://schemas.microsoft.com/office/drawing/2014/main" id="{FE59331F-E0D5-F595-B258-BDB1A4F017A9}"/>
              </a:ext>
            </a:extLst>
          </p:cNvPr>
          <p:cNvPicPr>
            <a:picLocks noChangeAspect="1"/>
          </p:cNvPicPr>
          <p:nvPr/>
        </p:nvPicPr>
        <p:blipFill rotWithShape="1">
          <a:blip r:embed="rId2"/>
          <a:srcRect t="14743"/>
          <a:stretch/>
        </p:blipFill>
        <p:spPr>
          <a:xfrm>
            <a:off x="1263782" y="1196406"/>
            <a:ext cx="6616436" cy="3724069"/>
          </a:xfrm>
          <a:prstGeom prst="rect">
            <a:avLst/>
          </a:prstGeom>
        </p:spPr>
      </p:pic>
      <p:sp>
        <p:nvSpPr>
          <p:cNvPr id="2" name="TextBox 1">
            <a:extLst>
              <a:ext uri="{FF2B5EF4-FFF2-40B4-BE49-F238E27FC236}">
                <a16:creationId xmlns="" xmlns:a16="http://schemas.microsoft.com/office/drawing/2014/main" id="{C3302D15-262E-15BB-5E06-532D995A8D73}"/>
              </a:ext>
            </a:extLst>
          </p:cNvPr>
          <p:cNvSpPr txBox="1"/>
          <p:nvPr/>
        </p:nvSpPr>
        <p:spPr>
          <a:xfrm>
            <a:off x="1263782" y="237894"/>
            <a:ext cx="6616436" cy="830997"/>
          </a:xfrm>
          <a:prstGeom prst="rect">
            <a:avLst/>
          </a:prstGeom>
          <a:noFill/>
        </p:spPr>
        <p:txBody>
          <a:bodyPr wrap="square" rtlCol="0">
            <a:spAutoFit/>
          </a:bodyPr>
          <a:lstStyle/>
          <a:p>
            <a:pPr algn="ctr"/>
            <a:r>
              <a:rPr lang="ru-RU" sz="2400" b="1">
                <a:solidFill>
                  <a:schemeClr val="accent1">
                    <a:lumMod val="50000"/>
                  </a:schemeClr>
                </a:solidFill>
              </a:rPr>
              <a:t>Как развиваются навыки участников </a:t>
            </a:r>
          </a:p>
          <a:p>
            <a:pPr algn="ctr"/>
            <a:r>
              <a:rPr lang="ru-RU" sz="2400" b="1">
                <a:solidFill>
                  <a:schemeClr val="accent1">
                    <a:lumMod val="50000"/>
                  </a:schemeClr>
                </a:solidFill>
              </a:rPr>
              <a:t>по мнению организаторов интенсива</a:t>
            </a:r>
          </a:p>
        </p:txBody>
      </p:sp>
      <p:sp>
        <p:nvSpPr>
          <p:cNvPr id="3" name="Звезда: 5 точек 2">
            <a:extLst>
              <a:ext uri="{FF2B5EF4-FFF2-40B4-BE49-F238E27FC236}">
                <a16:creationId xmlns="" xmlns:a16="http://schemas.microsoft.com/office/drawing/2014/main" id="{E39B42C0-2865-AAC6-2C29-7B2A5EDC75BB}"/>
              </a:ext>
            </a:extLst>
          </p:cNvPr>
          <p:cNvSpPr/>
          <p:nvPr/>
        </p:nvSpPr>
        <p:spPr>
          <a:xfrm>
            <a:off x="3861766" y="1281734"/>
            <a:ext cx="339586" cy="306456"/>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везда: 5 точек 4">
            <a:extLst>
              <a:ext uri="{FF2B5EF4-FFF2-40B4-BE49-F238E27FC236}">
                <a16:creationId xmlns="" xmlns:a16="http://schemas.microsoft.com/office/drawing/2014/main" id="{67C512DD-97FA-D102-B03B-7CDB579527FC}"/>
              </a:ext>
            </a:extLst>
          </p:cNvPr>
          <p:cNvSpPr/>
          <p:nvPr/>
        </p:nvSpPr>
        <p:spPr>
          <a:xfrm>
            <a:off x="5476874" y="1290016"/>
            <a:ext cx="339586" cy="306456"/>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 xmlns:a16="http://schemas.microsoft.com/office/drawing/2014/main" id="{D80B3BD5-DD75-A102-C8F8-1DB8D95422EF}"/>
              </a:ext>
            </a:extLst>
          </p:cNvPr>
          <p:cNvSpPr txBox="1"/>
          <p:nvPr/>
        </p:nvSpPr>
        <p:spPr>
          <a:xfrm>
            <a:off x="309562" y="-2165"/>
            <a:ext cx="725198"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600" b="1">
                <a:solidFill>
                  <a:srgbClr val="0070C0"/>
                </a:solidFill>
              </a:rPr>
              <a:t>У</a:t>
            </a:r>
          </a:p>
          <a:p>
            <a:r>
              <a:rPr lang="ru-RU" sz="1600" b="1">
                <a:solidFill>
                  <a:srgbClr val="0070C0"/>
                </a:solidFill>
              </a:rPr>
              <a:t>Г</a:t>
            </a:r>
          </a:p>
          <a:p>
            <a:r>
              <a:rPr lang="ru-RU" sz="1600" b="1">
                <a:solidFill>
                  <a:srgbClr val="0070C0"/>
                </a:solidFill>
              </a:rPr>
              <a:t>Л</a:t>
            </a:r>
          </a:p>
          <a:p>
            <a:r>
              <a:rPr lang="ru-RU" sz="1600" b="1">
                <a:solidFill>
                  <a:srgbClr val="0070C0"/>
                </a:solidFill>
              </a:rPr>
              <a:t>У</a:t>
            </a:r>
          </a:p>
          <a:p>
            <a:r>
              <a:rPr lang="ru-RU" sz="1600" b="1">
                <a:solidFill>
                  <a:srgbClr val="0070C0"/>
                </a:solidFill>
              </a:rPr>
              <a:t>Б</a:t>
            </a:r>
          </a:p>
          <a:p>
            <a:r>
              <a:rPr lang="ru-RU" sz="1600" b="1">
                <a:solidFill>
                  <a:srgbClr val="0070C0"/>
                </a:solidFill>
              </a:rPr>
              <a:t>Л</a:t>
            </a:r>
          </a:p>
          <a:p>
            <a:r>
              <a:rPr lang="ru-RU" sz="1600" b="1">
                <a:solidFill>
                  <a:srgbClr val="0070C0"/>
                </a:solidFill>
              </a:rPr>
              <a:t>Е</a:t>
            </a:r>
          </a:p>
          <a:p>
            <a:r>
              <a:rPr lang="ru-RU" sz="1600" b="1">
                <a:solidFill>
                  <a:srgbClr val="0070C0"/>
                </a:solidFill>
              </a:rPr>
              <a:t>Н</a:t>
            </a:r>
          </a:p>
          <a:p>
            <a:r>
              <a:rPr lang="ru-RU" sz="1600" b="1">
                <a:solidFill>
                  <a:srgbClr val="0070C0"/>
                </a:solidFill>
              </a:rPr>
              <a:t>Н</a:t>
            </a:r>
          </a:p>
          <a:p>
            <a:r>
              <a:rPr lang="ru-RU" sz="1600" b="1">
                <a:solidFill>
                  <a:srgbClr val="0070C0"/>
                </a:solidFill>
              </a:rPr>
              <a:t>О</a:t>
            </a:r>
          </a:p>
          <a:p>
            <a:r>
              <a:rPr lang="ru-RU" sz="1600" b="1">
                <a:solidFill>
                  <a:srgbClr val="0070C0"/>
                </a:solidFill>
              </a:rPr>
              <a:t>Е</a:t>
            </a:r>
          </a:p>
          <a:p>
            <a:endParaRPr lang="ru-RU" sz="1600" b="1">
              <a:solidFill>
                <a:srgbClr val="0070C0"/>
              </a:solidFill>
            </a:endParaRPr>
          </a:p>
          <a:p>
            <a:r>
              <a:rPr lang="ru-RU" sz="1600" b="1">
                <a:solidFill>
                  <a:srgbClr val="0070C0"/>
                </a:solidFill>
              </a:rPr>
              <a:t>И</a:t>
            </a:r>
          </a:p>
          <a:p>
            <a:r>
              <a:rPr lang="ru-RU" sz="1600" b="1">
                <a:solidFill>
                  <a:srgbClr val="0070C0"/>
                </a:solidFill>
              </a:rPr>
              <a:t>Н</a:t>
            </a:r>
          </a:p>
          <a:p>
            <a:r>
              <a:rPr lang="ru-RU" sz="1600" b="1">
                <a:solidFill>
                  <a:srgbClr val="0070C0"/>
                </a:solidFill>
              </a:rPr>
              <a:t>Т</a:t>
            </a:r>
          </a:p>
          <a:p>
            <a:r>
              <a:rPr lang="ru-RU" sz="1600" b="1">
                <a:solidFill>
                  <a:srgbClr val="0070C0"/>
                </a:solidFill>
              </a:rPr>
              <a:t>Е</a:t>
            </a:r>
          </a:p>
          <a:p>
            <a:r>
              <a:rPr lang="ru-RU" sz="1600" b="1">
                <a:solidFill>
                  <a:srgbClr val="0070C0"/>
                </a:solidFill>
              </a:rPr>
              <a:t>Р</a:t>
            </a:r>
          </a:p>
          <a:p>
            <a:r>
              <a:rPr lang="ru-RU" sz="1600" b="1">
                <a:solidFill>
                  <a:srgbClr val="0070C0"/>
                </a:solidFill>
              </a:rPr>
              <a:t>В</a:t>
            </a:r>
          </a:p>
          <a:p>
            <a:r>
              <a:rPr lang="ru-RU" sz="1600" b="1">
                <a:solidFill>
                  <a:srgbClr val="0070C0"/>
                </a:solidFill>
              </a:rPr>
              <a:t>Ь</a:t>
            </a:r>
          </a:p>
          <a:p>
            <a:r>
              <a:rPr lang="ru-RU" sz="1600" b="1">
                <a:solidFill>
                  <a:srgbClr val="0070C0"/>
                </a:solidFill>
              </a:rPr>
              <a:t>Ю</a:t>
            </a:r>
          </a:p>
          <a:p>
            <a:pPr algn="l"/>
            <a:endParaRPr lang="ru-RU" sz="1600" b="1">
              <a:solidFill>
                <a:srgbClr val="0070C0"/>
              </a:solidFill>
            </a:endParaRPr>
          </a:p>
        </p:txBody>
      </p:sp>
      <p:sp>
        <p:nvSpPr>
          <p:cNvPr id="8" name="Звезда: 5 точек 7">
            <a:extLst>
              <a:ext uri="{FF2B5EF4-FFF2-40B4-BE49-F238E27FC236}">
                <a16:creationId xmlns="" xmlns:a16="http://schemas.microsoft.com/office/drawing/2014/main" id="{E6976AAB-EF97-919E-A231-11B0B046DCCD}"/>
              </a:ext>
            </a:extLst>
          </p:cNvPr>
          <p:cNvSpPr/>
          <p:nvPr/>
        </p:nvSpPr>
        <p:spPr>
          <a:xfrm>
            <a:off x="2283928" y="1459808"/>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везда: 5 точек 8">
            <a:extLst>
              <a:ext uri="{FF2B5EF4-FFF2-40B4-BE49-F238E27FC236}">
                <a16:creationId xmlns="" xmlns:a16="http://schemas.microsoft.com/office/drawing/2014/main" id="{411C7BF2-1E64-21A2-5E08-ACA2FB630D3A}"/>
              </a:ext>
            </a:extLst>
          </p:cNvPr>
          <p:cNvSpPr/>
          <p:nvPr/>
        </p:nvSpPr>
        <p:spPr>
          <a:xfrm>
            <a:off x="7187232" y="1459808"/>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33717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2FF2E75-7145-1D34-F8A0-378601BDA1B6}"/>
              </a:ext>
            </a:extLst>
          </p:cNvPr>
          <p:cNvSpPr>
            <a:spLocks noGrp="1"/>
          </p:cNvSpPr>
          <p:nvPr>
            <p:ph type="title"/>
          </p:nvPr>
        </p:nvSpPr>
        <p:spPr>
          <a:xfrm>
            <a:off x="311700" y="302082"/>
            <a:ext cx="8520600" cy="572700"/>
          </a:xfrm>
        </p:spPr>
        <p:txBody>
          <a:bodyPr spcFirstLastPara="1" wrap="square" lIns="91425" tIns="91425" rIns="91425" bIns="91425" anchor="t" anchorCtr="0">
            <a:noAutofit/>
          </a:bodyPr>
          <a:lstStyle/>
          <a:p>
            <a:pPr algn="ctr"/>
            <a:r>
              <a:rPr lang="ru-RU" sz="1800" b="1">
                <a:solidFill>
                  <a:schemeClr val="accent1">
                    <a:lumMod val="50000"/>
                  </a:schemeClr>
                </a:solidFill>
              </a:rPr>
              <a:t>На развитие каких навыков у самих организаторов повлиял проектный интенсив </a:t>
            </a:r>
            <a:r>
              <a:rPr lang="ru-RU" sz="1800" b="1" err="1">
                <a:solidFill>
                  <a:schemeClr val="accent1">
                    <a:lumMod val="50000"/>
                  </a:schemeClr>
                </a:solidFill>
              </a:rPr>
              <a:t>SfeduNet</a:t>
            </a:r>
            <a:r>
              <a:rPr lang="ru-RU" sz="1800" b="1">
                <a:solidFill>
                  <a:schemeClr val="accent1">
                    <a:lumMod val="50000"/>
                  </a:schemeClr>
                </a:solidFill>
              </a:rPr>
              <a:t>  по их мнению</a:t>
            </a:r>
            <a:endParaRPr lang="ru-RU">
              <a:solidFill>
                <a:schemeClr val="accent1">
                  <a:lumMod val="50000"/>
                </a:schemeClr>
              </a:solidFill>
            </a:endParaRPr>
          </a:p>
        </p:txBody>
      </p:sp>
      <p:sp>
        <p:nvSpPr>
          <p:cNvPr id="3" name="Текст 2">
            <a:extLst>
              <a:ext uri="{FF2B5EF4-FFF2-40B4-BE49-F238E27FC236}">
                <a16:creationId xmlns="" xmlns:a16="http://schemas.microsoft.com/office/drawing/2014/main" id="{713BF63B-4807-64CB-01AA-446E0CE40774}"/>
              </a:ext>
            </a:extLst>
          </p:cNvPr>
          <p:cNvSpPr>
            <a:spLocks noGrp="1"/>
          </p:cNvSpPr>
          <p:nvPr>
            <p:ph type="body" idx="1"/>
          </p:nvPr>
        </p:nvSpPr>
        <p:spPr/>
        <p:txBody>
          <a:bodyPr/>
          <a:lstStyle/>
          <a:p>
            <a:endParaRPr lang="ru-RU"/>
          </a:p>
        </p:txBody>
      </p:sp>
      <p:pic>
        <p:nvPicPr>
          <p:cNvPr id="4" name="Рисунок 3" descr="Изображение выглядит как текст, снимок экрана, линия, диаграмма&#10;&#10;Автоматически созданное описание">
            <a:extLst>
              <a:ext uri="{FF2B5EF4-FFF2-40B4-BE49-F238E27FC236}">
                <a16:creationId xmlns="" xmlns:a16="http://schemas.microsoft.com/office/drawing/2014/main" id="{8466F2BB-3FEC-3B6D-8B88-CF0F23073AEB}"/>
              </a:ext>
            </a:extLst>
          </p:cNvPr>
          <p:cNvPicPr>
            <a:picLocks noChangeAspect="1"/>
          </p:cNvPicPr>
          <p:nvPr/>
        </p:nvPicPr>
        <p:blipFill>
          <a:blip r:embed="rId2"/>
          <a:stretch>
            <a:fillRect/>
          </a:stretch>
        </p:blipFill>
        <p:spPr>
          <a:xfrm>
            <a:off x="210313" y="1057275"/>
            <a:ext cx="6108762" cy="3614738"/>
          </a:xfrm>
          <a:prstGeom prst="rect">
            <a:avLst/>
          </a:prstGeom>
        </p:spPr>
      </p:pic>
      <p:sp>
        <p:nvSpPr>
          <p:cNvPr id="5" name="Прямоугольник 4">
            <a:extLst>
              <a:ext uri="{FF2B5EF4-FFF2-40B4-BE49-F238E27FC236}">
                <a16:creationId xmlns="" xmlns:a16="http://schemas.microsoft.com/office/drawing/2014/main" id="{2F971731-1DC6-6660-EAE6-4F32EAC2EE25}"/>
              </a:ext>
            </a:extLst>
          </p:cNvPr>
          <p:cNvSpPr/>
          <p:nvPr/>
        </p:nvSpPr>
        <p:spPr>
          <a:xfrm>
            <a:off x="6268640" y="1169788"/>
            <a:ext cx="2536031" cy="35075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cs typeface="Arial"/>
              </a:rPr>
              <a:t>Выделенные организаторами навыки, на развитие которых повлиял проектный интенсив </a:t>
            </a:r>
            <a:r>
              <a:rPr lang="ru-RU" err="1">
                <a:cs typeface="Arial"/>
              </a:rPr>
              <a:t>SfeduNet</a:t>
            </a:r>
            <a:r>
              <a:rPr lang="ru-RU">
                <a:cs typeface="Arial"/>
              </a:rPr>
              <a:t>:</a:t>
            </a:r>
          </a:p>
          <a:p>
            <a:pPr algn="ctr"/>
            <a:endParaRPr lang="ru-RU">
              <a:latin typeface="Arial"/>
              <a:cs typeface="Arial"/>
            </a:endParaRPr>
          </a:p>
          <a:p>
            <a:pPr marL="285750" indent="-285750" algn="ctr">
              <a:buFont typeface="Calibri"/>
              <a:buChar char="-"/>
            </a:pPr>
            <a:r>
              <a:rPr lang="ru-RU">
                <a:latin typeface="Times New Roman"/>
                <a:cs typeface="Times New Roman"/>
              </a:rPr>
              <a:t>Смелость в реализации себя</a:t>
            </a:r>
          </a:p>
          <a:p>
            <a:pPr marL="285750" indent="-285750" algn="ctr">
              <a:buFont typeface="Calibri"/>
              <a:buChar char="-"/>
            </a:pPr>
            <a:r>
              <a:rPr lang="ru-RU">
                <a:latin typeface="Times New Roman"/>
                <a:cs typeface="Times New Roman"/>
              </a:rPr>
              <a:t>Выход из зоны комфорта, преодоление сложностей</a:t>
            </a:r>
          </a:p>
          <a:p>
            <a:pPr marL="285750" indent="-285750" algn="ctr">
              <a:buFont typeface="Calibri"/>
              <a:buChar char="-"/>
            </a:pPr>
            <a:r>
              <a:rPr lang="ru-RU">
                <a:latin typeface="Times New Roman"/>
                <a:cs typeface="Times New Roman"/>
              </a:rPr>
              <a:t>Открытость в коммуникации</a:t>
            </a:r>
          </a:p>
        </p:txBody>
      </p:sp>
      <p:sp>
        <p:nvSpPr>
          <p:cNvPr id="6" name="Звезда: 5 точек 5">
            <a:extLst>
              <a:ext uri="{FF2B5EF4-FFF2-40B4-BE49-F238E27FC236}">
                <a16:creationId xmlns="" xmlns:a16="http://schemas.microsoft.com/office/drawing/2014/main" id="{B28A9733-3F2A-60D1-31B0-284D0889AD1B}"/>
              </a:ext>
            </a:extLst>
          </p:cNvPr>
          <p:cNvSpPr/>
          <p:nvPr/>
        </p:nvSpPr>
        <p:spPr>
          <a:xfrm>
            <a:off x="3400424" y="1287661"/>
            <a:ext cx="307180" cy="307181"/>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везда: 5 точек 6">
            <a:extLst>
              <a:ext uri="{FF2B5EF4-FFF2-40B4-BE49-F238E27FC236}">
                <a16:creationId xmlns="" xmlns:a16="http://schemas.microsoft.com/office/drawing/2014/main" id="{E57C8E8F-3768-998E-4A62-F81B20FA57D5}"/>
              </a:ext>
            </a:extLst>
          </p:cNvPr>
          <p:cNvSpPr/>
          <p:nvPr/>
        </p:nvSpPr>
        <p:spPr>
          <a:xfrm>
            <a:off x="2282272" y="1287661"/>
            <a:ext cx="307180" cy="307181"/>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5089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линия, Параллельный&#10;&#10;Автоматически созданное описание">
            <a:extLst>
              <a:ext uri="{FF2B5EF4-FFF2-40B4-BE49-F238E27FC236}">
                <a16:creationId xmlns="" xmlns:a16="http://schemas.microsoft.com/office/drawing/2014/main" id="{9BB2388D-3B8C-022E-4781-02480D670621}"/>
              </a:ext>
            </a:extLst>
          </p:cNvPr>
          <p:cNvPicPr>
            <a:picLocks noChangeAspect="1"/>
          </p:cNvPicPr>
          <p:nvPr/>
        </p:nvPicPr>
        <p:blipFill rotWithShape="1">
          <a:blip r:embed="rId2"/>
          <a:srcRect t="19253"/>
          <a:stretch/>
        </p:blipFill>
        <p:spPr>
          <a:xfrm>
            <a:off x="208155" y="1360449"/>
            <a:ext cx="8398513" cy="3211405"/>
          </a:xfrm>
          <a:prstGeom prst="rect">
            <a:avLst/>
          </a:prstGeom>
        </p:spPr>
      </p:pic>
      <p:sp>
        <p:nvSpPr>
          <p:cNvPr id="2" name="TextBox 1">
            <a:extLst>
              <a:ext uri="{FF2B5EF4-FFF2-40B4-BE49-F238E27FC236}">
                <a16:creationId xmlns="" xmlns:a16="http://schemas.microsoft.com/office/drawing/2014/main" id="{2041A6AE-5313-B23A-8FBD-B3D4EFB6917A}"/>
              </a:ext>
            </a:extLst>
          </p:cNvPr>
          <p:cNvSpPr txBox="1"/>
          <p:nvPr/>
        </p:nvSpPr>
        <p:spPr>
          <a:xfrm>
            <a:off x="1490546" y="385793"/>
            <a:ext cx="6162908" cy="707886"/>
          </a:xfrm>
          <a:prstGeom prst="rect">
            <a:avLst/>
          </a:prstGeom>
          <a:noFill/>
        </p:spPr>
        <p:txBody>
          <a:bodyPr wrap="square" rtlCol="0">
            <a:spAutoFit/>
          </a:bodyPr>
          <a:lstStyle/>
          <a:p>
            <a:pPr algn="ctr"/>
            <a:r>
              <a:rPr lang="ru-RU" sz="2000" b="1">
                <a:solidFill>
                  <a:schemeClr val="accent1">
                    <a:lumMod val="50000"/>
                  </a:schemeClr>
                </a:solidFill>
              </a:rPr>
              <a:t>Как по мнению самих участников развиваются их навыки в интенсиве</a:t>
            </a:r>
          </a:p>
        </p:txBody>
      </p:sp>
      <p:sp>
        <p:nvSpPr>
          <p:cNvPr id="5" name="Звезда: 5 точек 4">
            <a:extLst>
              <a:ext uri="{FF2B5EF4-FFF2-40B4-BE49-F238E27FC236}">
                <a16:creationId xmlns="" xmlns:a16="http://schemas.microsoft.com/office/drawing/2014/main" id="{1E22741D-1007-5E66-B9B3-8CA9FB0BBB7F}"/>
              </a:ext>
            </a:extLst>
          </p:cNvPr>
          <p:cNvSpPr/>
          <p:nvPr/>
        </p:nvSpPr>
        <p:spPr>
          <a:xfrm>
            <a:off x="2184538" y="1335570"/>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везда: 5 точек 5">
            <a:extLst>
              <a:ext uri="{FF2B5EF4-FFF2-40B4-BE49-F238E27FC236}">
                <a16:creationId xmlns="" xmlns:a16="http://schemas.microsoft.com/office/drawing/2014/main" id="{C16346A6-5C7D-B49F-0005-DC28AB5F9958}"/>
              </a:ext>
            </a:extLst>
          </p:cNvPr>
          <p:cNvSpPr/>
          <p:nvPr/>
        </p:nvSpPr>
        <p:spPr>
          <a:xfrm>
            <a:off x="3948733" y="1360417"/>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a:extLst>
              <a:ext uri="{FF2B5EF4-FFF2-40B4-BE49-F238E27FC236}">
                <a16:creationId xmlns="" xmlns:a16="http://schemas.microsoft.com/office/drawing/2014/main" id="{A6FEAAB0-C2DF-DD47-0F3C-489BB9C2C557}"/>
              </a:ext>
            </a:extLst>
          </p:cNvPr>
          <p:cNvSpPr txBox="1"/>
          <p:nvPr/>
        </p:nvSpPr>
        <p:spPr>
          <a:xfrm>
            <a:off x="362682" y="4747845"/>
            <a:ext cx="8286750" cy="3187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dirty="0"/>
              <a:t>Выборка: студенты бакалавриата и магистратуры ЮФУ -  участники интенсива</a:t>
            </a:r>
          </a:p>
        </p:txBody>
      </p:sp>
      <p:sp>
        <p:nvSpPr>
          <p:cNvPr id="7" name="Звезда: 5 точек 6">
            <a:extLst>
              <a:ext uri="{FF2B5EF4-FFF2-40B4-BE49-F238E27FC236}">
                <a16:creationId xmlns="" xmlns:a16="http://schemas.microsoft.com/office/drawing/2014/main" id="{D5532A82-AD7F-9CF2-5970-E0111DC8FC36}"/>
              </a:ext>
            </a:extLst>
          </p:cNvPr>
          <p:cNvSpPr/>
          <p:nvPr/>
        </p:nvSpPr>
        <p:spPr>
          <a:xfrm>
            <a:off x="1488798" y="1476374"/>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Звезда: 5 точек 7">
            <a:extLst>
              <a:ext uri="{FF2B5EF4-FFF2-40B4-BE49-F238E27FC236}">
                <a16:creationId xmlns="" xmlns:a16="http://schemas.microsoft.com/office/drawing/2014/main" id="{0437E298-E616-C2C0-3575-158460003282}"/>
              </a:ext>
            </a:extLst>
          </p:cNvPr>
          <p:cNvSpPr/>
          <p:nvPr/>
        </p:nvSpPr>
        <p:spPr>
          <a:xfrm>
            <a:off x="3244711" y="1476374"/>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везда: 5 точек 8">
            <a:extLst>
              <a:ext uri="{FF2B5EF4-FFF2-40B4-BE49-F238E27FC236}">
                <a16:creationId xmlns="" xmlns:a16="http://schemas.microsoft.com/office/drawing/2014/main" id="{E47A8577-EF1E-240C-6715-6EB898CBF1FF}"/>
              </a:ext>
            </a:extLst>
          </p:cNvPr>
          <p:cNvSpPr/>
          <p:nvPr/>
        </p:nvSpPr>
        <p:spPr>
          <a:xfrm>
            <a:off x="7104406" y="1476374"/>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Звезда: 5 точек 9">
            <a:extLst>
              <a:ext uri="{FF2B5EF4-FFF2-40B4-BE49-F238E27FC236}">
                <a16:creationId xmlns="" xmlns:a16="http://schemas.microsoft.com/office/drawing/2014/main" id="{BE82F4F8-66E2-3BF6-4369-5FD67A3994EB}"/>
              </a:ext>
            </a:extLst>
          </p:cNvPr>
          <p:cNvSpPr/>
          <p:nvPr/>
        </p:nvSpPr>
        <p:spPr>
          <a:xfrm>
            <a:off x="4478819" y="1476373"/>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Звезда: 5 точек 10">
            <a:extLst>
              <a:ext uri="{FF2B5EF4-FFF2-40B4-BE49-F238E27FC236}">
                <a16:creationId xmlns="" xmlns:a16="http://schemas.microsoft.com/office/drawing/2014/main" id="{8B7A30A0-BA7C-788E-673C-EA6AB32A6ED4}"/>
              </a:ext>
            </a:extLst>
          </p:cNvPr>
          <p:cNvSpPr/>
          <p:nvPr/>
        </p:nvSpPr>
        <p:spPr>
          <a:xfrm>
            <a:off x="4992340" y="1476373"/>
            <a:ext cx="190500" cy="28160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6927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7265913-D41D-62AF-7970-CAB22E1E2FAA}"/>
              </a:ext>
            </a:extLst>
          </p:cNvPr>
          <p:cNvPicPr>
            <a:picLocks noChangeAspect="1"/>
          </p:cNvPicPr>
          <p:nvPr/>
        </p:nvPicPr>
        <p:blipFill>
          <a:blip r:embed="rId2"/>
          <a:stretch>
            <a:fillRect/>
          </a:stretch>
        </p:blipFill>
        <p:spPr>
          <a:xfrm>
            <a:off x="2123" y="-1732"/>
            <a:ext cx="9139753" cy="5146963"/>
          </a:xfrm>
          <a:prstGeom prst="rect">
            <a:avLst/>
          </a:prstGeom>
        </p:spPr>
      </p:pic>
      <p:sp>
        <p:nvSpPr>
          <p:cNvPr id="5" name="Прямоугольник 4">
            <a:extLst>
              <a:ext uri="{FF2B5EF4-FFF2-40B4-BE49-F238E27FC236}">
                <a16:creationId xmlns="" xmlns:a16="http://schemas.microsoft.com/office/drawing/2014/main" id="{6F2C9763-94DA-ABDB-5016-1807733C6B6B}"/>
              </a:ext>
            </a:extLst>
          </p:cNvPr>
          <p:cNvSpPr/>
          <p:nvPr/>
        </p:nvSpPr>
        <p:spPr>
          <a:xfrm>
            <a:off x="311727" y="240289"/>
            <a:ext cx="8615795" cy="46672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a:t>Методики для исследования: </a:t>
            </a:r>
            <a:endParaRPr lang="ru-RU">
              <a:solidFill>
                <a:srgbClr val="000000"/>
              </a:solidFill>
            </a:endParaRPr>
          </a:p>
        </p:txBody>
      </p:sp>
      <p:sp>
        <p:nvSpPr>
          <p:cNvPr id="2" name="Заголовок 1">
            <a:extLst>
              <a:ext uri="{FF2B5EF4-FFF2-40B4-BE49-F238E27FC236}">
                <a16:creationId xmlns="" xmlns:a16="http://schemas.microsoft.com/office/drawing/2014/main" id="{5609AABA-4E93-66AE-2CC9-65387E167A12}"/>
              </a:ext>
            </a:extLst>
          </p:cNvPr>
          <p:cNvSpPr>
            <a:spLocks noGrp="1"/>
          </p:cNvSpPr>
          <p:nvPr>
            <p:ph type="title"/>
          </p:nvPr>
        </p:nvSpPr>
        <p:spPr>
          <a:xfrm>
            <a:off x="311700" y="445025"/>
            <a:ext cx="8520600" cy="572700"/>
          </a:xfrm>
        </p:spPr>
        <p:txBody>
          <a:bodyPr>
            <a:normAutofit fontScale="90000"/>
          </a:bodyPr>
          <a:lstStyle/>
          <a:p>
            <a:pPr algn="ctr"/>
            <a:r>
              <a:rPr lang="ru-RU"/>
              <a:t>Методики для исследования уровня </a:t>
            </a:r>
            <a:r>
              <a:rPr lang="ru-RU" err="1"/>
              <a:t>метакогнитивных</a:t>
            </a:r>
            <a:r>
              <a:rPr lang="ru-RU"/>
              <a:t> навыков:</a:t>
            </a:r>
          </a:p>
        </p:txBody>
      </p:sp>
      <p:sp>
        <p:nvSpPr>
          <p:cNvPr id="3" name="Текст 2">
            <a:extLst>
              <a:ext uri="{FF2B5EF4-FFF2-40B4-BE49-F238E27FC236}">
                <a16:creationId xmlns="" xmlns:a16="http://schemas.microsoft.com/office/drawing/2014/main" id="{FA1D6DEA-FE39-5579-56A2-E063B77522B9}"/>
              </a:ext>
            </a:extLst>
          </p:cNvPr>
          <p:cNvSpPr>
            <a:spLocks noGrp="1"/>
          </p:cNvSpPr>
          <p:nvPr>
            <p:ph type="body" idx="1"/>
          </p:nvPr>
        </p:nvSpPr>
        <p:spPr>
          <a:xfrm>
            <a:off x="311700" y="1287068"/>
            <a:ext cx="8520600" cy="3687654"/>
          </a:xfrm>
        </p:spPr>
        <p:txBody>
          <a:bodyPr>
            <a:normAutofit lnSpcReduction="10000"/>
          </a:bodyPr>
          <a:lstStyle/>
          <a:p>
            <a:pPr>
              <a:lnSpc>
                <a:spcPct val="114999"/>
              </a:lnSpc>
              <a:buAutoNum type="arabicPeriod"/>
            </a:pPr>
            <a:endParaRPr lang="ru-RU">
              <a:solidFill>
                <a:schemeClr val="tx1"/>
              </a:solidFill>
            </a:endParaRPr>
          </a:p>
          <a:p>
            <a:pPr>
              <a:lnSpc>
                <a:spcPct val="114999"/>
              </a:lnSpc>
              <a:buAutoNum type="arabicPeriod"/>
            </a:pPr>
            <a:r>
              <a:rPr lang="ru-RU" dirty="0">
                <a:solidFill>
                  <a:schemeClr val="tx1"/>
                </a:solidFill>
              </a:rPr>
              <a:t>Методика самооценки </a:t>
            </a:r>
            <a:r>
              <a:rPr lang="ru-RU" dirty="0" err="1">
                <a:solidFill>
                  <a:schemeClr val="tx1"/>
                </a:solidFill>
              </a:rPr>
              <a:t>метакогнитивных</a:t>
            </a:r>
            <a:r>
              <a:rPr lang="ru-RU" dirty="0">
                <a:solidFill>
                  <a:schemeClr val="tx1"/>
                </a:solidFill>
              </a:rPr>
              <a:t> знаний и </a:t>
            </a:r>
            <a:r>
              <a:rPr lang="ru-RU" dirty="0" err="1">
                <a:solidFill>
                  <a:schemeClr val="tx1"/>
                </a:solidFill>
              </a:rPr>
              <a:t>метакогнитивной</a:t>
            </a:r>
            <a:r>
              <a:rPr lang="ru-RU" dirty="0">
                <a:solidFill>
                  <a:schemeClr val="tx1"/>
                </a:solidFill>
              </a:rPr>
              <a:t> активности М.М. Кашапова и Ю.В. Скворцовой</a:t>
            </a:r>
          </a:p>
          <a:p>
            <a:pPr>
              <a:lnSpc>
                <a:spcPct val="114999"/>
              </a:lnSpc>
              <a:buAutoNum type="arabicPeriod"/>
            </a:pPr>
            <a:r>
              <a:rPr lang="ru-RU" dirty="0">
                <a:solidFill>
                  <a:schemeClr val="tx1"/>
                </a:solidFill>
              </a:rPr>
              <a:t>Опросник когнитивной </a:t>
            </a:r>
            <a:r>
              <a:rPr lang="ru-RU" dirty="0" err="1">
                <a:solidFill>
                  <a:schemeClr val="tx1"/>
                </a:solidFill>
              </a:rPr>
              <a:t>флексибильности</a:t>
            </a:r>
            <a:r>
              <a:rPr lang="ru-RU" dirty="0">
                <a:solidFill>
                  <a:schemeClr val="tx1"/>
                </a:solidFill>
              </a:rPr>
              <a:t> (CFI) C. C. Кургинян, Е. Ю. </a:t>
            </a:r>
            <a:r>
              <a:rPr lang="ru-RU" dirty="0" err="1">
                <a:solidFill>
                  <a:schemeClr val="tx1"/>
                </a:solidFill>
              </a:rPr>
              <a:t>Осаволюк</a:t>
            </a:r>
            <a:r>
              <a:rPr lang="ru-RU" dirty="0">
                <a:solidFill>
                  <a:schemeClr val="tx1"/>
                </a:solidFill>
              </a:rPr>
              <a:t>.</a:t>
            </a:r>
          </a:p>
          <a:p>
            <a:pPr>
              <a:lnSpc>
                <a:spcPct val="114999"/>
              </a:lnSpc>
              <a:buAutoNum type="arabicPeriod"/>
            </a:pPr>
            <a:r>
              <a:rPr lang="ru-RU" dirty="0">
                <a:solidFill>
                  <a:schemeClr val="tx1"/>
                </a:solidFill>
              </a:rPr>
              <a:t>Методика «Диагностика мотивационной структуры личности» В.Э. </a:t>
            </a:r>
            <a:r>
              <a:rPr lang="ru-RU" dirty="0" err="1">
                <a:solidFill>
                  <a:schemeClr val="tx1"/>
                </a:solidFill>
              </a:rPr>
              <a:t>Мильман</a:t>
            </a:r>
            <a:endParaRPr lang="ru-RU" dirty="0">
              <a:solidFill>
                <a:schemeClr val="tx1"/>
              </a:solidFill>
            </a:endParaRPr>
          </a:p>
          <a:p>
            <a:pPr>
              <a:lnSpc>
                <a:spcPct val="114999"/>
              </a:lnSpc>
              <a:buAutoNum type="arabicPeriod"/>
            </a:pPr>
            <a:r>
              <a:rPr lang="ru-RU" dirty="0">
                <a:solidFill>
                  <a:schemeClr val="tx1"/>
                </a:solidFill>
              </a:rPr>
              <a:t>Тест </a:t>
            </a:r>
            <a:r>
              <a:rPr lang="ru-RU" dirty="0" err="1">
                <a:solidFill>
                  <a:schemeClr val="tx1"/>
                </a:solidFill>
              </a:rPr>
              <a:t>смысложизненных</a:t>
            </a:r>
            <a:r>
              <a:rPr lang="ru-RU" dirty="0">
                <a:solidFill>
                  <a:schemeClr val="tx1"/>
                </a:solidFill>
              </a:rPr>
              <a:t> ориентаций (СЖО) </a:t>
            </a:r>
            <a:r>
              <a:rPr lang="ru-RU" dirty="0" err="1">
                <a:solidFill>
                  <a:schemeClr val="tx1"/>
                </a:solidFill>
              </a:rPr>
              <a:t>Д.А.Леонтьева</a:t>
            </a:r>
            <a:endParaRPr lang="ru-RU">
              <a:solidFill>
                <a:schemeClr val="tx1"/>
              </a:solidFill>
            </a:endParaRPr>
          </a:p>
          <a:p>
            <a:pPr>
              <a:lnSpc>
                <a:spcPct val="114999"/>
              </a:lnSpc>
              <a:buAutoNum type="arabicPeriod"/>
            </a:pPr>
            <a:r>
              <a:rPr lang="ru-RU" dirty="0">
                <a:solidFill>
                  <a:schemeClr val="tx1"/>
                </a:solidFill>
              </a:rPr>
              <a:t>Тест критического мышления Старки. </a:t>
            </a:r>
            <a:r>
              <a:rPr lang="ru-RU" cap="small" dirty="0">
                <a:solidFill>
                  <a:schemeClr val="tx1"/>
                </a:solidFill>
              </a:rPr>
              <a:t>Автор: Л. Старки (2004). Адаптация: Е. Л. Луценко (2014)</a:t>
            </a:r>
            <a:endParaRPr lang="ru-RU" dirty="0">
              <a:solidFill>
                <a:schemeClr val="tx1"/>
              </a:solidFill>
            </a:endParaRPr>
          </a:p>
          <a:p>
            <a:pPr>
              <a:lnSpc>
                <a:spcPct val="114999"/>
              </a:lnSpc>
              <a:buAutoNum type="arabicPeriod"/>
            </a:pPr>
            <a:r>
              <a:rPr lang="ru-RU" cap="small" dirty="0">
                <a:solidFill>
                  <a:schemeClr val="tx1"/>
                </a:solidFill>
              </a:rPr>
              <a:t>Опросник самоорганизации деятельности (ОСД). Авторы: Е. Ю. </a:t>
            </a:r>
            <a:r>
              <a:rPr lang="ru-RU" cap="small" dirty="0" err="1">
                <a:solidFill>
                  <a:schemeClr val="tx1"/>
                </a:solidFill>
              </a:rPr>
              <a:t>Мандрикова</a:t>
            </a:r>
            <a:r>
              <a:rPr lang="ru-RU" cap="small" dirty="0">
                <a:solidFill>
                  <a:schemeClr val="tx1"/>
                </a:solidFill>
              </a:rPr>
              <a:t> (2010); M. Bond, N. </a:t>
            </a:r>
            <a:r>
              <a:rPr lang="ru-RU" cap="small" dirty="0" err="1">
                <a:solidFill>
                  <a:schemeClr val="tx1"/>
                </a:solidFill>
              </a:rPr>
              <a:t>Feather</a:t>
            </a:r>
            <a:r>
              <a:rPr lang="ru-RU" cap="small" dirty="0">
                <a:solidFill>
                  <a:schemeClr val="tx1"/>
                </a:solidFill>
              </a:rPr>
              <a:t> (1988)</a:t>
            </a:r>
          </a:p>
          <a:p>
            <a:pPr>
              <a:lnSpc>
                <a:spcPct val="114999"/>
              </a:lnSpc>
              <a:buAutoNum type="arabicPeriod"/>
            </a:pPr>
            <a:endParaRPr lang="ru-RU" cap="small">
              <a:solidFill>
                <a:schemeClr val="tx1"/>
              </a:solidFill>
            </a:endParaRPr>
          </a:p>
          <a:p>
            <a:pPr>
              <a:lnSpc>
                <a:spcPct val="114999"/>
              </a:lnSpc>
              <a:buAutoNum type="arabicPeriod"/>
            </a:pPr>
            <a:endParaRPr lang="ru-RU" cap="small">
              <a:solidFill>
                <a:schemeClr val="tx1"/>
              </a:solidFill>
            </a:endParaRPr>
          </a:p>
          <a:p>
            <a:pPr>
              <a:lnSpc>
                <a:spcPct val="114999"/>
              </a:lnSpc>
              <a:buAutoNum type="arabicPeriod"/>
            </a:pPr>
            <a:endParaRPr lang="ru-RU" cap="small">
              <a:solidFill>
                <a:schemeClr val="tx1"/>
              </a:solidFill>
            </a:endParaRPr>
          </a:p>
          <a:p>
            <a:pPr>
              <a:lnSpc>
                <a:spcPct val="114999"/>
              </a:lnSpc>
              <a:buAutoNum type="arabicPeriod"/>
            </a:pPr>
            <a:endParaRPr lang="ru-RU" sz="1100" cap="small">
              <a:solidFill>
                <a:srgbClr val="292929"/>
              </a:solidFill>
            </a:endParaRPr>
          </a:p>
          <a:p>
            <a:pPr>
              <a:lnSpc>
                <a:spcPct val="114999"/>
              </a:lnSpc>
              <a:buAutoNum type="arabicPeriod"/>
            </a:pPr>
            <a:endParaRPr lang="ru-RU" b="1">
              <a:solidFill>
                <a:srgbClr val="000000"/>
              </a:solidFill>
            </a:endParaRPr>
          </a:p>
          <a:p>
            <a:pPr>
              <a:lnSpc>
                <a:spcPct val="114999"/>
              </a:lnSpc>
              <a:buAutoNum type="arabicPeriod"/>
            </a:pPr>
            <a:endParaRPr lang="ru-RU" b="1">
              <a:solidFill>
                <a:srgbClr val="000000"/>
              </a:solidFill>
            </a:endParaRPr>
          </a:p>
          <a:p>
            <a:pPr marL="400050" indent="-285750">
              <a:lnSpc>
                <a:spcPct val="114999"/>
              </a:lnSpc>
              <a:buAutoNum type="arabicPeriod"/>
            </a:pPr>
            <a:endParaRPr lang="ru-RU" b="1">
              <a:solidFill>
                <a:srgbClr val="000000"/>
              </a:solidFill>
            </a:endParaRPr>
          </a:p>
          <a:p>
            <a:pPr>
              <a:lnSpc>
                <a:spcPct val="114999"/>
              </a:lnSpc>
              <a:buAutoNum type="arabicPeriod"/>
            </a:pPr>
            <a:endParaRPr lang="ru-RU">
              <a:solidFill>
                <a:srgbClr val="595959"/>
              </a:solidFill>
            </a:endParaRPr>
          </a:p>
        </p:txBody>
      </p:sp>
    </p:spTree>
    <p:extLst>
      <p:ext uri="{BB962C8B-B14F-4D97-AF65-F5344CB8AC3E}">
        <p14:creationId xmlns:p14="http://schemas.microsoft.com/office/powerpoint/2010/main" val="4290378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Шрифт, График&#10;&#10;Автоматически созданное описание">
            <a:extLst>
              <a:ext uri="{FF2B5EF4-FFF2-40B4-BE49-F238E27FC236}">
                <a16:creationId xmlns="" xmlns:a16="http://schemas.microsoft.com/office/drawing/2014/main" id="{90F6C0A0-DD0E-7B92-5801-FB9E0FE4EC90}"/>
              </a:ext>
            </a:extLst>
          </p:cNvPr>
          <p:cNvPicPr>
            <a:picLocks noChangeAspect="1"/>
          </p:cNvPicPr>
          <p:nvPr/>
        </p:nvPicPr>
        <p:blipFill>
          <a:blip r:embed="rId2"/>
          <a:stretch>
            <a:fillRect/>
          </a:stretch>
        </p:blipFill>
        <p:spPr>
          <a:xfrm>
            <a:off x="723466" y="532967"/>
            <a:ext cx="6450156" cy="3609975"/>
          </a:xfrm>
          <a:prstGeom prst="rect">
            <a:avLst/>
          </a:prstGeom>
        </p:spPr>
      </p:pic>
      <p:pic>
        <p:nvPicPr>
          <p:cNvPr id="7" name="Рисунок 6"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AAD6E338-C7D7-A95F-AD27-D382668D3DA2}"/>
              </a:ext>
            </a:extLst>
          </p:cNvPr>
          <p:cNvPicPr>
            <a:picLocks noChangeAspect="1"/>
          </p:cNvPicPr>
          <p:nvPr/>
        </p:nvPicPr>
        <p:blipFill>
          <a:blip r:embed="rId3"/>
          <a:stretch>
            <a:fillRect/>
          </a:stretch>
        </p:blipFill>
        <p:spPr>
          <a:xfrm>
            <a:off x="7381009" y="548120"/>
            <a:ext cx="1447800" cy="1466850"/>
          </a:xfrm>
          <a:prstGeom prst="rect">
            <a:avLst/>
          </a:prstGeom>
        </p:spPr>
      </p:pic>
      <p:pic>
        <p:nvPicPr>
          <p:cNvPr id="9" name="Рисунок 8"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11E730F3-D649-6440-C30B-8A5C075E0F28}"/>
              </a:ext>
            </a:extLst>
          </p:cNvPr>
          <p:cNvPicPr>
            <a:picLocks noChangeAspect="1"/>
          </p:cNvPicPr>
          <p:nvPr/>
        </p:nvPicPr>
        <p:blipFill>
          <a:blip r:embed="rId4"/>
          <a:stretch>
            <a:fillRect/>
          </a:stretch>
        </p:blipFill>
        <p:spPr>
          <a:xfrm>
            <a:off x="7317797" y="2707697"/>
            <a:ext cx="1712769" cy="741219"/>
          </a:xfrm>
          <a:prstGeom prst="rect">
            <a:avLst/>
          </a:prstGeom>
        </p:spPr>
      </p:pic>
      <p:pic>
        <p:nvPicPr>
          <p:cNvPr id="11" name="Рисунок 10"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2FBD82BF-279D-48C0-202C-B7FA0AFB7723}"/>
              </a:ext>
            </a:extLst>
          </p:cNvPr>
          <p:cNvPicPr>
            <a:picLocks noChangeAspect="1"/>
          </p:cNvPicPr>
          <p:nvPr/>
        </p:nvPicPr>
        <p:blipFill>
          <a:blip r:embed="rId5"/>
          <a:stretch>
            <a:fillRect/>
          </a:stretch>
        </p:blipFill>
        <p:spPr>
          <a:xfrm>
            <a:off x="7258050" y="3627293"/>
            <a:ext cx="1823605" cy="737755"/>
          </a:xfrm>
          <a:prstGeom prst="rect">
            <a:avLst/>
          </a:prstGeom>
        </p:spPr>
      </p:pic>
      <p:pic>
        <p:nvPicPr>
          <p:cNvPr id="13" name="Рисунок 12"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6BBA0D4E-C7AB-79DE-F5E8-0DD7F7BEF707}"/>
              </a:ext>
            </a:extLst>
          </p:cNvPr>
          <p:cNvPicPr>
            <a:picLocks noChangeAspect="1"/>
          </p:cNvPicPr>
          <p:nvPr/>
        </p:nvPicPr>
        <p:blipFill>
          <a:blip r:embed="rId6"/>
          <a:stretch>
            <a:fillRect/>
          </a:stretch>
        </p:blipFill>
        <p:spPr>
          <a:xfrm>
            <a:off x="7447684" y="2054803"/>
            <a:ext cx="1314450" cy="514350"/>
          </a:xfrm>
          <a:prstGeom prst="rect">
            <a:avLst/>
          </a:prstGeom>
        </p:spPr>
      </p:pic>
    </p:spTree>
    <p:extLst>
      <p:ext uri="{BB962C8B-B14F-4D97-AF65-F5344CB8AC3E}">
        <p14:creationId xmlns:p14="http://schemas.microsoft.com/office/powerpoint/2010/main" val="3257910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Шрифт, число&#10;&#10;Автоматически созданное описание">
            <a:extLst>
              <a:ext uri="{FF2B5EF4-FFF2-40B4-BE49-F238E27FC236}">
                <a16:creationId xmlns="" xmlns:a16="http://schemas.microsoft.com/office/drawing/2014/main" id="{62E9FC25-038D-542B-5ACC-E21B99461DCA}"/>
              </a:ext>
            </a:extLst>
          </p:cNvPr>
          <p:cNvPicPr>
            <a:picLocks noChangeAspect="1"/>
          </p:cNvPicPr>
          <p:nvPr/>
        </p:nvPicPr>
        <p:blipFill>
          <a:blip r:embed="rId2"/>
          <a:stretch>
            <a:fillRect/>
          </a:stretch>
        </p:blipFill>
        <p:spPr>
          <a:xfrm>
            <a:off x="452870" y="522575"/>
            <a:ext cx="6653646" cy="3907848"/>
          </a:xfrm>
          <a:prstGeom prst="rect">
            <a:avLst/>
          </a:prstGeom>
        </p:spPr>
      </p:pic>
      <p:pic>
        <p:nvPicPr>
          <p:cNvPr id="10" name="Рисунок 9"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26D0D4B7-621F-BB50-B8D3-E5AEC8C068F0}"/>
              </a:ext>
            </a:extLst>
          </p:cNvPr>
          <p:cNvPicPr>
            <a:picLocks noChangeAspect="1"/>
          </p:cNvPicPr>
          <p:nvPr/>
        </p:nvPicPr>
        <p:blipFill>
          <a:blip r:embed="rId3"/>
          <a:stretch>
            <a:fillRect/>
          </a:stretch>
        </p:blipFill>
        <p:spPr>
          <a:xfrm>
            <a:off x="7381009" y="548120"/>
            <a:ext cx="1447800" cy="1466850"/>
          </a:xfrm>
          <a:prstGeom prst="rect">
            <a:avLst/>
          </a:prstGeom>
        </p:spPr>
      </p:pic>
      <p:pic>
        <p:nvPicPr>
          <p:cNvPr id="12" name="Рисунок 11"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C6227B48-0502-D8DD-88ED-E31C9136B863}"/>
              </a:ext>
            </a:extLst>
          </p:cNvPr>
          <p:cNvPicPr>
            <a:picLocks noChangeAspect="1"/>
          </p:cNvPicPr>
          <p:nvPr/>
        </p:nvPicPr>
        <p:blipFill>
          <a:blip r:embed="rId4"/>
          <a:stretch>
            <a:fillRect/>
          </a:stretch>
        </p:blipFill>
        <p:spPr>
          <a:xfrm>
            <a:off x="7317797" y="2707697"/>
            <a:ext cx="1712769" cy="741219"/>
          </a:xfrm>
          <a:prstGeom prst="rect">
            <a:avLst/>
          </a:prstGeom>
        </p:spPr>
      </p:pic>
      <p:pic>
        <p:nvPicPr>
          <p:cNvPr id="14" name="Рисунок 13"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CE27F5BC-7867-B405-ADEF-A306AB387C73}"/>
              </a:ext>
            </a:extLst>
          </p:cNvPr>
          <p:cNvPicPr>
            <a:picLocks noChangeAspect="1"/>
          </p:cNvPicPr>
          <p:nvPr/>
        </p:nvPicPr>
        <p:blipFill>
          <a:blip r:embed="rId5"/>
          <a:stretch>
            <a:fillRect/>
          </a:stretch>
        </p:blipFill>
        <p:spPr>
          <a:xfrm>
            <a:off x="7258050" y="3627293"/>
            <a:ext cx="1823605" cy="737755"/>
          </a:xfrm>
          <a:prstGeom prst="rect">
            <a:avLst/>
          </a:prstGeom>
        </p:spPr>
      </p:pic>
      <p:pic>
        <p:nvPicPr>
          <p:cNvPr id="16" name="Рисунок 15"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69700375-595A-A55B-5210-2ADD9F922747}"/>
              </a:ext>
            </a:extLst>
          </p:cNvPr>
          <p:cNvPicPr>
            <a:picLocks noChangeAspect="1"/>
          </p:cNvPicPr>
          <p:nvPr/>
        </p:nvPicPr>
        <p:blipFill>
          <a:blip r:embed="rId6"/>
          <a:stretch>
            <a:fillRect/>
          </a:stretch>
        </p:blipFill>
        <p:spPr>
          <a:xfrm>
            <a:off x="7447684" y="2054803"/>
            <a:ext cx="1314450" cy="514350"/>
          </a:xfrm>
          <a:prstGeom prst="rect">
            <a:avLst/>
          </a:prstGeom>
        </p:spPr>
      </p:pic>
    </p:spTree>
    <p:extLst>
      <p:ext uri="{BB962C8B-B14F-4D97-AF65-F5344CB8AC3E}">
        <p14:creationId xmlns:p14="http://schemas.microsoft.com/office/powerpoint/2010/main" val="2373120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График, диаграмма&#10;&#10;Автоматически созданное описание">
            <a:extLst>
              <a:ext uri="{FF2B5EF4-FFF2-40B4-BE49-F238E27FC236}">
                <a16:creationId xmlns="" xmlns:a16="http://schemas.microsoft.com/office/drawing/2014/main" id="{A23BD90E-A984-18CC-A725-58470973D8AA}"/>
              </a:ext>
            </a:extLst>
          </p:cNvPr>
          <p:cNvPicPr>
            <a:picLocks noChangeAspect="1"/>
          </p:cNvPicPr>
          <p:nvPr/>
        </p:nvPicPr>
        <p:blipFill>
          <a:blip r:embed="rId2"/>
          <a:stretch>
            <a:fillRect/>
          </a:stretch>
        </p:blipFill>
        <p:spPr>
          <a:xfrm>
            <a:off x="251156" y="188768"/>
            <a:ext cx="6996459" cy="3588327"/>
          </a:xfrm>
          <a:prstGeom prst="rect">
            <a:avLst/>
          </a:prstGeom>
        </p:spPr>
      </p:pic>
      <p:sp>
        <p:nvSpPr>
          <p:cNvPr id="6" name="Прямоугольник 5">
            <a:extLst>
              <a:ext uri="{FF2B5EF4-FFF2-40B4-BE49-F238E27FC236}">
                <a16:creationId xmlns="" xmlns:a16="http://schemas.microsoft.com/office/drawing/2014/main" id="{87DF0606-AF8A-6C8A-0706-00360406D671}"/>
              </a:ext>
            </a:extLst>
          </p:cNvPr>
          <p:cNvSpPr/>
          <p:nvPr/>
        </p:nvSpPr>
        <p:spPr>
          <a:xfrm>
            <a:off x="253277" y="3894426"/>
            <a:ext cx="6996546" cy="943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999"/>
              </a:lnSpc>
              <a:spcAft>
                <a:spcPts val="1200"/>
              </a:spcAft>
            </a:pPr>
            <a:endParaRPr lang="az-Cyrl-AZ" dirty="0">
              <a:solidFill>
                <a:schemeClr val="tx1"/>
              </a:solidFill>
              <a:cs typeface="Arial"/>
            </a:endParaRPr>
          </a:p>
          <a:p>
            <a:pPr>
              <a:lnSpc>
                <a:spcPct val="114999"/>
              </a:lnSpc>
              <a:spcAft>
                <a:spcPts val="1200"/>
              </a:spcAft>
            </a:pPr>
            <a:r>
              <a:rPr lang="az-Cyrl-AZ">
                <a:solidFill>
                  <a:schemeClr val="bg1"/>
                </a:solidFill>
                <a:cs typeface="Arial"/>
              </a:rPr>
              <a:t>Максимальные значения по показателям смысло-жизненной  ориентации и мотивации преобладают у участников заказного трека</a:t>
            </a:r>
            <a:endParaRPr lang="ru-RU">
              <a:solidFill>
                <a:schemeClr val="bg1"/>
              </a:solidFill>
              <a:cs typeface="Arial"/>
            </a:endParaRPr>
          </a:p>
          <a:p>
            <a:pPr algn="ctr"/>
            <a:endParaRPr lang="ru-RU" dirty="0">
              <a:cs typeface="Arial"/>
            </a:endParaRPr>
          </a:p>
        </p:txBody>
      </p:sp>
      <p:pic>
        <p:nvPicPr>
          <p:cNvPr id="3" name="Рисунок 2"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097F6B14-1A98-A2A2-1D91-EA4755FCB90D}"/>
              </a:ext>
            </a:extLst>
          </p:cNvPr>
          <p:cNvPicPr>
            <a:picLocks noChangeAspect="1"/>
          </p:cNvPicPr>
          <p:nvPr/>
        </p:nvPicPr>
        <p:blipFill>
          <a:blip r:embed="rId3"/>
          <a:stretch>
            <a:fillRect/>
          </a:stretch>
        </p:blipFill>
        <p:spPr>
          <a:xfrm>
            <a:off x="7381009" y="548120"/>
            <a:ext cx="1447800" cy="1466850"/>
          </a:xfrm>
          <a:prstGeom prst="rect">
            <a:avLst/>
          </a:prstGeom>
        </p:spPr>
      </p:pic>
      <p:pic>
        <p:nvPicPr>
          <p:cNvPr id="7" name="Рисунок 6"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B80BC5D7-D85F-55FC-3B78-C9D00688FC73}"/>
              </a:ext>
            </a:extLst>
          </p:cNvPr>
          <p:cNvPicPr>
            <a:picLocks noChangeAspect="1"/>
          </p:cNvPicPr>
          <p:nvPr/>
        </p:nvPicPr>
        <p:blipFill>
          <a:blip r:embed="rId4"/>
          <a:stretch>
            <a:fillRect/>
          </a:stretch>
        </p:blipFill>
        <p:spPr>
          <a:xfrm>
            <a:off x="7317797" y="2707697"/>
            <a:ext cx="1712769" cy="741219"/>
          </a:xfrm>
          <a:prstGeom prst="rect">
            <a:avLst/>
          </a:prstGeom>
        </p:spPr>
      </p:pic>
      <p:pic>
        <p:nvPicPr>
          <p:cNvPr id="9" name="Рисунок 8"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349EF752-CA0F-67FB-E629-855F46AFEEE2}"/>
              </a:ext>
            </a:extLst>
          </p:cNvPr>
          <p:cNvPicPr>
            <a:picLocks noChangeAspect="1"/>
          </p:cNvPicPr>
          <p:nvPr/>
        </p:nvPicPr>
        <p:blipFill>
          <a:blip r:embed="rId5"/>
          <a:stretch>
            <a:fillRect/>
          </a:stretch>
        </p:blipFill>
        <p:spPr>
          <a:xfrm>
            <a:off x="7258050" y="3627293"/>
            <a:ext cx="1823605" cy="737755"/>
          </a:xfrm>
          <a:prstGeom prst="rect">
            <a:avLst/>
          </a:prstGeom>
        </p:spPr>
      </p:pic>
      <p:pic>
        <p:nvPicPr>
          <p:cNvPr id="10" name="Рисунок 9"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2DB1AB16-2136-B610-4BE4-7DFDB4263B9B}"/>
              </a:ext>
            </a:extLst>
          </p:cNvPr>
          <p:cNvPicPr>
            <a:picLocks noChangeAspect="1"/>
          </p:cNvPicPr>
          <p:nvPr/>
        </p:nvPicPr>
        <p:blipFill>
          <a:blip r:embed="rId6"/>
          <a:stretch>
            <a:fillRect/>
          </a:stretch>
        </p:blipFill>
        <p:spPr>
          <a:xfrm>
            <a:off x="7447684" y="2054803"/>
            <a:ext cx="1314450" cy="514350"/>
          </a:xfrm>
          <a:prstGeom prst="rect">
            <a:avLst/>
          </a:prstGeom>
        </p:spPr>
      </p:pic>
    </p:spTree>
    <p:extLst>
      <p:ext uri="{BB962C8B-B14F-4D97-AF65-F5344CB8AC3E}">
        <p14:creationId xmlns:p14="http://schemas.microsoft.com/office/powerpoint/2010/main" val="3593590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диаграмма, График&#10;&#10;Автоматически созданное описание">
            <a:extLst>
              <a:ext uri="{FF2B5EF4-FFF2-40B4-BE49-F238E27FC236}">
                <a16:creationId xmlns="" xmlns:a16="http://schemas.microsoft.com/office/drawing/2014/main" id="{D1F6D999-4336-7D5B-6619-E181827A2C23}"/>
              </a:ext>
            </a:extLst>
          </p:cNvPr>
          <p:cNvPicPr>
            <a:picLocks noChangeAspect="1"/>
          </p:cNvPicPr>
          <p:nvPr/>
        </p:nvPicPr>
        <p:blipFill>
          <a:blip r:embed="rId2"/>
          <a:stretch>
            <a:fillRect/>
          </a:stretch>
        </p:blipFill>
        <p:spPr>
          <a:xfrm>
            <a:off x="164523" y="286183"/>
            <a:ext cx="6589566" cy="3609977"/>
          </a:xfrm>
          <a:prstGeom prst="rect">
            <a:avLst/>
          </a:prstGeom>
        </p:spPr>
      </p:pic>
      <p:sp>
        <p:nvSpPr>
          <p:cNvPr id="6" name="Прямоугольник 5">
            <a:extLst>
              <a:ext uri="{FF2B5EF4-FFF2-40B4-BE49-F238E27FC236}">
                <a16:creationId xmlns="" xmlns:a16="http://schemas.microsoft.com/office/drawing/2014/main" id="{7C33D508-BF73-EBF8-4973-4422931083A7}"/>
              </a:ext>
            </a:extLst>
          </p:cNvPr>
          <p:cNvSpPr/>
          <p:nvPr/>
        </p:nvSpPr>
        <p:spPr>
          <a:xfrm>
            <a:off x="166687" y="3972359"/>
            <a:ext cx="6589568" cy="10217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14999"/>
              </a:lnSpc>
              <a:spcAft>
                <a:spcPts val="1200"/>
              </a:spcAft>
            </a:pPr>
            <a:endParaRPr lang="az-Cyrl-AZ" dirty="0">
              <a:solidFill>
                <a:schemeClr val="tx1"/>
              </a:solidFill>
              <a:cs typeface="Arial"/>
            </a:endParaRPr>
          </a:p>
          <a:p>
            <a:pPr>
              <a:lnSpc>
                <a:spcPct val="114999"/>
              </a:lnSpc>
              <a:spcAft>
                <a:spcPts val="1200"/>
              </a:spcAft>
            </a:pPr>
            <a:endParaRPr lang="az-Cyrl-AZ" dirty="0">
              <a:solidFill>
                <a:schemeClr val="bg1"/>
              </a:solidFill>
              <a:cs typeface="Arial"/>
            </a:endParaRPr>
          </a:p>
          <a:p>
            <a:pPr>
              <a:lnSpc>
                <a:spcPct val="114999"/>
              </a:lnSpc>
              <a:spcAft>
                <a:spcPts val="1200"/>
              </a:spcAft>
            </a:pPr>
            <a:r>
              <a:rPr lang="az-Cyrl-AZ">
                <a:solidFill>
                  <a:schemeClr val="bg1"/>
                </a:solidFill>
                <a:cs typeface="Arial"/>
              </a:rPr>
              <a:t>Максимальные значения по показателям самоорганизации, гибкости, критического мышления, </a:t>
            </a:r>
            <a:r>
              <a:rPr lang="az-Cyrl-AZ" dirty="0">
                <a:solidFill>
                  <a:schemeClr val="bg1"/>
                </a:solidFill>
                <a:cs typeface="Arial"/>
              </a:rPr>
              <a:t>метакогнитивных знаний и активности у участников социального трека</a:t>
            </a:r>
            <a:endParaRPr lang="en-US" dirty="0">
              <a:solidFill>
                <a:schemeClr val="bg1"/>
              </a:solidFill>
              <a:cs typeface="Arial"/>
            </a:endParaRPr>
          </a:p>
          <a:p>
            <a:pPr>
              <a:lnSpc>
                <a:spcPct val="114999"/>
              </a:lnSpc>
              <a:spcAft>
                <a:spcPts val="1200"/>
              </a:spcAft>
            </a:pPr>
            <a:endParaRPr lang="az-Cyrl-AZ" dirty="0">
              <a:solidFill>
                <a:schemeClr val="bg1"/>
              </a:solidFill>
              <a:cs typeface="Arial"/>
            </a:endParaRPr>
          </a:p>
          <a:p>
            <a:pPr algn="ctr"/>
            <a:endParaRPr lang="ru-RU" dirty="0">
              <a:cs typeface="Arial"/>
            </a:endParaRPr>
          </a:p>
        </p:txBody>
      </p:sp>
      <p:pic>
        <p:nvPicPr>
          <p:cNvPr id="3" name="Рисунок 2"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DB750352-B533-FF39-07D9-63F65D3F3B1B}"/>
              </a:ext>
            </a:extLst>
          </p:cNvPr>
          <p:cNvPicPr>
            <a:picLocks noChangeAspect="1"/>
          </p:cNvPicPr>
          <p:nvPr/>
        </p:nvPicPr>
        <p:blipFill>
          <a:blip r:embed="rId3"/>
          <a:stretch>
            <a:fillRect/>
          </a:stretch>
        </p:blipFill>
        <p:spPr>
          <a:xfrm>
            <a:off x="7173191" y="582756"/>
            <a:ext cx="1447800" cy="1466850"/>
          </a:xfrm>
          <a:prstGeom prst="rect">
            <a:avLst/>
          </a:prstGeom>
        </p:spPr>
      </p:pic>
      <p:pic>
        <p:nvPicPr>
          <p:cNvPr id="7" name="Рисунок 6"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C38A025E-AFB5-F53D-17BA-DAC77CA0BB1C}"/>
              </a:ext>
            </a:extLst>
          </p:cNvPr>
          <p:cNvPicPr>
            <a:picLocks noChangeAspect="1"/>
          </p:cNvPicPr>
          <p:nvPr/>
        </p:nvPicPr>
        <p:blipFill>
          <a:blip r:embed="rId4"/>
          <a:stretch>
            <a:fillRect/>
          </a:stretch>
        </p:blipFill>
        <p:spPr>
          <a:xfrm>
            <a:off x="7109979" y="2742333"/>
            <a:ext cx="1712769" cy="741219"/>
          </a:xfrm>
          <a:prstGeom prst="rect">
            <a:avLst/>
          </a:prstGeom>
        </p:spPr>
      </p:pic>
      <p:pic>
        <p:nvPicPr>
          <p:cNvPr id="9" name="Рисунок 8"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F681BAA0-BD0A-92B9-5B91-29686062BF99}"/>
              </a:ext>
            </a:extLst>
          </p:cNvPr>
          <p:cNvPicPr>
            <a:picLocks noChangeAspect="1"/>
          </p:cNvPicPr>
          <p:nvPr/>
        </p:nvPicPr>
        <p:blipFill>
          <a:blip r:embed="rId5"/>
          <a:stretch>
            <a:fillRect/>
          </a:stretch>
        </p:blipFill>
        <p:spPr>
          <a:xfrm>
            <a:off x="7050232" y="3661929"/>
            <a:ext cx="1823605" cy="737755"/>
          </a:xfrm>
          <a:prstGeom prst="rect">
            <a:avLst/>
          </a:prstGeom>
        </p:spPr>
      </p:pic>
      <p:pic>
        <p:nvPicPr>
          <p:cNvPr id="11" name="Рисунок 10"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679E3660-C154-0CC2-B1A3-6260A62B6592}"/>
              </a:ext>
            </a:extLst>
          </p:cNvPr>
          <p:cNvPicPr>
            <a:picLocks noChangeAspect="1"/>
          </p:cNvPicPr>
          <p:nvPr/>
        </p:nvPicPr>
        <p:blipFill>
          <a:blip r:embed="rId6"/>
          <a:stretch>
            <a:fillRect/>
          </a:stretch>
        </p:blipFill>
        <p:spPr>
          <a:xfrm>
            <a:off x="7239866" y="2089439"/>
            <a:ext cx="1314450" cy="514350"/>
          </a:xfrm>
          <a:prstGeom prst="rect">
            <a:avLst/>
          </a:prstGeom>
        </p:spPr>
      </p:pic>
    </p:spTree>
    <p:extLst>
      <p:ext uri="{BB962C8B-B14F-4D97-AF65-F5344CB8AC3E}">
        <p14:creationId xmlns:p14="http://schemas.microsoft.com/office/powerpoint/2010/main" val="823344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Красочность, График&#10;&#10;Автоматически созданное описание">
            <a:extLst>
              <a:ext uri="{FF2B5EF4-FFF2-40B4-BE49-F238E27FC236}">
                <a16:creationId xmlns="" xmlns:a16="http://schemas.microsoft.com/office/drawing/2014/main" id="{6E09A783-F978-9963-3CC7-EBF949C6D57C}"/>
              </a:ext>
            </a:extLst>
          </p:cNvPr>
          <p:cNvPicPr>
            <a:picLocks noChangeAspect="1"/>
          </p:cNvPicPr>
          <p:nvPr/>
        </p:nvPicPr>
        <p:blipFill>
          <a:blip r:embed="rId2"/>
          <a:stretch>
            <a:fillRect/>
          </a:stretch>
        </p:blipFill>
        <p:spPr>
          <a:xfrm>
            <a:off x="155863" y="456"/>
            <a:ext cx="6650182" cy="3687862"/>
          </a:xfrm>
          <a:prstGeom prst="rect">
            <a:avLst/>
          </a:prstGeom>
        </p:spPr>
      </p:pic>
      <p:sp>
        <p:nvSpPr>
          <p:cNvPr id="2" name="Прямоугольник 1">
            <a:extLst>
              <a:ext uri="{FF2B5EF4-FFF2-40B4-BE49-F238E27FC236}">
                <a16:creationId xmlns="" xmlns:a16="http://schemas.microsoft.com/office/drawing/2014/main" id="{241D6BF2-4344-82C8-AE8D-A2383ED2F12D}"/>
              </a:ext>
            </a:extLst>
          </p:cNvPr>
          <p:cNvSpPr/>
          <p:nvPr/>
        </p:nvSpPr>
        <p:spPr>
          <a:xfrm>
            <a:off x="158028" y="3790517"/>
            <a:ext cx="6650182" cy="11949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z-Cyrl-AZ" sz="1400" baseline="0">
                <a:latin typeface="Arial"/>
                <a:ea typeface="Arial"/>
                <a:cs typeface="Arial"/>
              </a:rPr>
              <a:t>В исследовательском треке высокие значения по показателям  смысло-жизненной  ориентации, гибкости, самоорганизации, метакогнитивных знаний и активности, общежитейской направленности в мотивации.</a:t>
            </a:r>
            <a:r>
              <a:rPr lang="en-US" sz="1400">
                <a:latin typeface="Arial"/>
                <a:ea typeface="Arial"/>
                <a:cs typeface="Arial"/>
              </a:rPr>
              <a:t>​</a:t>
            </a:r>
            <a:endParaRPr lang="ru-RU"/>
          </a:p>
        </p:txBody>
      </p:sp>
      <p:pic>
        <p:nvPicPr>
          <p:cNvPr id="5" name="Рисунок 4"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5FE8DAE3-89BA-CB8E-3815-B89699872793}"/>
              </a:ext>
            </a:extLst>
          </p:cNvPr>
          <p:cNvPicPr>
            <a:picLocks noChangeAspect="1"/>
          </p:cNvPicPr>
          <p:nvPr/>
        </p:nvPicPr>
        <p:blipFill>
          <a:blip r:embed="rId3"/>
          <a:stretch>
            <a:fillRect/>
          </a:stretch>
        </p:blipFill>
        <p:spPr>
          <a:xfrm>
            <a:off x="7285759" y="548120"/>
            <a:ext cx="1447800" cy="1466850"/>
          </a:xfrm>
          <a:prstGeom prst="rect">
            <a:avLst/>
          </a:prstGeom>
        </p:spPr>
      </p:pic>
      <p:pic>
        <p:nvPicPr>
          <p:cNvPr id="7" name="Рисунок 6"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3D69E9A8-120D-E3D0-3BCD-1EE690A9D448}"/>
              </a:ext>
            </a:extLst>
          </p:cNvPr>
          <p:cNvPicPr>
            <a:picLocks noChangeAspect="1"/>
          </p:cNvPicPr>
          <p:nvPr/>
        </p:nvPicPr>
        <p:blipFill>
          <a:blip r:embed="rId4"/>
          <a:stretch>
            <a:fillRect/>
          </a:stretch>
        </p:blipFill>
        <p:spPr>
          <a:xfrm>
            <a:off x="7222547" y="2707697"/>
            <a:ext cx="1712769" cy="741219"/>
          </a:xfrm>
          <a:prstGeom prst="rect">
            <a:avLst/>
          </a:prstGeom>
        </p:spPr>
      </p:pic>
      <p:pic>
        <p:nvPicPr>
          <p:cNvPr id="9" name="Рисунок 8"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D59B1120-62F5-C2F5-BBA2-7A5DD7A7A881}"/>
              </a:ext>
            </a:extLst>
          </p:cNvPr>
          <p:cNvPicPr>
            <a:picLocks noChangeAspect="1"/>
          </p:cNvPicPr>
          <p:nvPr/>
        </p:nvPicPr>
        <p:blipFill>
          <a:blip r:embed="rId5"/>
          <a:stretch>
            <a:fillRect/>
          </a:stretch>
        </p:blipFill>
        <p:spPr>
          <a:xfrm>
            <a:off x="7162800" y="3627293"/>
            <a:ext cx="1823605" cy="737755"/>
          </a:xfrm>
          <a:prstGeom prst="rect">
            <a:avLst/>
          </a:prstGeom>
        </p:spPr>
      </p:pic>
      <p:pic>
        <p:nvPicPr>
          <p:cNvPr id="11" name="Рисунок 10"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1C63A397-41CA-38C6-E697-0F385F66A69A}"/>
              </a:ext>
            </a:extLst>
          </p:cNvPr>
          <p:cNvPicPr>
            <a:picLocks noChangeAspect="1"/>
          </p:cNvPicPr>
          <p:nvPr/>
        </p:nvPicPr>
        <p:blipFill>
          <a:blip r:embed="rId6"/>
          <a:stretch>
            <a:fillRect/>
          </a:stretch>
        </p:blipFill>
        <p:spPr>
          <a:xfrm>
            <a:off x="7352434" y="2054803"/>
            <a:ext cx="1314450" cy="514350"/>
          </a:xfrm>
          <a:prstGeom prst="rect">
            <a:avLst/>
          </a:prstGeom>
        </p:spPr>
      </p:pic>
    </p:spTree>
    <p:extLst>
      <p:ext uri="{BB962C8B-B14F-4D97-AF65-F5344CB8AC3E}">
        <p14:creationId xmlns:p14="http://schemas.microsoft.com/office/powerpoint/2010/main" val="3549054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диаграмма, линия&#10;&#10;Автоматически созданное описание">
            <a:extLst>
              <a:ext uri="{FF2B5EF4-FFF2-40B4-BE49-F238E27FC236}">
                <a16:creationId xmlns="" xmlns:a16="http://schemas.microsoft.com/office/drawing/2014/main" id="{79178FE8-56AC-0DDA-79D5-7623A81FB6F9}"/>
              </a:ext>
            </a:extLst>
          </p:cNvPr>
          <p:cNvPicPr>
            <a:picLocks noChangeAspect="1"/>
          </p:cNvPicPr>
          <p:nvPr/>
        </p:nvPicPr>
        <p:blipFill>
          <a:blip r:embed="rId2"/>
          <a:stretch>
            <a:fillRect/>
          </a:stretch>
        </p:blipFill>
        <p:spPr>
          <a:xfrm>
            <a:off x="-1" y="279688"/>
            <a:ext cx="6953250" cy="3363191"/>
          </a:xfrm>
          <a:prstGeom prst="rect">
            <a:avLst/>
          </a:prstGeom>
        </p:spPr>
      </p:pic>
      <p:sp>
        <p:nvSpPr>
          <p:cNvPr id="5" name="Прямоугольник 4">
            <a:extLst>
              <a:ext uri="{FF2B5EF4-FFF2-40B4-BE49-F238E27FC236}">
                <a16:creationId xmlns="" xmlns:a16="http://schemas.microsoft.com/office/drawing/2014/main" id="{25F48AF0-10B9-AA33-07E7-12CE993D288A}"/>
              </a:ext>
            </a:extLst>
          </p:cNvPr>
          <p:cNvSpPr/>
          <p:nvPr/>
        </p:nvSpPr>
        <p:spPr>
          <a:xfrm>
            <a:off x="138545" y="3656302"/>
            <a:ext cx="6814705" cy="12036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999"/>
              </a:lnSpc>
              <a:spcAft>
                <a:spcPts val="1200"/>
              </a:spcAft>
            </a:pPr>
            <a:endParaRPr lang="az-Cyrl-AZ" dirty="0">
              <a:solidFill>
                <a:schemeClr val="tx1"/>
              </a:solidFill>
              <a:cs typeface="Arial"/>
            </a:endParaRPr>
          </a:p>
          <a:p>
            <a:pPr>
              <a:lnSpc>
                <a:spcPct val="114999"/>
              </a:lnSpc>
              <a:spcAft>
                <a:spcPts val="1200"/>
              </a:spcAft>
            </a:pPr>
            <a:r>
              <a:rPr lang="az-Cyrl-AZ">
                <a:solidFill>
                  <a:schemeClr val="bg1"/>
                </a:solidFill>
                <a:cs typeface="Arial"/>
              </a:rPr>
              <a:t>В предпринимательском треке высокие значения по показателям  смысло-жизненной  ориентации, гибкости, самоорганизации, метакогнитивных знаний и активности, общежитейской направленности в мотивации</a:t>
            </a:r>
          </a:p>
          <a:p>
            <a:pPr algn="ctr"/>
            <a:endParaRPr lang="ru-RU" dirty="0">
              <a:cs typeface="Arial"/>
            </a:endParaRPr>
          </a:p>
        </p:txBody>
      </p:sp>
      <p:pic>
        <p:nvPicPr>
          <p:cNvPr id="3" name="Рисунок 2" descr="Изображение выглядит как логотип, текст, символ, эмблема&#10;&#10;Автоматически созданное описание">
            <a:extLst>
              <a:ext uri="{FF2B5EF4-FFF2-40B4-BE49-F238E27FC236}">
                <a16:creationId xmlns="" xmlns:a16="http://schemas.microsoft.com/office/drawing/2014/main" id="{2C530BB4-3283-B61E-8396-8206D917C2AF}"/>
              </a:ext>
            </a:extLst>
          </p:cNvPr>
          <p:cNvPicPr>
            <a:picLocks noChangeAspect="1"/>
          </p:cNvPicPr>
          <p:nvPr/>
        </p:nvPicPr>
        <p:blipFill>
          <a:blip r:embed="rId3"/>
          <a:stretch>
            <a:fillRect/>
          </a:stretch>
        </p:blipFill>
        <p:spPr>
          <a:xfrm>
            <a:off x="7207827" y="556779"/>
            <a:ext cx="1447800" cy="1466850"/>
          </a:xfrm>
          <a:prstGeom prst="rect">
            <a:avLst/>
          </a:prstGeom>
        </p:spPr>
      </p:pic>
      <p:pic>
        <p:nvPicPr>
          <p:cNvPr id="7" name="Рисунок 6" descr="Изображение выглядит как текст, Шрифт, Графика, логотип&#10;&#10;Автоматически созданное описание">
            <a:extLst>
              <a:ext uri="{FF2B5EF4-FFF2-40B4-BE49-F238E27FC236}">
                <a16:creationId xmlns="" xmlns:a16="http://schemas.microsoft.com/office/drawing/2014/main" id="{38C9FDEF-8E8E-62C3-BCE0-401215126CB5}"/>
              </a:ext>
            </a:extLst>
          </p:cNvPr>
          <p:cNvPicPr>
            <a:picLocks noChangeAspect="1"/>
          </p:cNvPicPr>
          <p:nvPr/>
        </p:nvPicPr>
        <p:blipFill>
          <a:blip r:embed="rId4"/>
          <a:stretch>
            <a:fillRect/>
          </a:stretch>
        </p:blipFill>
        <p:spPr>
          <a:xfrm>
            <a:off x="7144615" y="2716356"/>
            <a:ext cx="1712769" cy="741219"/>
          </a:xfrm>
          <a:prstGeom prst="rect">
            <a:avLst/>
          </a:prstGeom>
        </p:spPr>
      </p:pic>
      <p:pic>
        <p:nvPicPr>
          <p:cNvPr id="9" name="Рисунок 8" descr="Изображение выглядит как текст, снимок экрана, Шрифт, Графика&#10;&#10;Автоматически созданное описание">
            <a:extLst>
              <a:ext uri="{FF2B5EF4-FFF2-40B4-BE49-F238E27FC236}">
                <a16:creationId xmlns="" xmlns:a16="http://schemas.microsoft.com/office/drawing/2014/main" id="{5921C6EC-8334-5ED2-3A7A-122DC4EB15D7}"/>
              </a:ext>
            </a:extLst>
          </p:cNvPr>
          <p:cNvPicPr>
            <a:picLocks noChangeAspect="1"/>
          </p:cNvPicPr>
          <p:nvPr/>
        </p:nvPicPr>
        <p:blipFill>
          <a:blip r:embed="rId5"/>
          <a:stretch>
            <a:fillRect/>
          </a:stretch>
        </p:blipFill>
        <p:spPr>
          <a:xfrm>
            <a:off x="7084868" y="3635952"/>
            <a:ext cx="1823605" cy="737755"/>
          </a:xfrm>
          <a:prstGeom prst="rect">
            <a:avLst/>
          </a:prstGeom>
        </p:spPr>
      </p:pic>
      <p:pic>
        <p:nvPicPr>
          <p:cNvPr id="11" name="Рисунок 10" descr="Изображение выглядит как Шрифт, текст, логотип, Графика&#10;&#10;Автоматически созданное описание">
            <a:extLst>
              <a:ext uri="{FF2B5EF4-FFF2-40B4-BE49-F238E27FC236}">
                <a16:creationId xmlns="" xmlns:a16="http://schemas.microsoft.com/office/drawing/2014/main" id="{E7A1EF00-33D8-0502-E2C5-2F04BBBFF388}"/>
              </a:ext>
            </a:extLst>
          </p:cNvPr>
          <p:cNvPicPr>
            <a:picLocks noChangeAspect="1"/>
          </p:cNvPicPr>
          <p:nvPr/>
        </p:nvPicPr>
        <p:blipFill>
          <a:blip r:embed="rId6"/>
          <a:stretch>
            <a:fillRect/>
          </a:stretch>
        </p:blipFill>
        <p:spPr>
          <a:xfrm>
            <a:off x="7274502" y="2063462"/>
            <a:ext cx="1314450" cy="514350"/>
          </a:xfrm>
          <a:prstGeom prst="rect">
            <a:avLst/>
          </a:prstGeom>
        </p:spPr>
      </p:pic>
    </p:spTree>
    <p:extLst>
      <p:ext uri="{BB962C8B-B14F-4D97-AF65-F5344CB8AC3E}">
        <p14:creationId xmlns:p14="http://schemas.microsoft.com/office/powerpoint/2010/main" val="3903701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7265913-D41D-62AF-7970-CAB22E1E2FAA}"/>
              </a:ext>
            </a:extLst>
          </p:cNvPr>
          <p:cNvPicPr>
            <a:picLocks noChangeAspect="1"/>
          </p:cNvPicPr>
          <p:nvPr/>
        </p:nvPicPr>
        <p:blipFill>
          <a:blip r:embed="rId2"/>
          <a:stretch>
            <a:fillRect/>
          </a:stretch>
        </p:blipFill>
        <p:spPr>
          <a:xfrm>
            <a:off x="2123" y="-1732"/>
            <a:ext cx="9139753" cy="5146963"/>
          </a:xfrm>
          <a:prstGeom prst="rect">
            <a:avLst/>
          </a:prstGeom>
        </p:spPr>
      </p:pic>
      <p:sp>
        <p:nvSpPr>
          <p:cNvPr id="5" name="Прямоугольник 4">
            <a:extLst>
              <a:ext uri="{FF2B5EF4-FFF2-40B4-BE49-F238E27FC236}">
                <a16:creationId xmlns="" xmlns:a16="http://schemas.microsoft.com/office/drawing/2014/main" id="{6F2C9763-94DA-ABDB-5016-1807733C6B6B}"/>
              </a:ext>
            </a:extLst>
          </p:cNvPr>
          <p:cNvSpPr/>
          <p:nvPr/>
        </p:nvSpPr>
        <p:spPr>
          <a:xfrm>
            <a:off x="311727" y="240289"/>
            <a:ext cx="8615795" cy="46672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a:t>Методики для исследования: </a:t>
            </a:r>
            <a:endParaRPr lang="ru-RU">
              <a:solidFill>
                <a:srgbClr val="000000"/>
              </a:solidFill>
            </a:endParaRPr>
          </a:p>
        </p:txBody>
      </p:sp>
      <p:sp>
        <p:nvSpPr>
          <p:cNvPr id="2" name="Заголовок 1">
            <a:extLst>
              <a:ext uri="{FF2B5EF4-FFF2-40B4-BE49-F238E27FC236}">
                <a16:creationId xmlns="" xmlns:a16="http://schemas.microsoft.com/office/drawing/2014/main" id="{5609AABA-4E93-66AE-2CC9-65387E167A12}"/>
              </a:ext>
            </a:extLst>
          </p:cNvPr>
          <p:cNvSpPr>
            <a:spLocks noGrp="1"/>
          </p:cNvSpPr>
          <p:nvPr>
            <p:ph type="title"/>
          </p:nvPr>
        </p:nvSpPr>
        <p:spPr>
          <a:xfrm>
            <a:off x="311700" y="445025"/>
            <a:ext cx="8520600" cy="572700"/>
          </a:xfrm>
        </p:spPr>
        <p:txBody>
          <a:bodyPr>
            <a:normAutofit fontScale="90000"/>
          </a:bodyPr>
          <a:lstStyle/>
          <a:p>
            <a:pPr algn="ctr"/>
            <a:r>
              <a:rPr lang="ru-RU" dirty="0" smtClean="0"/>
              <a:t>Измененные методики </a:t>
            </a:r>
            <a:r>
              <a:rPr lang="ru-RU" dirty="0"/>
              <a:t>для исследования уровня </a:t>
            </a:r>
            <a:r>
              <a:rPr lang="ru-RU" dirty="0" err="1"/>
              <a:t>метакогнитивных</a:t>
            </a:r>
            <a:r>
              <a:rPr lang="ru-RU" dirty="0"/>
              <a:t> навыков:</a:t>
            </a:r>
          </a:p>
        </p:txBody>
      </p:sp>
      <p:sp>
        <p:nvSpPr>
          <p:cNvPr id="3" name="Текст 2">
            <a:extLst>
              <a:ext uri="{FF2B5EF4-FFF2-40B4-BE49-F238E27FC236}">
                <a16:creationId xmlns="" xmlns:a16="http://schemas.microsoft.com/office/drawing/2014/main" id="{FA1D6DEA-FE39-5579-56A2-E063B77522B9}"/>
              </a:ext>
            </a:extLst>
          </p:cNvPr>
          <p:cNvSpPr>
            <a:spLocks noGrp="1"/>
          </p:cNvSpPr>
          <p:nvPr>
            <p:ph type="body" idx="1"/>
          </p:nvPr>
        </p:nvSpPr>
        <p:spPr>
          <a:xfrm>
            <a:off x="311700" y="1287068"/>
            <a:ext cx="8520600" cy="3687654"/>
          </a:xfrm>
        </p:spPr>
        <p:txBody>
          <a:bodyPr>
            <a:normAutofit/>
          </a:bodyPr>
          <a:lstStyle/>
          <a:p>
            <a:pPr>
              <a:lnSpc>
                <a:spcPct val="114999"/>
              </a:lnSpc>
              <a:buAutoNum type="arabicPeriod"/>
            </a:pPr>
            <a:endParaRPr lang="ru-RU" dirty="0">
              <a:solidFill>
                <a:schemeClr val="tx1"/>
              </a:solidFill>
            </a:endParaRPr>
          </a:p>
          <a:p>
            <a:pPr>
              <a:lnSpc>
                <a:spcPct val="114999"/>
              </a:lnSpc>
              <a:buAutoNum type="arabicPeriod"/>
            </a:pPr>
            <a:r>
              <a:rPr lang="ru-RU" dirty="0">
                <a:solidFill>
                  <a:schemeClr val="tx1"/>
                </a:solidFill>
              </a:rPr>
              <a:t>Методика самооценки </a:t>
            </a:r>
            <a:r>
              <a:rPr lang="ru-RU" dirty="0" err="1">
                <a:solidFill>
                  <a:schemeClr val="tx1"/>
                </a:solidFill>
              </a:rPr>
              <a:t>метакогнитивных</a:t>
            </a:r>
            <a:r>
              <a:rPr lang="ru-RU" dirty="0">
                <a:solidFill>
                  <a:schemeClr val="tx1"/>
                </a:solidFill>
              </a:rPr>
              <a:t> знаний и </a:t>
            </a:r>
            <a:r>
              <a:rPr lang="ru-RU" dirty="0" err="1">
                <a:solidFill>
                  <a:schemeClr val="tx1"/>
                </a:solidFill>
              </a:rPr>
              <a:t>метакогнитивной</a:t>
            </a:r>
            <a:r>
              <a:rPr lang="ru-RU" dirty="0">
                <a:solidFill>
                  <a:schemeClr val="tx1"/>
                </a:solidFill>
              </a:rPr>
              <a:t> активности М.М. Кашапова и Ю.В. Скворцовой</a:t>
            </a:r>
          </a:p>
          <a:p>
            <a:pPr>
              <a:lnSpc>
                <a:spcPct val="114999"/>
              </a:lnSpc>
              <a:buAutoNum type="arabicPeriod"/>
            </a:pPr>
            <a:r>
              <a:rPr lang="ru-RU" dirty="0">
                <a:solidFill>
                  <a:schemeClr val="tx1"/>
                </a:solidFill>
              </a:rPr>
              <a:t>Опросник когнитивной </a:t>
            </a:r>
            <a:r>
              <a:rPr lang="ru-RU" dirty="0" err="1">
                <a:solidFill>
                  <a:schemeClr val="tx1"/>
                </a:solidFill>
              </a:rPr>
              <a:t>флексибильности</a:t>
            </a:r>
            <a:r>
              <a:rPr lang="ru-RU" dirty="0">
                <a:solidFill>
                  <a:schemeClr val="tx1"/>
                </a:solidFill>
              </a:rPr>
              <a:t> (CFI) C. C. Кургинян, Е. Ю. </a:t>
            </a:r>
            <a:r>
              <a:rPr lang="ru-RU" dirty="0" err="1">
                <a:solidFill>
                  <a:schemeClr val="tx1"/>
                </a:solidFill>
              </a:rPr>
              <a:t>Осаволюк</a:t>
            </a:r>
            <a:r>
              <a:rPr lang="ru-RU" dirty="0">
                <a:solidFill>
                  <a:schemeClr val="tx1"/>
                </a:solidFill>
              </a:rPr>
              <a:t>.</a:t>
            </a:r>
          </a:p>
          <a:p>
            <a:pPr>
              <a:lnSpc>
                <a:spcPct val="114999"/>
              </a:lnSpc>
              <a:buAutoNum type="arabicPeriod"/>
            </a:pPr>
            <a:r>
              <a:rPr lang="ru-RU" dirty="0">
                <a:solidFill>
                  <a:schemeClr val="tx1"/>
                </a:solidFill>
              </a:rPr>
              <a:t>Методика «Диагностика мотивационной структуры личности» В.Э. </a:t>
            </a:r>
            <a:r>
              <a:rPr lang="ru-RU" dirty="0" err="1">
                <a:solidFill>
                  <a:schemeClr val="tx1"/>
                </a:solidFill>
              </a:rPr>
              <a:t>Мильман</a:t>
            </a:r>
            <a:endParaRPr lang="ru-RU" dirty="0">
              <a:solidFill>
                <a:schemeClr val="tx1"/>
              </a:solidFill>
            </a:endParaRPr>
          </a:p>
          <a:p>
            <a:pPr>
              <a:lnSpc>
                <a:spcPct val="114999"/>
              </a:lnSpc>
              <a:buAutoNum type="arabicPeriod"/>
            </a:pPr>
            <a:r>
              <a:rPr lang="ru-RU" dirty="0">
                <a:solidFill>
                  <a:schemeClr val="tx1"/>
                </a:solidFill>
              </a:rPr>
              <a:t>Тест </a:t>
            </a:r>
            <a:r>
              <a:rPr lang="ru-RU" dirty="0" err="1">
                <a:solidFill>
                  <a:schemeClr val="tx1"/>
                </a:solidFill>
              </a:rPr>
              <a:t>смысложизненных</a:t>
            </a:r>
            <a:r>
              <a:rPr lang="ru-RU" dirty="0">
                <a:solidFill>
                  <a:schemeClr val="tx1"/>
                </a:solidFill>
              </a:rPr>
              <a:t> ориентаций (СЖО) Д.А.Леонтьева</a:t>
            </a:r>
          </a:p>
          <a:p>
            <a:pPr>
              <a:lnSpc>
                <a:spcPct val="114999"/>
              </a:lnSpc>
              <a:buAutoNum type="arabicPeriod"/>
            </a:pPr>
            <a:r>
              <a:rPr lang="ru-RU" dirty="0" smtClean="0">
                <a:solidFill>
                  <a:schemeClr val="tx1"/>
                </a:solidFill>
              </a:rPr>
              <a:t>Оценка критического игнорирования. А.В. Булгаков </a:t>
            </a:r>
          </a:p>
          <a:p>
            <a:pPr>
              <a:lnSpc>
                <a:spcPct val="114999"/>
              </a:lnSpc>
              <a:buAutoNum type="arabicPeriod"/>
            </a:pPr>
            <a:r>
              <a:rPr lang="ru-RU" cap="small" dirty="0" err="1" smtClean="0">
                <a:solidFill>
                  <a:schemeClr val="tx1"/>
                </a:solidFill>
              </a:rPr>
              <a:t>Опросник</a:t>
            </a:r>
            <a:r>
              <a:rPr lang="ru-RU" cap="small" dirty="0" smtClean="0">
                <a:solidFill>
                  <a:schemeClr val="tx1"/>
                </a:solidFill>
              </a:rPr>
              <a:t> </a:t>
            </a:r>
            <a:r>
              <a:rPr lang="ru-RU" cap="small" dirty="0">
                <a:solidFill>
                  <a:schemeClr val="tx1"/>
                </a:solidFill>
              </a:rPr>
              <a:t>самоорганизации деятельности (ОСД). Авторы: Е. Ю. </a:t>
            </a:r>
            <a:r>
              <a:rPr lang="ru-RU" cap="small" dirty="0" err="1">
                <a:solidFill>
                  <a:schemeClr val="tx1"/>
                </a:solidFill>
              </a:rPr>
              <a:t>Мандрикова</a:t>
            </a:r>
            <a:r>
              <a:rPr lang="ru-RU" cap="small" dirty="0">
                <a:solidFill>
                  <a:schemeClr val="tx1"/>
                </a:solidFill>
              </a:rPr>
              <a:t> (2010); M. Bond, N. </a:t>
            </a:r>
            <a:r>
              <a:rPr lang="ru-RU" cap="small" dirty="0" err="1">
                <a:solidFill>
                  <a:schemeClr val="tx1"/>
                </a:solidFill>
              </a:rPr>
              <a:t>Feather</a:t>
            </a:r>
            <a:r>
              <a:rPr lang="ru-RU" cap="small" dirty="0">
                <a:solidFill>
                  <a:schemeClr val="tx1"/>
                </a:solidFill>
              </a:rPr>
              <a:t> (1988)</a:t>
            </a:r>
          </a:p>
          <a:p>
            <a:pPr>
              <a:lnSpc>
                <a:spcPct val="114999"/>
              </a:lnSpc>
              <a:buAutoNum type="arabicPeriod"/>
            </a:pPr>
            <a:endParaRPr lang="ru-RU" cap="small" dirty="0">
              <a:solidFill>
                <a:schemeClr val="tx1"/>
              </a:solidFill>
            </a:endParaRPr>
          </a:p>
          <a:p>
            <a:pPr>
              <a:lnSpc>
                <a:spcPct val="114999"/>
              </a:lnSpc>
              <a:buAutoNum type="arabicPeriod"/>
            </a:pPr>
            <a:endParaRPr lang="ru-RU" cap="small" dirty="0">
              <a:solidFill>
                <a:schemeClr val="tx1"/>
              </a:solidFill>
            </a:endParaRPr>
          </a:p>
          <a:p>
            <a:pPr>
              <a:lnSpc>
                <a:spcPct val="114999"/>
              </a:lnSpc>
              <a:buAutoNum type="arabicPeriod"/>
            </a:pPr>
            <a:endParaRPr lang="ru-RU" cap="small" dirty="0">
              <a:solidFill>
                <a:schemeClr val="tx1"/>
              </a:solidFill>
            </a:endParaRPr>
          </a:p>
          <a:p>
            <a:pPr>
              <a:lnSpc>
                <a:spcPct val="114999"/>
              </a:lnSpc>
              <a:buAutoNum type="arabicPeriod"/>
            </a:pPr>
            <a:endParaRPr lang="ru-RU" sz="1100" cap="small" dirty="0">
              <a:solidFill>
                <a:srgbClr val="292929"/>
              </a:solidFill>
            </a:endParaRPr>
          </a:p>
          <a:p>
            <a:pPr>
              <a:lnSpc>
                <a:spcPct val="114999"/>
              </a:lnSpc>
              <a:buAutoNum type="arabicPeriod"/>
            </a:pPr>
            <a:endParaRPr lang="ru-RU" b="1" dirty="0">
              <a:solidFill>
                <a:srgbClr val="000000"/>
              </a:solidFill>
            </a:endParaRPr>
          </a:p>
          <a:p>
            <a:pPr>
              <a:lnSpc>
                <a:spcPct val="114999"/>
              </a:lnSpc>
              <a:buAutoNum type="arabicPeriod"/>
            </a:pPr>
            <a:endParaRPr lang="ru-RU" b="1" dirty="0">
              <a:solidFill>
                <a:srgbClr val="000000"/>
              </a:solidFill>
            </a:endParaRPr>
          </a:p>
          <a:p>
            <a:pPr marL="400050" indent="-285750">
              <a:lnSpc>
                <a:spcPct val="114999"/>
              </a:lnSpc>
              <a:buAutoNum type="arabicPeriod"/>
            </a:pPr>
            <a:endParaRPr lang="ru-RU" b="1" dirty="0">
              <a:solidFill>
                <a:srgbClr val="000000"/>
              </a:solidFill>
            </a:endParaRPr>
          </a:p>
          <a:p>
            <a:pPr>
              <a:lnSpc>
                <a:spcPct val="114999"/>
              </a:lnSpc>
              <a:buAutoNum type="arabicPeriod"/>
            </a:pPr>
            <a:endParaRPr lang="ru-RU" dirty="0">
              <a:solidFill>
                <a:srgbClr val="595959"/>
              </a:solidFill>
            </a:endParaRPr>
          </a:p>
        </p:txBody>
      </p:sp>
    </p:spTree>
    <p:extLst>
      <p:ext uri="{BB962C8B-B14F-4D97-AF65-F5344CB8AC3E}">
        <p14:creationId xmlns:p14="http://schemas.microsoft.com/office/powerpoint/2010/main" val="429037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5" name="Picture 4">
            <a:extLst>
              <a:ext uri="{FF2B5EF4-FFF2-40B4-BE49-F238E27FC236}">
                <a16:creationId xmlns:a16="http://schemas.microsoft.com/office/drawing/2014/main" xmlns="" id="{993B2A8C-3255-6FE4-2996-30A54FE41D43}"/>
              </a:ext>
            </a:extLst>
          </p:cNvPr>
          <p:cNvPicPr>
            <a:picLocks noChangeAspect="1"/>
          </p:cNvPicPr>
          <p:nvPr/>
        </p:nvPicPr>
        <p:blipFill>
          <a:blip r:embed="rId3"/>
          <a:stretch>
            <a:fillRect/>
          </a:stretch>
        </p:blipFill>
        <p:spPr>
          <a:xfrm>
            <a:off x="4563716" y="-17725"/>
            <a:ext cx="4580284" cy="2669319"/>
          </a:xfrm>
          <a:prstGeom prst="rect">
            <a:avLst/>
          </a:prstGeom>
        </p:spPr>
      </p:pic>
      <p:pic>
        <p:nvPicPr>
          <p:cNvPr id="4" name="Picture 3">
            <a:extLst>
              <a:ext uri="{FF2B5EF4-FFF2-40B4-BE49-F238E27FC236}">
                <a16:creationId xmlns:a16="http://schemas.microsoft.com/office/drawing/2014/main" xmlns="" id="{05643399-4318-1E68-2C58-F19CE01563CB}"/>
              </a:ext>
            </a:extLst>
          </p:cNvPr>
          <p:cNvPicPr>
            <a:picLocks noChangeAspect="1"/>
          </p:cNvPicPr>
          <p:nvPr/>
        </p:nvPicPr>
        <p:blipFill>
          <a:blip r:embed="rId4"/>
          <a:stretch>
            <a:fillRect/>
          </a:stretch>
        </p:blipFill>
        <p:spPr>
          <a:xfrm>
            <a:off x="0" y="-15309"/>
            <a:ext cx="4572000" cy="2637382"/>
          </a:xfrm>
          <a:prstGeom prst="rect">
            <a:avLst/>
          </a:prstGeom>
        </p:spPr>
      </p:pic>
      <p:sp>
        <p:nvSpPr>
          <p:cNvPr id="6" name="Rectangle 5">
            <a:extLst>
              <a:ext uri="{FF2B5EF4-FFF2-40B4-BE49-F238E27FC236}">
                <a16:creationId xmlns:a16="http://schemas.microsoft.com/office/drawing/2014/main" xmlns="" id="{1908D747-9C4D-3841-0254-E41EECF6BB73}"/>
              </a:ext>
            </a:extLst>
          </p:cNvPr>
          <p:cNvSpPr/>
          <p:nvPr/>
        </p:nvSpPr>
        <p:spPr>
          <a:xfrm>
            <a:off x="605890" y="891041"/>
            <a:ext cx="7943022" cy="1200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Google Shape;60;p14"/>
          <p:cNvSpPr txBox="1">
            <a:spLocks noGrp="1"/>
          </p:cNvSpPr>
          <p:nvPr>
            <p:ph type="ctrTitle"/>
          </p:nvPr>
        </p:nvSpPr>
        <p:spPr>
          <a:xfrm>
            <a:off x="300163" y="643953"/>
            <a:ext cx="8520224" cy="1278176"/>
          </a:xfrm>
          <a:prstGeom prst="rect">
            <a:avLst/>
          </a:prstGeom>
        </p:spPr>
        <p:txBody>
          <a:bodyPr spcFirstLastPara="1" wrap="square" lIns="91425" tIns="91425" rIns="91425" bIns="91425" anchor="b" anchorCtr="0">
            <a:normAutofit/>
          </a:bodyPr>
          <a:lstStyle/>
          <a:p>
            <a:r>
              <a:rPr lang="ru" sz="4400">
                <a:solidFill>
                  <a:schemeClr val="bg1"/>
                </a:solidFill>
              </a:rPr>
              <a:t>SfeduNet9. И6.</a:t>
            </a:r>
          </a:p>
        </p:txBody>
      </p:sp>
      <p:pic>
        <p:nvPicPr>
          <p:cNvPr id="7" name="Picture 6">
            <a:extLst>
              <a:ext uri="{FF2B5EF4-FFF2-40B4-BE49-F238E27FC236}">
                <a16:creationId xmlns:a16="http://schemas.microsoft.com/office/drawing/2014/main" xmlns="" id="{CB2E692E-3E75-072C-C932-540DBE65944C}"/>
              </a:ext>
            </a:extLst>
          </p:cNvPr>
          <p:cNvPicPr>
            <a:picLocks noChangeAspect="1"/>
          </p:cNvPicPr>
          <p:nvPr/>
        </p:nvPicPr>
        <p:blipFill>
          <a:blip r:embed="rId5"/>
          <a:stretch>
            <a:fillRect/>
          </a:stretch>
        </p:blipFill>
        <p:spPr>
          <a:xfrm>
            <a:off x="4725" y="2569265"/>
            <a:ext cx="9142832" cy="2647122"/>
          </a:xfrm>
          <a:prstGeom prst="rect">
            <a:avLst/>
          </a:prstGeom>
        </p:spPr>
      </p:pic>
      <p:sp>
        <p:nvSpPr>
          <p:cNvPr id="61" name="Google Shape;61;p14"/>
          <p:cNvSpPr txBox="1">
            <a:spLocks noGrp="1"/>
          </p:cNvSpPr>
          <p:nvPr>
            <p:ph type="subTitle" idx="1"/>
          </p:nvPr>
        </p:nvSpPr>
        <p:spPr>
          <a:xfrm>
            <a:off x="317105" y="2198577"/>
            <a:ext cx="8520600" cy="2751243"/>
          </a:xfrm>
          <a:prstGeom prst="rect">
            <a:avLst/>
          </a:prstGeom>
          <a:solidFill>
            <a:schemeClr val="bg1"/>
          </a:solidFill>
        </p:spPr>
        <p:txBody>
          <a:bodyPr spcFirstLastPara="1" wrap="square" lIns="91425" tIns="91425" rIns="91425" bIns="91425" anchor="b" anchorCtr="0">
            <a:noAutofit/>
          </a:bodyPr>
          <a:lstStyle/>
          <a:p>
            <a:pPr marL="0" indent="0"/>
            <a:r>
              <a:rPr lang="ru-RU" sz="3200" b="1">
                <a:solidFill>
                  <a:schemeClr val="tx1"/>
                </a:solidFill>
              </a:rPr>
              <a:t>Исследование метакогнитивных </a:t>
            </a:r>
            <a:r>
              <a:rPr lang="ru-RU" sz="3200" b="1" dirty="0">
                <a:solidFill>
                  <a:schemeClr val="tx1"/>
                </a:solidFill>
              </a:rPr>
              <a:t>навыков будущего участников SfeduNet</a:t>
            </a:r>
            <a:endParaRPr lang="ru" sz="2400" dirty="0">
              <a:solidFill>
                <a:schemeClr val="tx1"/>
              </a:solidFill>
            </a:endParaRPr>
          </a:p>
          <a:p>
            <a:r>
              <a:rPr lang="ru-RU" sz="2000" dirty="0">
                <a:solidFill>
                  <a:schemeClr val="tx1"/>
                </a:solidFill>
              </a:rPr>
              <a:t>Научно-исследовательская лаборатория исследования навыков будущего</a:t>
            </a:r>
          </a:p>
          <a:p>
            <a:pPr marL="0" indent="0"/>
            <a:r>
              <a:rPr lang="ru-RU"/>
              <a:t>Исследовательский проект</a:t>
            </a:r>
          </a:p>
        </p:txBody>
      </p:sp>
      <p:pic>
        <p:nvPicPr>
          <p:cNvPr id="8" name="Picture 7">
            <a:extLst>
              <a:ext uri="{FF2B5EF4-FFF2-40B4-BE49-F238E27FC236}">
                <a16:creationId xmlns:a16="http://schemas.microsoft.com/office/drawing/2014/main" xmlns="" id="{6FB9B530-097A-8EA9-9968-63F8F32F0CEE}"/>
              </a:ext>
            </a:extLst>
          </p:cNvPr>
          <p:cNvPicPr>
            <a:picLocks noChangeAspect="1"/>
          </p:cNvPicPr>
          <p:nvPr/>
        </p:nvPicPr>
        <p:blipFill>
          <a:blip r:embed="rId6"/>
          <a:stretch>
            <a:fillRect/>
          </a:stretch>
        </p:blipFill>
        <p:spPr>
          <a:xfrm>
            <a:off x="4142057" y="1845"/>
            <a:ext cx="853109" cy="804242"/>
          </a:xfrm>
          <a:prstGeom prst="rect">
            <a:avLst/>
          </a:prstGeom>
        </p:spPr>
      </p:pic>
    </p:spTree>
    <p:extLst>
      <p:ext uri="{BB962C8B-B14F-4D97-AF65-F5344CB8AC3E}">
        <p14:creationId xmlns:p14="http://schemas.microsoft.com/office/powerpoint/2010/main" val="1367087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2" name="Рисунок 1" descr="Изображение выглядит как Красочность, Цвет электрик, синий, шаблон&#10;&#10;Автоматически созданное описание">
            <a:extLst>
              <a:ext uri="{FF2B5EF4-FFF2-40B4-BE49-F238E27FC236}">
                <a16:creationId xmlns:a16="http://schemas.microsoft.com/office/drawing/2014/main" xmlns="" id="{9CEF9C8E-F0CA-B49C-C7C1-43980FFA2A25}"/>
              </a:ext>
            </a:extLst>
          </p:cNvPr>
          <p:cNvPicPr>
            <a:picLocks noChangeAspect="1"/>
          </p:cNvPicPr>
          <p:nvPr/>
        </p:nvPicPr>
        <p:blipFill>
          <a:blip r:embed="rId3"/>
          <a:stretch>
            <a:fillRect/>
          </a:stretch>
        </p:blipFill>
        <p:spPr>
          <a:xfrm>
            <a:off x="-2234" y="0"/>
            <a:ext cx="9157127" cy="5143500"/>
          </a:xfrm>
          <a:prstGeom prst="rect">
            <a:avLst/>
          </a:prstGeom>
        </p:spPr>
      </p:pic>
      <p:sp>
        <p:nvSpPr>
          <p:cNvPr id="3" name="Прямоугольник 2">
            <a:extLst>
              <a:ext uri="{FF2B5EF4-FFF2-40B4-BE49-F238E27FC236}">
                <a16:creationId xmlns:a16="http://schemas.microsoft.com/office/drawing/2014/main" xmlns="" id="{782234A5-22F8-E558-ACCF-7713027FE56D}"/>
              </a:ext>
            </a:extLst>
          </p:cNvPr>
          <p:cNvSpPr/>
          <p:nvPr/>
        </p:nvSpPr>
        <p:spPr>
          <a:xfrm>
            <a:off x="313891" y="225137"/>
            <a:ext cx="8572500" cy="46845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Google Shape;79;p17"/>
          <p:cNvSpPr txBox="1">
            <a:spLocks noGrp="1"/>
          </p:cNvSpPr>
          <p:nvPr>
            <p:ph type="title"/>
          </p:nvPr>
        </p:nvSpPr>
        <p:spPr>
          <a:xfrm>
            <a:off x="337677" y="228548"/>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b="1">
                <a:solidFill>
                  <a:schemeClr val="accent1">
                    <a:lumMod val="50000"/>
                  </a:schemeClr>
                </a:solidFill>
              </a:rPr>
              <a:t>Аналоги решения</a:t>
            </a:r>
            <a:endParaRPr lang="ru-RU" b="1">
              <a:solidFill>
                <a:schemeClr val="accent1">
                  <a:lumMod val="50000"/>
                </a:schemeClr>
              </a:solidFill>
            </a:endParaRPr>
          </a:p>
        </p:txBody>
      </p:sp>
      <p:sp>
        <p:nvSpPr>
          <p:cNvPr id="80" name="Google Shape;80;p17"/>
          <p:cNvSpPr txBox="1">
            <a:spLocks noGrp="1"/>
          </p:cNvSpPr>
          <p:nvPr>
            <p:ph type="body" idx="1"/>
          </p:nvPr>
        </p:nvSpPr>
        <p:spPr>
          <a:xfrm>
            <a:off x="566321" y="795645"/>
            <a:ext cx="4008312" cy="3952532"/>
          </a:xfrm>
          <a:prstGeom prst="rect">
            <a:avLst/>
          </a:prstGeom>
        </p:spPr>
        <p:txBody>
          <a:bodyPr spcFirstLastPara="1" wrap="square" lIns="91425" tIns="91425" rIns="91425" bIns="91425" anchor="t" anchorCtr="0">
            <a:noAutofit/>
          </a:bodyPr>
          <a:lstStyle/>
          <a:p>
            <a:pPr marL="0" indent="0">
              <a:spcAft>
                <a:spcPts val="1200"/>
              </a:spcAft>
              <a:buNone/>
            </a:pPr>
            <a:r>
              <a:rPr lang="az-Cyrl-AZ" sz="1100">
                <a:solidFill>
                  <a:schemeClr val="tx1"/>
                </a:solidFill>
              </a:rPr>
              <a:t>Нестандартные инновационные формы образования для развития студентов  у акселераторов других вузов.</a:t>
            </a:r>
          </a:p>
          <a:p>
            <a:pPr marL="0" indent="0">
              <a:lnSpc>
                <a:spcPct val="114999"/>
              </a:lnSpc>
              <a:spcAft>
                <a:spcPts val="1200"/>
              </a:spcAft>
              <a:buNone/>
            </a:pPr>
            <a:r>
              <a:rPr lang="az-Cyrl-AZ" sz="1100">
                <a:solidFill>
                  <a:schemeClr val="tx1"/>
                </a:solidFill>
              </a:rPr>
              <a:t>В Национальном исследовательском Томском государственном университете (НИ ТГУ) действует структурное подразделение научного управления вуза «Парк социогуманитарных технологий» (далее - «Парк СГТ ТГУ»). </a:t>
            </a:r>
          </a:p>
          <a:p>
            <a:pPr marL="0" indent="0">
              <a:lnSpc>
                <a:spcPct val="114999"/>
              </a:lnSpc>
              <a:spcAft>
                <a:spcPts val="1200"/>
              </a:spcAft>
              <a:buNone/>
            </a:pPr>
            <a:r>
              <a:rPr lang="az-Cyrl-AZ" sz="1100">
                <a:solidFill>
                  <a:schemeClr val="tx1"/>
                </a:solidFill>
              </a:rPr>
              <a:t>Его деятельность ориентирована на консультационное и информационное сопровождение студенческих социальных проектов, отличающихся долгосрочностью и устойчивостью, с целью их вывода в режим реального социального предпринимательства.</a:t>
            </a:r>
          </a:p>
          <a:p>
            <a:pPr marL="0" indent="0">
              <a:lnSpc>
                <a:spcPct val="114999"/>
              </a:lnSpc>
              <a:spcAft>
                <a:spcPts val="1200"/>
              </a:spcAft>
              <a:buNone/>
            </a:pPr>
            <a:r>
              <a:rPr lang="az-Cyrl-AZ" sz="1100">
                <a:solidFill>
                  <a:schemeClr val="tx1"/>
                </a:solidFill>
              </a:rPr>
              <a:t> На базе «Парка СГТ ТГУ» в экспериментальном порядке была разработана и апробирована образовательная программа «Startup Social», осуществляющаяся на основе технологии «Социальный акселератор».</a:t>
            </a:r>
          </a:p>
          <a:p>
            <a:pPr marL="0" indent="0">
              <a:lnSpc>
                <a:spcPct val="114999"/>
              </a:lnSpc>
              <a:spcAft>
                <a:spcPts val="1200"/>
              </a:spcAft>
              <a:buNone/>
            </a:pPr>
            <a:endParaRPr lang="az-Cyrl-AZ" sz="1100">
              <a:solidFill>
                <a:schemeClr val="tx1"/>
              </a:solidFill>
            </a:endParaRPr>
          </a:p>
          <a:p>
            <a:pPr marL="0" indent="0">
              <a:lnSpc>
                <a:spcPct val="114999"/>
              </a:lnSpc>
              <a:spcAft>
                <a:spcPts val="1200"/>
              </a:spcAft>
              <a:buNone/>
            </a:pPr>
            <a:endParaRPr lang="az-Cyrl-AZ">
              <a:solidFill>
                <a:schemeClr val="tx1"/>
              </a:solidFill>
            </a:endParaRPr>
          </a:p>
          <a:p>
            <a:pPr marL="0" indent="0">
              <a:lnSpc>
                <a:spcPct val="114999"/>
              </a:lnSpc>
              <a:spcAft>
                <a:spcPts val="1200"/>
              </a:spcAft>
              <a:buNone/>
            </a:pPr>
            <a:endParaRPr lang="az-Cyrl-AZ">
              <a:solidFill>
                <a:schemeClr val="tx1"/>
              </a:solidFill>
            </a:endParaRPr>
          </a:p>
          <a:p>
            <a:pPr marL="0" indent="0">
              <a:lnSpc>
                <a:spcPct val="114999"/>
              </a:lnSpc>
              <a:spcAft>
                <a:spcPts val="1200"/>
              </a:spcAft>
              <a:buNone/>
            </a:pPr>
            <a:endParaRPr lang="az-Cyrl-AZ">
              <a:solidFill>
                <a:schemeClr val="tx1"/>
              </a:solidFill>
            </a:endParaRPr>
          </a:p>
          <a:p>
            <a:pPr marL="0" indent="0">
              <a:lnSpc>
                <a:spcPct val="114999"/>
              </a:lnSpc>
              <a:spcAft>
                <a:spcPts val="1200"/>
              </a:spcAft>
              <a:buNone/>
            </a:pPr>
            <a:endParaRPr lang="az-Cyrl-AZ">
              <a:solidFill>
                <a:schemeClr val="tx1"/>
              </a:solidFill>
            </a:endParaRPr>
          </a:p>
          <a:p>
            <a:pPr marL="0" indent="0">
              <a:lnSpc>
                <a:spcPct val="114999"/>
              </a:lnSpc>
              <a:spcAft>
                <a:spcPts val="1200"/>
              </a:spcAft>
              <a:buNone/>
            </a:pPr>
            <a:endParaRPr lang="az-Cyrl-AZ">
              <a:solidFill>
                <a:schemeClr val="tx1"/>
              </a:solidFill>
            </a:endParaRPr>
          </a:p>
        </p:txBody>
      </p:sp>
      <p:pic>
        <p:nvPicPr>
          <p:cNvPr id="4" name="Рисунок 3" descr="Изображение выглядит как текст, Шрифт, снимок экрана, логотип&#10;&#10;Автоматически созданное описание">
            <a:extLst>
              <a:ext uri="{FF2B5EF4-FFF2-40B4-BE49-F238E27FC236}">
                <a16:creationId xmlns:a16="http://schemas.microsoft.com/office/drawing/2014/main" xmlns="" id="{865095C7-37BB-EE7B-C297-4AB2C3593A67}"/>
              </a:ext>
            </a:extLst>
          </p:cNvPr>
          <p:cNvPicPr>
            <a:picLocks noChangeAspect="1"/>
          </p:cNvPicPr>
          <p:nvPr/>
        </p:nvPicPr>
        <p:blipFill>
          <a:blip r:embed="rId4"/>
          <a:stretch>
            <a:fillRect/>
          </a:stretch>
        </p:blipFill>
        <p:spPr>
          <a:xfrm>
            <a:off x="4596446" y="3113372"/>
            <a:ext cx="3801753" cy="710503"/>
          </a:xfrm>
          <a:prstGeom prst="rect">
            <a:avLst/>
          </a:prstGeom>
        </p:spPr>
      </p:pic>
      <p:pic>
        <p:nvPicPr>
          <p:cNvPr id="5" name="Рисунок 4" descr="Изображение выглядит как Шрифт, Графика, текст, графический дизайн&#10;&#10;Автоматически созданное описание">
            <a:extLst>
              <a:ext uri="{FF2B5EF4-FFF2-40B4-BE49-F238E27FC236}">
                <a16:creationId xmlns:a16="http://schemas.microsoft.com/office/drawing/2014/main" xmlns="" id="{36CB3258-D5B9-DF2C-1E58-483113ED793F}"/>
              </a:ext>
            </a:extLst>
          </p:cNvPr>
          <p:cNvPicPr>
            <a:picLocks noChangeAspect="1"/>
          </p:cNvPicPr>
          <p:nvPr/>
        </p:nvPicPr>
        <p:blipFill>
          <a:blip r:embed="rId5"/>
          <a:stretch>
            <a:fillRect/>
          </a:stretch>
        </p:blipFill>
        <p:spPr>
          <a:xfrm>
            <a:off x="5390685" y="4047707"/>
            <a:ext cx="2218506" cy="702557"/>
          </a:xfrm>
          <a:prstGeom prst="rect">
            <a:avLst/>
          </a:prstGeom>
        </p:spPr>
      </p:pic>
      <p:pic>
        <p:nvPicPr>
          <p:cNvPr id="7" name="Picture 1" descr="Изображение выглядит как текст, снимок экрана, Шрифт, дизайн&#10;&#10;Автоматически созданное описание">
            <a:extLst>
              <a:ext uri="{FF2B5EF4-FFF2-40B4-BE49-F238E27FC236}">
                <a16:creationId xmlns:a16="http://schemas.microsoft.com/office/drawing/2014/main" xmlns="" id="{2A86022F-8585-68FB-D293-7F0C558DED1D}"/>
              </a:ext>
            </a:extLst>
          </p:cNvPr>
          <p:cNvPicPr>
            <a:picLocks noChangeAspect="1"/>
          </p:cNvPicPr>
          <p:nvPr/>
        </p:nvPicPr>
        <p:blipFill>
          <a:blip r:embed="rId6"/>
          <a:stretch>
            <a:fillRect/>
          </a:stretch>
        </p:blipFill>
        <p:spPr>
          <a:xfrm>
            <a:off x="4599055" y="801925"/>
            <a:ext cx="4007935" cy="2078670"/>
          </a:xfrm>
          <a:prstGeom prst="rect">
            <a:avLst/>
          </a:prstGeom>
        </p:spPr>
      </p:pic>
    </p:spTree>
    <p:extLst>
      <p:ext uri="{BB962C8B-B14F-4D97-AF65-F5344CB8AC3E}">
        <p14:creationId xmlns:p14="http://schemas.microsoft.com/office/powerpoint/2010/main" val="66534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2" name="Рисунок 1" descr="Изображение выглядит как Красочность, Цвет электрик, синий, шаблон&#10;&#10;Автоматически созданное описание">
            <a:extLst>
              <a:ext uri="{FF2B5EF4-FFF2-40B4-BE49-F238E27FC236}">
                <a16:creationId xmlns:a16="http://schemas.microsoft.com/office/drawing/2014/main" xmlns="" id="{9CEF9C8E-F0CA-B49C-C7C1-43980FFA2A25}"/>
              </a:ext>
            </a:extLst>
          </p:cNvPr>
          <p:cNvPicPr>
            <a:picLocks noChangeAspect="1"/>
          </p:cNvPicPr>
          <p:nvPr/>
        </p:nvPicPr>
        <p:blipFill>
          <a:blip r:embed="rId3"/>
          <a:stretch>
            <a:fillRect/>
          </a:stretch>
        </p:blipFill>
        <p:spPr>
          <a:xfrm>
            <a:off x="-2234" y="0"/>
            <a:ext cx="9157127" cy="5143500"/>
          </a:xfrm>
          <a:prstGeom prst="rect">
            <a:avLst/>
          </a:prstGeom>
        </p:spPr>
      </p:pic>
      <p:sp>
        <p:nvSpPr>
          <p:cNvPr id="3" name="Прямоугольник 2">
            <a:extLst>
              <a:ext uri="{FF2B5EF4-FFF2-40B4-BE49-F238E27FC236}">
                <a16:creationId xmlns:a16="http://schemas.microsoft.com/office/drawing/2014/main" xmlns="" id="{782234A5-22F8-E558-ACCF-7713027FE56D}"/>
              </a:ext>
            </a:extLst>
          </p:cNvPr>
          <p:cNvSpPr/>
          <p:nvPr/>
        </p:nvSpPr>
        <p:spPr>
          <a:xfrm>
            <a:off x="313891" y="225137"/>
            <a:ext cx="8572500" cy="46845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Google Shape;79;p17"/>
          <p:cNvSpPr txBox="1">
            <a:spLocks noGrp="1"/>
          </p:cNvSpPr>
          <p:nvPr>
            <p:ph type="title"/>
          </p:nvPr>
        </p:nvSpPr>
        <p:spPr>
          <a:xfrm>
            <a:off x="337677" y="228548"/>
            <a:ext cx="8520600" cy="572700"/>
          </a:xfrm>
          <a:prstGeom prst="rect">
            <a:avLst/>
          </a:prstGeom>
        </p:spPr>
        <p:txBody>
          <a:bodyPr spcFirstLastPara="1" wrap="square" lIns="91425" tIns="91425" rIns="91425" bIns="91425" anchor="t" anchorCtr="0">
            <a:normAutofit fontScale="90000"/>
          </a:bodyPr>
          <a:lstStyle/>
          <a:p>
            <a:pPr algn="ctr"/>
            <a:r>
              <a:rPr lang="ru" b="1" dirty="0">
                <a:solidFill>
                  <a:schemeClr val="accent1">
                    <a:lumMod val="50000"/>
                  </a:schemeClr>
                </a:solidFill>
              </a:rPr>
              <a:t>Аналоги решения </a:t>
            </a:r>
            <a:endParaRPr lang="ru-RU" b="1" dirty="0">
              <a:solidFill>
                <a:schemeClr val="accent1">
                  <a:lumMod val="50000"/>
                </a:schemeClr>
              </a:solidFill>
            </a:endParaRPr>
          </a:p>
        </p:txBody>
      </p:sp>
      <p:sp>
        <p:nvSpPr>
          <p:cNvPr id="8" name="Текст 7">
            <a:extLst>
              <a:ext uri="{FF2B5EF4-FFF2-40B4-BE49-F238E27FC236}">
                <a16:creationId xmlns:a16="http://schemas.microsoft.com/office/drawing/2014/main" xmlns="" id="{F63C0BA0-A9F9-3868-C77B-E7FADC921D7E}"/>
              </a:ext>
            </a:extLst>
          </p:cNvPr>
          <p:cNvSpPr>
            <a:spLocks noGrp="1"/>
          </p:cNvSpPr>
          <p:nvPr>
            <p:ph type="body" idx="1"/>
          </p:nvPr>
        </p:nvSpPr>
        <p:spPr/>
        <p:txBody>
          <a:bodyPr/>
          <a:lstStyle/>
          <a:p>
            <a:endParaRPr lang="ru-RU"/>
          </a:p>
        </p:txBody>
      </p:sp>
      <p:pic>
        <p:nvPicPr>
          <p:cNvPr id="9" name="Рисунок 8" descr="Изображение выглядит как текст, снимок экрана, Шрифт&#10;&#10;Автоматически созданное описание">
            <a:extLst>
              <a:ext uri="{FF2B5EF4-FFF2-40B4-BE49-F238E27FC236}">
                <a16:creationId xmlns:a16="http://schemas.microsoft.com/office/drawing/2014/main" xmlns="" id="{EC478A1C-B27F-0EC9-F543-50A7224FDC23}"/>
              </a:ext>
            </a:extLst>
          </p:cNvPr>
          <p:cNvPicPr>
            <a:picLocks noChangeAspect="1"/>
          </p:cNvPicPr>
          <p:nvPr/>
        </p:nvPicPr>
        <p:blipFill>
          <a:blip r:embed="rId4"/>
          <a:stretch>
            <a:fillRect/>
          </a:stretch>
        </p:blipFill>
        <p:spPr>
          <a:xfrm>
            <a:off x="339586" y="3014625"/>
            <a:ext cx="4058479" cy="1474793"/>
          </a:xfrm>
          <a:prstGeom prst="rect">
            <a:avLst/>
          </a:prstGeom>
        </p:spPr>
      </p:pic>
      <p:pic>
        <p:nvPicPr>
          <p:cNvPr id="10" name="Рисунок 9" descr="Изображение выглядит как текст, Мобильный телефон, фрукт, меню&#10;&#10;Автоматически созданное описание">
            <a:extLst>
              <a:ext uri="{FF2B5EF4-FFF2-40B4-BE49-F238E27FC236}">
                <a16:creationId xmlns:a16="http://schemas.microsoft.com/office/drawing/2014/main" xmlns="" id="{020682D4-C276-488B-97DB-25183AA2F76A}"/>
              </a:ext>
            </a:extLst>
          </p:cNvPr>
          <p:cNvPicPr>
            <a:picLocks noChangeAspect="1"/>
          </p:cNvPicPr>
          <p:nvPr/>
        </p:nvPicPr>
        <p:blipFill>
          <a:blip r:embed="rId5"/>
          <a:stretch>
            <a:fillRect/>
          </a:stretch>
        </p:blipFill>
        <p:spPr>
          <a:xfrm>
            <a:off x="323022" y="687212"/>
            <a:ext cx="3975652" cy="2182790"/>
          </a:xfrm>
          <a:prstGeom prst="rect">
            <a:avLst/>
          </a:prstGeom>
        </p:spPr>
      </p:pic>
      <p:pic>
        <p:nvPicPr>
          <p:cNvPr id="11" name="Рисунок 10" descr="Изображение выглядит как текст, снимок экрана, Шрифт&#10;&#10;Автоматически созданное описание">
            <a:extLst>
              <a:ext uri="{FF2B5EF4-FFF2-40B4-BE49-F238E27FC236}">
                <a16:creationId xmlns:a16="http://schemas.microsoft.com/office/drawing/2014/main" xmlns="" id="{DAA265A9-40F2-BEF2-ED39-D992238126DB}"/>
              </a:ext>
            </a:extLst>
          </p:cNvPr>
          <p:cNvPicPr>
            <a:picLocks noChangeAspect="1"/>
          </p:cNvPicPr>
          <p:nvPr/>
        </p:nvPicPr>
        <p:blipFill>
          <a:blip r:embed="rId6"/>
          <a:stretch>
            <a:fillRect/>
          </a:stretch>
        </p:blipFill>
        <p:spPr>
          <a:xfrm>
            <a:off x="4596848" y="3097452"/>
            <a:ext cx="4133022" cy="1303950"/>
          </a:xfrm>
          <a:prstGeom prst="rect">
            <a:avLst/>
          </a:prstGeom>
        </p:spPr>
      </p:pic>
      <p:pic>
        <p:nvPicPr>
          <p:cNvPr id="12" name="Рисунок 11" descr="Изображение выглядит как текст, снимок экрана, дизайн&#10;&#10;Автоматически созданное описание">
            <a:extLst>
              <a:ext uri="{FF2B5EF4-FFF2-40B4-BE49-F238E27FC236}">
                <a16:creationId xmlns:a16="http://schemas.microsoft.com/office/drawing/2014/main" xmlns="" id="{99E04080-D8D1-078C-F8B3-0218087AB549}"/>
              </a:ext>
            </a:extLst>
          </p:cNvPr>
          <p:cNvPicPr>
            <a:picLocks noChangeAspect="1"/>
          </p:cNvPicPr>
          <p:nvPr/>
        </p:nvPicPr>
        <p:blipFill>
          <a:blip r:embed="rId7"/>
          <a:stretch>
            <a:fillRect/>
          </a:stretch>
        </p:blipFill>
        <p:spPr>
          <a:xfrm>
            <a:off x="4745935" y="662366"/>
            <a:ext cx="3901109" cy="2226769"/>
          </a:xfrm>
          <a:prstGeom prst="rect">
            <a:avLst/>
          </a:prstGeom>
        </p:spPr>
      </p:pic>
    </p:spTree>
    <p:extLst>
      <p:ext uri="{BB962C8B-B14F-4D97-AF65-F5344CB8AC3E}">
        <p14:creationId xmlns:p14="http://schemas.microsoft.com/office/powerpoint/2010/main" val="24712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2" name="Рисунок 1" descr="Изображение выглядит как Красочность, Цвет электрик, синий, шаблон&#10;&#10;Автоматически созданное описание">
            <a:extLst>
              <a:ext uri="{FF2B5EF4-FFF2-40B4-BE49-F238E27FC236}">
                <a16:creationId xmlns:a16="http://schemas.microsoft.com/office/drawing/2014/main" xmlns="" id="{9CEF9C8E-F0CA-B49C-C7C1-43980FFA2A25}"/>
              </a:ext>
            </a:extLst>
          </p:cNvPr>
          <p:cNvPicPr>
            <a:picLocks noChangeAspect="1"/>
          </p:cNvPicPr>
          <p:nvPr/>
        </p:nvPicPr>
        <p:blipFill>
          <a:blip r:embed="rId3"/>
          <a:stretch>
            <a:fillRect/>
          </a:stretch>
        </p:blipFill>
        <p:spPr>
          <a:xfrm>
            <a:off x="-2234" y="0"/>
            <a:ext cx="9157127" cy="5143500"/>
          </a:xfrm>
          <a:prstGeom prst="rect">
            <a:avLst/>
          </a:prstGeom>
        </p:spPr>
      </p:pic>
      <p:sp>
        <p:nvSpPr>
          <p:cNvPr id="3" name="Прямоугольник 2">
            <a:extLst>
              <a:ext uri="{FF2B5EF4-FFF2-40B4-BE49-F238E27FC236}">
                <a16:creationId xmlns:a16="http://schemas.microsoft.com/office/drawing/2014/main" xmlns="" id="{782234A5-22F8-E558-ACCF-7713027FE56D}"/>
              </a:ext>
            </a:extLst>
          </p:cNvPr>
          <p:cNvSpPr/>
          <p:nvPr/>
        </p:nvSpPr>
        <p:spPr>
          <a:xfrm>
            <a:off x="313891" y="225137"/>
            <a:ext cx="8572500" cy="46845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Google Shape;79;p17"/>
          <p:cNvSpPr txBox="1">
            <a:spLocks noGrp="1"/>
          </p:cNvSpPr>
          <p:nvPr>
            <p:ph type="title"/>
          </p:nvPr>
        </p:nvSpPr>
        <p:spPr>
          <a:xfrm>
            <a:off x="337677" y="228548"/>
            <a:ext cx="8520600" cy="572700"/>
          </a:xfrm>
          <a:prstGeom prst="rect">
            <a:avLst/>
          </a:prstGeom>
        </p:spPr>
        <p:txBody>
          <a:bodyPr spcFirstLastPara="1" wrap="square" lIns="91425" tIns="91425" rIns="91425" bIns="91425" anchor="t" anchorCtr="0">
            <a:normAutofit fontScale="90000"/>
          </a:bodyPr>
          <a:lstStyle/>
          <a:p>
            <a:pPr algn="ctr"/>
            <a:r>
              <a:rPr lang="ru" b="1" dirty="0">
                <a:solidFill>
                  <a:schemeClr val="accent1">
                    <a:lumMod val="50000"/>
                  </a:schemeClr>
                </a:solidFill>
              </a:rPr>
              <a:t>Аналоги решения </a:t>
            </a:r>
            <a:endParaRPr lang="ru-RU" b="1" dirty="0">
              <a:solidFill>
                <a:schemeClr val="accent1">
                  <a:lumMod val="50000"/>
                </a:schemeClr>
              </a:solidFill>
            </a:endParaRPr>
          </a:p>
        </p:txBody>
      </p:sp>
      <p:sp>
        <p:nvSpPr>
          <p:cNvPr id="8" name="Текст 7">
            <a:extLst>
              <a:ext uri="{FF2B5EF4-FFF2-40B4-BE49-F238E27FC236}">
                <a16:creationId xmlns:a16="http://schemas.microsoft.com/office/drawing/2014/main" xmlns="" id="{F63C0BA0-A9F9-3868-C77B-E7FADC921D7E}"/>
              </a:ext>
            </a:extLst>
          </p:cNvPr>
          <p:cNvSpPr>
            <a:spLocks noGrp="1"/>
          </p:cNvSpPr>
          <p:nvPr>
            <p:ph type="body" idx="1"/>
          </p:nvPr>
        </p:nvSpPr>
        <p:spPr/>
        <p:txBody>
          <a:bodyPr/>
          <a:lstStyle/>
          <a:p>
            <a:endParaRPr lang="ru-RU"/>
          </a:p>
        </p:txBody>
      </p:sp>
      <p:pic>
        <p:nvPicPr>
          <p:cNvPr id="4" name="Рисунок 3" descr="Изображение выглядит как текст, снимок экрана, диаграмма, График&#10;&#10;Автоматически созданное описание">
            <a:extLst>
              <a:ext uri="{FF2B5EF4-FFF2-40B4-BE49-F238E27FC236}">
                <a16:creationId xmlns:a16="http://schemas.microsoft.com/office/drawing/2014/main" xmlns="" id="{637A24C8-B8A9-21BD-4F76-AE6B4698B352}"/>
              </a:ext>
            </a:extLst>
          </p:cNvPr>
          <p:cNvPicPr>
            <a:picLocks noChangeAspect="1"/>
          </p:cNvPicPr>
          <p:nvPr/>
        </p:nvPicPr>
        <p:blipFill>
          <a:blip r:embed="rId4"/>
          <a:stretch>
            <a:fillRect/>
          </a:stretch>
        </p:blipFill>
        <p:spPr>
          <a:xfrm>
            <a:off x="4041913" y="1148433"/>
            <a:ext cx="4572000" cy="2796940"/>
          </a:xfrm>
          <a:prstGeom prst="rect">
            <a:avLst/>
          </a:prstGeom>
        </p:spPr>
      </p:pic>
      <p:pic>
        <p:nvPicPr>
          <p:cNvPr id="5" name="Рисунок 4" descr="Изображение выглядит как текст, снимок экрана, Шрифт, число&#10;&#10;Автоматически созданное описание">
            <a:extLst>
              <a:ext uri="{FF2B5EF4-FFF2-40B4-BE49-F238E27FC236}">
                <a16:creationId xmlns:a16="http://schemas.microsoft.com/office/drawing/2014/main" xmlns="" id="{39373AB4-B1E1-17D7-DB25-6CE944D18CF2}"/>
              </a:ext>
            </a:extLst>
          </p:cNvPr>
          <p:cNvPicPr>
            <a:picLocks noChangeAspect="1"/>
          </p:cNvPicPr>
          <p:nvPr/>
        </p:nvPicPr>
        <p:blipFill>
          <a:blip r:embed="rId5"/>
          <a:stretch>
            <a:fillRect/>
          </a:stretch>
        </p:blipFill>
        <p:spPr>
          <a:xfrm>
            <a:off x="422413" y="1612259"/>
            <a:ext cx="3363610" cy="3086100"/>
          </a:xfrm>
          <a:prstGeom prst="rect">
            <a:avLst/>
          </a:prstGeom>
        </p:spPr>
      </p:pic>
      <p:pic>
        <p:nvPicPr>
          <p:cNvPr id="6" name="Рисунок 5" descr="Изображение выглядит как текст, Шрифт, логотип, Бренд&#10;&#10;Автоматически созданное описание">
            <a:extLst>
              <a:ext uri="{FF2B5EF4-FFF2-40B4-BE49-F238E27FC236}">
                <a16:creationId xmlns:a16="http://schemas.microsoft.com/office/drawing/2014/main" xmlns="" id="{835A9775-FB3E-6107-8B19-63B373747D56}"/>
              </a:ext>
            </a:extLst>
          </p:cNvPr>
          <p:cNvPicPr>
            <a:picLocks noChangeAspect="1"/>
          </p:cNvPicPr>
          <p:nvPr/>
        </p:nvPicPr>
        <p:blipFill>
          <a:blip r:embed="rId6"/>
          <a:stretch>
            <a:fillRect/>
          </a:stretch>
        </p:blipFill>
        <p:spPr>
          <a:xfrm>
            <a:off x="422413" y="850259"/>
            <a:ext cx="2247900" cy="876300"/>
          </a:xfrm>
          <a:prstGeom prst="rect">
            <a:avLst/>
          </a:prstGeom>
        </p:spPr>
      </p:pic>
      <p:pic>
        <p:nvPicPr>
          <p:cNvPr id="7" name="Рисунок 6" descr="Изображение выглядит как текст, Шрифт, Графика, логотип&#10;&#10;Автоматически созданное описание">
            <a:extLst>
              <a:ext uri="{FF2B5EF4-FFF2-40B4-BE49-F238E27FC236}">
                <a16:creationId xmlns:a16="http://schemas.microsoft.com/office/drawing/2014/main" xmlns="" id="{4C2441AD-9906-4E35-04D3-0672E5D8B6A1}"/>
              </a:ext>
            </a:extLst>
          </p:cNvPr>
          <p:cNvPicPr>
            <a:picLocks noChangeAspect="1"/>
          </p:cNvPicPr>
          <p:nvPr/>
        </p:nvPicPr>
        <p:blipFill>
          <a:blip r:embed="rId7"/>
          <a:stretch>
            <a:fillRect/>
          </a:stretch>
        </p:blipFill>
        <p:spPr>
          <a:xfrm>
            <a:off x="6776085" y="551498"/>
            <a:ext cx="1962150" cy="733425"/>
          </a:xfrm>
          <a:prstGeom prst="rect">
            <a:avLst/>
          </a:prstGeom>
        </p:spPr>
      </p:pic>
    </p:spTree>
    <p:extLst>
      <p:ext uri="{BB962C8B-B14F-4D97-AF65-F5344CB8AC3E}">
        <p14:creationId xmlns:p14="http://schemas.microsoft.com/office/powerpoint/2010/main" val="219288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167717" y="505691"/>
            <a:ext cx="3622992" cy="1586345"/>
          </a:xfrm>
        </p:spPr>
        <p:txBody>
          <a:bodyPr/>
          <a:lstStyle/>
          <a:p>
            <a:pPr>
              <a:buNone/>
            </a:pPr>
            <a:r>
              <a:rPr lang="ru-RU" dirty="0" smtClean="0"/>
              <a:t>В рамках взаимопомощи команд запущен </a:t>
            </a:r>
            <a:r>
              <a:rPr lang="ru-RU" dirty="0" err="1" smtClean="0"/>
              <a:t>опросник</a:t>
            </a:r>
            <a:r>
              <a:rPr lang="ru-RU" dirty="0" smtClean="0"/>
              <a:t> в </a:t>
            </a:r>
            <a:r>
              <a:rPr lang="en-US" dirty="0" err="1" smtClean="0"/>
              <a:t>SfeduNet</a:t>
            </a:r>
            <a:r>
              <a:rPr lang="en-US" dirty="0" smtClean="0"/>
              <a:t> </a:t>
            </a:r>
            <a:r>
              <a:rPr lang="ru-RU" dirty="0" smtClean="0"/>
              <a:t>и Акселератор </a:t>
            </a:r>
            <a:r>
              <a:rPr lang="en-US" dirty="0" smtClean="0"/>
              <a:t>SBS Creative</a:t>
            </a:r>
            <a:endParaRPr lang="ru-RU" dirty="0"/>
          </a:p>
        </p:txBody>
      </p:sp>
      <p:pic>
        <p:nvPicPr>
          <p:cNvPr id="1026" name="Picture 2"/>
          <p:cNvPicPr>
            <a:picLocks noChangeAspect="1" noChangeArrowheads="1"/>
          </p:cNvPicPr>
          <p:nvPr/>
        </p:nvPicPr>
        <p:blipFill>
          <a:blip r:embed="rId2"/>
          <a:srcRect/>
          <a:stretch>
            <a:fillRect/>
          </a:stretch>
        </p:blipFill>
        <p:spPr bwMode="auto">
          <a:xfrm>
            <a:off x="413618" y="296111"/>
            <a:ext cx="4019837" cy="4350166"/>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2" name="Группа 1">
            <a:extLst>
              <a:ext uri="{FF2B5EF4-FFF2-40B4-BE49-F238E27FC236}">
                <a16:creationId xmlns="" xmlns:a16="http://schemas.microsoft.com/office/drawing/2014/main" id="{D090ACB3-ADE1-7974-75AA-F85F1E38C8C6}"/>
              </a:ext>
            </a:extLst>
          </p:cNvPr>
          <p:cNvGrpSpPr/>
          <p:nvPr/>
        </p:nvGrpSpPr>
        <p:grpSpPr>
          <a:xfrm>
            <a:off x="6381317" y="-1297"/>
            <a:ext cx="2762363" cy="927700"/>
            <a:chOff x="9248695" y="-2852"/>
            <a:chExt cx="10855405" cy="3720386"/>
          </a:xfrm>
        </p:grpSpPr>
        <p:sp>
          <p:nvSpPr>
            <p:cNvPr id="3" name="object 6">
              <a:extLst>
                <a:ext uri="{FF2B5EF4-FFF2-40B4-BE49-F238E27FC236}">
                  <a16:creationId xmlns="" xmlns:a16="http://schemas.microsoft.com/office/drawing/2014/main" id="{613A3128-06E5-7EBC-6A98-2E13026231D6}"/>
                </a:ext>
              </a:extLst>
            </p:cNvPr>
            <p:cNvSpPr/>
            <p:nvPr/>
          </p:nvSpPr>
          <p:spPr>
            <a:xfrm>
              <a:off x="12837160" y="-2848"/>
              <a:ext cx="7266940" cy="3720382"/>
            </a:xfrm>
            <a:custGeom>
              <a:avLst/>
              <a:gdLst/>
              <a:ahLst/>
              <a:cxnLst/>
              <a:rect l="l" t="t" r="r" b="b"/>
              <a:pathLst>
                <a:path w="7266940" h="3714115">
                  <a:moveTo>
                    <a:pt x="7266794" y="3714106"/>
                  </a:moveTo>
                  <a:lnTo>
                    <a:pt x="0" y="3714106"/>
                  </a:lnTo>
                  <a:lnTo>
                    <a:pt x="2144340" y="0"/>
                  </a:lnTo>
                  <a:lnTo>
                    <a:pt x="7266792" y="0"/>
                  </a:lnTo>
                  <a:lnTo>
                    <a:pt x="7266794" y="3714106"/>
                  </a:lnTo>
                  <a:close/>
                </a:path>
              </a:pathLst>
            </a:custGeom>
            <a:solidFill>
              <a:srgbClr val="1D4992"/>
            </a:solidFill>
          </p:spPr>
          <p:txBody>
            <a:bodyPr wrap="square" lIns="0" tIns="0" rIns="0" bIns="0" rtlCol="0"/>
            <a:lstStyle/>
            <a:p>
              <a:endParaRPr sz="637"/>
            </a:p>
          </p:txBody>
        </p:sp>
        <p:sp>
          <p:nvSpPr>
            <p:cNvPr id="4" name="object 7">
              <a:extLst>
                <a:ext uri="{FF2B5EF4-FFF2-40B4-BE49-F238E27FC236}">
                  <a16:creationId xmlns="" xmlns:a16="http://schemas.microsoft.com/office/drawing/2014/main" id="{55A325E8-1D1C-7DBE-6E47-985B15BDAA11}"/>
                </a:ext>
              </a:extLst>
            </p:cNvPr>
            <p:cNvSpPr/>
            <p:nvPr/>
          </p:nvSpPr>
          <p:spPr>
            <a:xfrm>
              <a:off x="9248695" y="-2852"/>
              <a:ext cx="5732145" cy="3720382"/>
            </a:xfrm>
            <a:custGeom>
              <a:avLst/>
              <a:gdLst/>
              <a:ahLst/>
              <a:cxnLst/>
              <a:rect l="l" t="t" r="r" b="b"/>
              <a:pathLst>
                <a:path w="5732144" h="3714115">
                  <a:moveTo>
                    <a:pt x="3587471" y="3714106"/>
                  </a:moveTo>
                  <a:lnTo>
                    <a:pt x="0" y="3714106"/>
                  </a:lnTo>
                  <a:lnTo>
                    <a:pt x="2144340" y="0"/>
                  </a:lnTo>
                  <a:lnTo>
                    <a:pt x="5731812" y="0"/>
                  </a:lnTo>
                  <a:lnTo>
                    <a:pt x="3587471" y="3714106"/>
                  </a:lnTo>
                  <a:close/>
                </a:path>
              </a:pathLst>
            </a:custGeom>
            <a:solidFill>
              <a:srgbClr val="013E99">
                <a:alpha val="68627"/>
              </a:srgbClr>
            </a:solidFill>
          </p:spPr>
          <p:txBody>
            <a:bodyPr wrap="square" lIns="0" tIns="0" rIns="0" bIns="0" rtlCol="0"/>
            <a:lstStyle/>
            <a:p>
              <a:endParaRPr sz="637"/>
            </a:p>
          </p:txBody>
        </p:sp>
      </p:grpSp>
      <p:sp>
        <p:nvSpPr>
          <p:cNvPr id="5" name="object 14">
            <a:extLst>
              <a:ext uri="{FF2B5EF4-FFF2-40B4-BE49-F238E27FC236}">
                <a16:creationId xmlns="" xmlns:a16="http://schemas.microsoft.com/office/drawing/2014/main" id="{7F94DF40-9E00-D81E-F39C-6464E77695BE}"/>
              </a:ext>
            </a:extLst>
          </p:cNvPr>
          <p:cNvSpPr txBox="1"/>
          <p:nvPr/>
        </p:nvSpPr>
        <p:spPr>
          <a:xfrm>
            <a:off x="427701" y="139561"/>
            <a:ext cx="5344513" cy="282539"/>
          </a:xfrm>
          <a:prstGeom prst="rect">
            <a:avLst/>
          </a:prstGeom>
        </p:spPr>
        <p:txBody>
          <a:bodyPr vert="horz" wrap="square" lIns="0" tIns="5487" rIns="0" bIns="0" rtlCol="0">
            <a:spAutoFit/>
          </a:bodyPr>
          <a:lstStyle/>
          <a:p>
            <a:pPr marL="5776" marR="2311"/>
            <a:r>
              <a:rPr lang="ru" sz="1800" b="1">
                <a:solidFill>
                  <a:srgbClr val="1D4992"/>
                </a:solidFill>
              </a:rPr>
              <a:t>Команда проекта</a:t>
            </a:r>
            <a:endParaRPr lang="en-US" sz="1800" b="1">
              <a:solidFill>
                <a:srgbClr val="1D4992"/>
              </a:solidFill>
            </a:endParaRPr>
          </a:p>
        </p:txBody>
      </p:sp>
      <p:cxnSp>
        <p:nvCxnSpPr>
          <p:cNvPr id="6" name="Прямая соединительная линия 5">
            <a:extLst>
              <a:ext uri="{FF2B5EF4-FFF2-40B4-BE49-F238E27FC236}">
                <a16:creationId xmlns="" xmlns:a16="http://schemas.microsoft.com/office/drawing/2014/main" id="{F7D5BAC3-4B0C-F87D-F0C8-EFA1530CDD66}"/>
              </a:ext>
            </a:extLst>
          </p:cNvPr>
          <p:cNvCxnSpPr>
            <a:cxnSpLocks/>
          </p:cNvCxnSpPr>
          <p:nvPr/>
        </p:nvCxnSpPr>
        <p:spPr>
          <a:xfrm flipH="1">
            <a:off x="429892" y="977583"/>
            <a:ext cx="759487" cy="0"/>
          </a:xfrm>
          <a:prstGeom prst="line">
            <a:avLst/>
          </a:prstGeom>
          <a:ln w="76200">
            <a:solidFill>
              <a:srgbClr val="003F99"/>
            </a:solidFill>
          </a:ln>
        </p:spPr>
        <p:style>
          <a:lnRef idx="1">
            <a:schemeClr val="accent1"/>
          </a:lnRef>
          <a:fillRef idx="0">
            <a:schemeClr val="accent1"/>
          </a:fillRef>
          <a:effectRef idx="0">
            <a:schemeClr val="accent1"/>
          </a:effectRef>
          <a:fontRef idx="minor">
            <a:schemeClr val="tx1"/>
          </a:fontRef>
        </p:style>
      </p:cxnSp>
      <p:pic>
        <p:nvPicPr>
          <p:cNvPr id="7" name="Рисунок 6">
            <a:extLst>
              <a:ext uri="{FF2B5EF4-FFF2-40B4-BE49-F238E27FC236}">
                <a16:creationId xmlns="" xmlns:a16="http://schemas.microsoft.com/office/drawing/2014/main" id="{5E301AF7-4E06-ED20-9629-AC93336A2A49}"/>
              </a:ext>
            </a:extLst>
          </p:cNvPr>
          <p:cNvPicPr>
            <a:picLocks noChangeAspect="1"/>
          </p:cNvPicPr>
          <p:nvPr/>
        </p:nvPicPr>
        <p:blipFill>
          <a:blip r:embed="rId3"/>
          <a:stretch>
            <a:fillRect/>
          </a:stretch>
        </p:blipFill>
        <p:spPr>
          <a:xfrm>
            <a:off x="8175952" y="236612"/>
            <a:ext cx="641087" cy="594883"/>
          </a:xfrm>
          <a:prstGeom prst="rect">
            <a:avLst/>
          </a:prstGeom>
        </p:spPr>
      </p:pic>
      <p:pic>
        <p:nvPicPr>
          <p:cNvPr id="8" name="Рисунок 7">
            <a:extLst>
              <a:ext uri="{FF2B5EF4-FFF2-40B4-BE49-F238E27FC236}">
                <a16:creationId xmlns="" xmlns:a16="http://schemas.microsoft.com/office/drawing/2014/main" id="{1A889B09-C754-F2E3-7BE2-A01F800FC3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0660" y="446768"/>
            <a:ext cx="580309" cy="288224"/>
          </a:xfrm>
          <a:prstGeom prst="rect">
            <a:avLst/>
          </a:prstGeom>
        </p:spPr>
      </p:pic>
      <p:pic>
        <p:nvPicPr>
          <p:cNvPr id="10" name="Рисунок 9" descr="Изображение выглядит как Человеческое лицо, человек, улыбка, одежда&#10;&#10;Автоматически созданное описание">
            <a:extLst>
              <a:ext uri="{FF2B5EF4-FFF2-40B4-BE49-F238E27FC236}">
                <a16:creationId xmlns="" xmlns:a16="http://schemas.microsoft.com/office/drawing/2014/main" id="{D5D00EB6-D37F-112D-B792-94871272A112}"/>
              </a:ext>
            </a:extLst>
          </p:cNvPr>
          <p:cNvPicPr>
            <a:picLocks noChangeAspect="1"/>
          </p:cNvPicPr>
          <p:nvPr/>
        </p:nvPicPr>
        <p:blipFill>
          <a:blip r:embed="rId5"/>
          <a:stretch>
            <a:fillRect/>
          </a:stretch>
        </p:blipFill>
        <p:spPr>
          <a:xfrm>
            <a:off x="334906" y="2052856"/>
            <a:ext cx="868537" cy="1248411"/>
          </a:xfrm>
          <a:prstGeom prst="rect">
            <a:avLst/>
          </a:prstGeom>
        </p:spPr>
      </p:pic>
      <p:pic>
        <p:nvPicPr>
          <p:cNvPr id="18" name="Рисунок 17" descr="Изображение выглядит как одежда, человек, ошейник, стена&#10;&#10;Автоматически созданное описание">
            <a:extLst>
              <a:ext uri="{FF2B5EF4-FFF2-40B4-BE49-F238E27FC236}">
                <a16:creationId xmlns="" xmlns:a16="http://schemas.microsoft.com/office/drawing/2014/main" id="{35B6C8C6-D3B2-3B3E-ABC2-896D606B666B}"/>
              </a:ext>
            </a:extLst>
          </p:cNvPr>
          <p:cNvPicPr>
            <a:picLocks noChangeAspect="1"/>
          </p:cNvPicPr>
          <p:nvPr/>
        </p:nvPicPr>
        <p:blipFill>
          <a:blip r:embed="rId6"/>
          <a:stretch>
            <a:fillRect/>
          </a:stretch>
        </p:blipFill>
        <p:spPr>
          <a:xfrm>
            <a:off x="334660" y="526552"/>
            <a:ext cx="1150148" cy="1396018"/>
          </a:xfrm>
          <a:prstGeom prst="rect">
            <a:avLst/>
          </a:prstGeom>
        </p:spPr>
      </p:pic>
      <p:pic>
        <p:nvPicPr>
          <p:cNvPr id="9" name="Рисунок 8" descr="Изображение выглядит как человек, Человеческое лицо, одежда, улыбка&#10;&#10;Автоматически созданное описание">
            <a:extLst>
              <a:ext uri="{FF2B5EF4-FFF2-40B4-BE49-F238E27FC236}">
                <a16:creationId xmlns="" xmlns:a16="http://schemas.microsoft.com/office/drawing/2014/main" id="{98F18BFC-8524-A5B7-9435-3B5DBA02CE1B}"/>
              </a:ext>
            </a:extLst>
          </p:cNvPr>
          <p:cNvPicPr>
            <a:picLocks noChangeAspect="1"/>
          </p:cNvPicPr>
          <p:nvPr/>
        </p:nvPicPr>
        <p:blipFill>
          <a:blip r:embed="rId7"/>
          <a:stretch>
            <a:fillRect/>
          </a:stretch>
        </p:blipFill>
        <p:spPr>
          <a:xfrm>
            <a:off x="253576" y="3744468"/>
            <a:ext cx="957574" cy="1090303"/>
          </a:xfrm>
          <a:prstGeom prst="rect">
            <a:avLst/>
          </a:prstGeom>
        </p:spPr>
      </p:pic>
      <p:pic>
        <p:nvPicPr>
          <p:cNvPr id="15" name="Рисунок 14" descr="Изображение выглядит как человек, Человеческое лицо, улыбка, женщина&#10;&#10;Автоматически созданное описание">
            <a:extLst>
              <a:ext uri="{FF2B5EF4-FFF2-40B4-BE49-F238E27FC236}">
                <a16:creationId xmlns="" xmlns:a16="http://schemas.microsoft.com/office/drawing/2014/main" id="{960F9D84-A8CF-AA9E-778B-0993A5AC8E10}"/>
              </a:ext>
            </a:extLst>
          </p:cNvPr>
          <p:cNvPicPr>
            <a:picLocks noChangeAspect="1"/>
          </p:cNvPicPr>
          <p:nvPr/>
        </p:nvPicPr>
        <p:blipFill>
          <a:blip r:embed="rId8"/>
          <a:stretch>
            <a:fillRect/>
          </a:stretch>
        </p:blipFill>
        <p:spPr>
          <a:xfrm>
            <a:off x="2766694" y="3746573"/>
            <a:ext cx="944901" cy="1074685"/>
          </a:xfrm>
          <a:prstGeom prst="rect">
            <a:avLst/>
          </a:prstGeom>
        </p:spPr>
      </p:pic>
      <p:sp>
        <p:nvSpPr>
          <p:cNvPr id="16" name="TextBox 15">
            <a:extLst>
              <a:ext uri="{FF2B5EF4-FFF2-40B4-BE49-F238E27FC236}">
                <a16:creationId xmlns="" xmlns:a16="http://schemas.microsoft.com/office/drawing/2014/main" id="{134D6C29-2D31-49B8-6CBE-3922374F2AB3}"/>
              </a:ext>
            </a:extLst>
          </p:cNvPr>
          <p:cNvSpPr txBox="1"/>
          <p:nvPr/>
        </p:nvSpPr>
        <p:spPr>
          <a:xfrm>
            <a:off x="1293958" y="3746868"/>
            <a:ext cx="11992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dirty="0">
                <a:solidFill>
                  <a:schemeClr val="tx1"/>
                </a:solidFill>
                <a:ea typeface="Segoe UI"/>
                <a:cs typeface="Segoe UI"/>
              </a:rPr>
              <a:t>Критик -</a:t>
            </a:r>
            <a:r>
              <a:rPr lang="ru-RU" sz="1400" b="1" i="0" u="none" strike="noStrike" baseline="0" dirty="0">
                <a:solidFill>
                  <a:srgbClr val="002060"/>
                </a:solidFill>
                <a:latin typeface="Arial"/>
                <a:ea typeface="Segoe UI"/>
                <a:cs typeface="Segoe UI"/>
              </a:rPr>
              <a:t> </a:t>
            </a:r>
            <a:r>
              <a:rPr lang="ru-RU" b="1" dirty="0">
                <a:solidFill>
                  <a:srgbClr val="002060"/>
                </a:solidFill>
                <a:ea typeface="Segoe UI"/>
                <a:cs typeface="Segoe UI"/>
              </a:rPr>
              <a:t> </a:t>
            </a:r>
            <a:r>
              <a:rPr lang="ru-RU" sz="1400" i="0" u="none" strike="noStrike" baseline="0" dirty="0">
                <a:solidFill>
                  <a:srgbClr val="FF0000"/>
                </a:solidFill>
                <a:latin typeface="Arial"/>
                <a:ea typeface="Segoe UI"/>
                <a:cs typeface="Segoe UI"/>
              </a:rPr>
              <a:t>Антоненко Юлия</a:t>
            </a:r>
            <a:r>
              <a:rPr lang="en-US" sz="1400" b="0" i="0" u="none" strike="noStrike" baseline="0" dirty="0">
                <a:solidFill>
                  <a:srgbClr val="FF0000"/>
                </a:solidFill>
                <a:latin typeface="Arial"/>
                <a:ea typeface="Segoe UI"/>
                <a:cs typeface="Segoe UI"/>
              </a:rPr>
              <a:t>​</a:t>
            </a:r>
            <a:r>
              <a:rPr lang="en-US" sz="1400" b="0" i="0" u="none" strike="noStrike" baseline="0" dirty="0">
                <a:solidFill>
                  <a:srgbClr val="002060"/>
                </a:solidFill>
                <a:latin typeface="Arial"/>
                <a:ea typeface="Segoe UI"/>
                <a:cs typeface="Segoe UI"/>
              </a:rPr>
              <a:t>  </a:t>
            </a:r>
            <a:r>
              <a:rPr lang="ru-RU" sz="1400" b="0" i="0" u="none" strike="noStrike" baseline="0" dirty="0">
                <a:solidFill>
                  <a:srgbClr val="002060"/>
                </a:solidFill>
                <a:latin typeface="Arial"/>
                <a:ea typeface="Segoe UI"/>
                <a:cs typeface="Segoe UI"/>
              </a:rPr>
              <a:t>                      </a:t>
            </a:r>
            <a:endParaRPr lang="en-US" dirty="0">
              <a:cs typeface="Segoe UI"/>
            </a:endParaRPr>
          </a:p>
        </p:txBody>
      </p:sp>
      <p:sp>
        <p:nvSpPr>
          <p:cNvPr id="17" name="TextBox 16">
            <a:extLst>
              <a:ext uri="{FF2B5EF4-FFF2-40B4-BE49-F238E27FC236}">
                <a16:creationId xmlns="" xmlns:a16="http://schemas.microsoft.com/office/drawing/2014/main" id="{897FBAE8-92BF-3696-BB8C-8172D4CCA12D}"/>
              </a:ext>
            </a:extLst>
          </p:cNvPr>
          <p:cNvSpPr txBox="1"/>
          <p:nvPr/>
        </p:nvSpPr>
        <p:spPr>
          <a:xfrm>
            <a:off x="5607372" y="1153974"/>
            <a:ext cx="257754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FF0000"/>
                </a:solidFill>
                <a:latin typeface="Arial"/>
                <a:ea typeface="Segoe UI"/>
                <a:cs typeface="Segoe UI"/>
              </a:rPr>
              <a:t>​</a:t>
            </a:r>
            <a:r>
              <a:rPr lang="ru-RU" sz="1400" b="0" i="0" u="none" strike="noStrike" baseline="0">
                <a:solidFill>
                  <a:srgbClr val="FF0000"/>
                </a:solidFill>
                <a:latin typeface="Arial"/>
                <a:ea typeface="Segoe UI"/>
                <a:cs typeface="Segoe UI"/>
              </a:rPr>
              <a:t>                                              </a:t>
            </a:r>
            <a:r>
              <a:rPr lang="ru-RU">
                <a:solidFill>
                  <a:srgbClr val="FF0000"/>
                </a:solidFill>
                <a:ea typeface="Segoe UI"/>
                <a:cs typeface="Segoe UI"/>
              </a:rPr>
              <a:t> </a:t>
            </a:r>
            <a:endParaRPr lang="ru-RU">
              <a:solidFill>
                <a:srgbClr val="FF0000"/>
              </a:solidFill>
              <a:cs typeface="Segoe UI"/>
            </a:endParaRPr>
          </a:p>
        </p:txBody>
      </p:sp>
      <p:pic>
        <p:nvPicPr>
          <p:cNvPr id="12" name="Picture 11">
            <a:extLst>
              <a:ext uri="{FF2B5EF4-FFF2-40B4-BE49-F238E27FC236}">
                <a16:creationId xmlns="" xmlns:a16="http://schemas.microsoft.com/office/drawing/2014/main" id="{A176380D-F657-90ED-AF96-983A46FD2B1D}"/>
              </a:ext>
            </a:extLst>
          </p:cNvPr>
          <p:cNvPicPr>
            <a:picLocks noChangeAspect="1"/>
          </p:cNvPicPr>
          <p:nvPr/>
        </p:nvPicPr>
        <p:blipFill>
          <a:blip r:embed="rId9"/>
          <a:stretch>
            <a:fillRect/>
          </a:stretch>
        </p:blipFill>
        <p:spPr>
          <a:xfrm>
            <a:off x="2829902" y="2050950"/>
            <a:ext cx="947619" cy="1261517"/>
          </a:xfrm>
          <a:prstGeom prst="rect">
            <a:avLst/>
          </a:prstGeom>
        </p:spPr>
      </p:pic>
      <p:sp>
        <p:nvSpPr>
          <p:cNvPr id="13" name="TextBox 12">
            <a:extLst>
              <a:ext uri="{FF2B5EF4-FFF2-40B4-BE49-F238E27FC236}">
                <a16:creationId xmlns="" xmlns:a16="http://schemas.microsoft.com/office/drawing/2014/main" id="{6FACA6D6-1573-1592-CCC3-79324EA635BD}"/>
              </a:ext>
            </a:extLst>
          </p:cNvPr>
          <p:cNvSpPr txBox="1"/>
          <p:nvPr/>
        </p:nvSpPr>
        <p:spPr>
          <a:xfrm>
            <a:off x="1621219" y="532973"/>
            <a:ext cx="240912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t>Наставник</a:t>
            </a:r>
            <a:r>
              <a:rPr lang="en-US"/>
              <a:t>-</a:t>
            </a:r>
          </a:p>
          <a:p>
            <a:r>
              <a:rPr lang="en-US" err="1">
                <a:solidFill>
                  <a:srgbClr val="FF0000"/>
                </a:solidFill>
              </a:rPr>
              <a:t>Бакаева</a:t>
            </a:r>
            <a:r>
              <a:rPr lang="en-US">
                <a:solidFill>
                  <a:srgbClr val="FF0000"/>
                </a:solidFill>
              </a:rPr>
              <a:t> </a:t>
            </a:r>
            <a:r>
              <a:rPr lang="en-US" err="1">
                <a:solidFill>
                  <a:srgbClr val="FF0000"/>
                </a:solidFill>
              </a:rPr>
              <a:t>Ирина</a:t>
            </a:r>
            <a:r>
              <a:rPr lang="en-US">
                <a:solidFill>
                  <a:srgbClr val="FF0000"/>
                </a:solidFill>
              </a:rPr>
              <a:t> </a:t>
            </a:r>
            <a:r>
              <a:rPr lang="en-US" err="1">
                <a:solidFill>
                  <a:srgbClr val="FF0000"/>
                </a:solidFill>
              </a:rPr>
              <a:t>Александровна</a:t>
            </a:r>
            <a:endParaRPr lang="en-US">
              <a:solidFill>
                <a:srgbClr val="FF0000"/>
              </a:solidFill>
            </a:endParaRPr>
          </a:p>
        </p:txBody>
      </p:sp>
      <p:sp>
        <p:nvSpPr>
          <p:cNvPr id="19" name="TextBox 18">
            <a:extLst>
              <a:ext uri="{FF2B5EF4-FFF2-40B4-BE49-F238E27FC236}">
                <a16:creationId xmlns="" xmlns:a16="http://schemas.microsoft.com/office/drawing/2014/main" id="{839CAABF-C590-9AC6-4185-E16C0538792E}"/>
              </a:ext>
            </a:extLst>
          </p:cNvPr>
          <p:cNvSpPr txBox="1"/>
          <p:nvPr/>
        </p:nvSpPr>
        <p:spPr>
          <a:xfrm>
            <a:off x="1295153" y="2050228"/>
            <a:ext cx="169491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Генератор</a:t>
            </a:r>
            <a:r>
              <a:rPr lang="en-US" dirty="0"/>
              <a:t> </a:t>
            </a:r>
            <a:r>
              <a:rPr lang="en-US" dirty="0" err="1"/>
              <a:t>идей</a:t>
            </a:r>
            <a:r>
              <a:rPr lang="en-US" dirty="0"/>
              <a:t>-</a:t>
            </a:r>
          </a:p>
          <a:p>
            <a:r>
              <a:rPr lang="en-US" dirty="0" err="1">
                <a:solidFill>
                  <a:srgbClr val="FF0000"/>
                </a:solidFill>
              </a:rPr>
              <a:t>Вишнякова</a:t>
            </a:r>
            <a:r>
              <a:rPr lang="en-US" dirty="0">
                <a:solidFill>
                  <a:srgbClr val="FF0000"/>
                </a:solidFill>
              </a:rPr>
              <a:t> </a:t>
            </a:r>
            <a:r>
              <a:rPr lang="en-US" dirty="0" err="1">
                <a:solidFill>
                  <a:srgbClr val="FF0000"/>
                </a:solidFill>
              </a:rPr>
              <a:t>Татьяна</a:t>
            </a:r>
            <a:r>
              <a:rPr lang="en-US" dirty="0">
                <a:solidFill>
                  <a:srgbClr val="FF0000"/>
                </a:solidFill>
              </a:rPr>
              <a:t> </a:t>
            </a:r>
          </a:p>
        </p:txBody>
      </p:sp>
      <p:sp>
        <p:nvSpPr>
          <p:cNvPr id="20" name="TextBox 19">
            <a:extLst>
              <a:ext uri="{FF2B5EF4-FFF2-40B4-BE49-F238E27FC236}">
                <a16:creationId xmlns="" xmlns:a16="http://schemas.microsoft.com/office/drawing/2014/main" id="{FCA20C0A-8962-8162-C21B-045B81EDB1A8}"/>
              </a:ext>
            </a:extLst>
          </p:cNvPr>
          <p:cNvSpPr txBox="1"/>
          <p:nvPr/>
        </p:nvSpPr>
        <p:spPr>
          <a:xfrm>
            <a:off x="3877616" y="3772777"/>
            <a:ext cx="207866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Реализатор</a:t>
            </a:r>
            <a:r>
              <a:rPr lang="en-US" dirty="0"/>
              <a:t>-</a:t>
            </a:r>
          </a:p>
          <a:p>
            <a:r>
              <a:rPr lang="en-US" dirty="0" err="1">
                <a:solidFill>
                  <a:srgbClr val="FF0000"/>
                </a:solidFill>
              </a:rPr>
              <a:t>Пителина</a:t>
            </a:r>
            <a:r>
              <a:rPr lang="en-US" dirty="0">
                <a:solidFill>
                  <a:srgbClr val="FF0000"/>
                </a:solidFill>
              </a:rPr>
              <a:t> </a:t>
            </a:r>
            <a:r>
              <a:rPr lang="en-US" dirty="0" err="1">
                <a:solidFill>
                  <a:srgbClr val="FF0000"/>
                </a:solidFill>
              </a:rPr>
              <a:t>Марина</a:t>
            </a:r>
            <a:endParaRPr lang="en-US" dirty="0">
              <a:solidFill>
                <a:srgbClr val="FF0000"/>
              </a:solidFill>
            </a:endParaRPr>
          </a:p>
        </p:txBody>
      </p:sp>
      <p:sp>
        <p:nvSpPr>
          <p:cNvPr id="21" name="TextBox 20">
            <a:extLst>
              <a:ext uri="{FF2B5EF4-FFF2-40B4-BE49-F238E27FC236}">
                <a16:creationId xmlns="" xmlns:a16="http://schemas.microsoft.com/office/drawing/2014/main" id="{1CFB5968-08E0-8FAE-35A9-C2C22103EF42}"/>
              </a:ext>
            </a:extLst>
          </p:cNvPr>
          <p:cNvSpPr txBox="1"/>
          <p:nvPr/>
        </p:nvSpPr>
        <p:spPr>
          <a:xfrm>
            <a:off x="3881035" y="2052437"/>
            <a:ext cx="229388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Мотиватор</a:t>
            </a:r>
            <a:r>
              <a:rPr lang="en-US" dirty="0"/>
              <a:t> -</a:t>
            </a:r>
          </a:p>
          <a:p>
            <a:r>
              <a:rPr lang="en-US" dirty="0" err="1">
                <a:solidFill>
                  <a:srgbClr val="FF0000"/>
                </a:solidFill>
              </a:rPr>
              <a:t>Белодедова</a:t>
            </a:r>
            <a:r>
              <a:rPr lang="en-US" dirty="0">
                <a:solidFill>
                  <a:srgbClr val="FF0000"/>
                </a:solidFill>
              </a:rPr>
              <a:t> </a:t>
            </a:r>
            <a:r>
              <a:rPr lang="en-US" dirty="0" err="1">
                <a:solidFill>
                  <a:srgbClr val="FF0000"/>
                </a:solidFill>
              </a:rPr>
              <a:t>Марина</a:t>
            </a:r>
            <a:endParaRPr lang="en-US" dirty="0">
              <a:solidFill>
                <a:srgbClr val="FF0000"/>
              </a:solidFill>
            </a:endParaRPr>
          </a:p>
        </p:txBody>
      </p:sp>
      <p:pic>
        <p:nvPicPr>
          <p:cNvPr id="11" name="Рисунок 10" descr="Изображение выглядит как человек, Человеческое лицо, ресница, губа&#10;&#10;Автоматически созданное описание">
            <a:extLst>
              <a:ext uri="{FF2B5EF4-FFF2-40B4-BE49-F238E27FC236}">
                <a16:creationId xmlns="" xmlns:a16="http://schemas.microsoft.com/office/drawing/2014/main" id="{5BF221BE-C638-06B7-0530-DB80C986E8F2}"/>
              </a:ext>
            </a:extLst>
          </p:cNvPr>
          <p:cNvPicPr>
            <a:picLocks noChangeAspect="1"/>
          </p:cNvPicPr>
          <p:nvPr/>
        </p:nvPicPr>
        <p:blipFill>
          <a:blip r:embed="rId10"/>
          <a:stretch>
            <a:fillRect/>
          </a:stretch>
        </p:blipFill>
        <p:spPr>
          <a:xfrm>
            <a:off x="5960147" y="3746195"/>
            <a:ext cx="941843" cy="1036391"/>
          </a:xfrm>
          <a:prstGeom prst="rect">
            <a:avLst/>
          </a:prstGeom>
        </p:spPr>
      </p:pic>
      <p:sp>
        <p:nvSpPr>
          <p:cNvPr id="14" name="TextBox 13">
            <a:extLst>
              <a:ext uri="{FF2B5EF4-FFF2-40B4-BE49-F238E27FC236}">
                <a16:creationId xmlns="" xmlns:a16="http://schemas.microsoft.com/office/drawing/2014/main" id="{1D373E67-E874-C8FB-4997-EED21688BE40}"/>
              </a:ext>
            </a:extLst>
          </p:cNvPr>
          <p:cNvSpPr txBox="1"/>
          <p:nvPr/>
        </p:nvSpPr>
        <p:spPr>
          <a:xfrm>
            <a:off x="7178636" y="3771864"/>
            <a:ext cx="17184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solidFill>
                  <a:schemeClr val="tx1"/>
                </a:solidFill>
              </a:rPr>
              <a:t>Реализатор</a:t>
            </a:r>
            <a:r>
              <a:rPr lang="en-US" dirty="0">
                <a:solidFill>
                  <a:schemeClr val="tx1"/>
                </a:solidFill>
              </a:rPr>
              <a:t>-</a:t>
            </a:r>
            <a:endParaRPr lang="en-US">
              <a:solidFill>
                <a:schemeClr val="tx1"/>
              </a:solidFill>
            </a:endParaRPr>
          </a:p>
          <a:p>
            <a:r>
              <a:rPr lang="en-US" dirty="0" err="1">
                <a:solidFill>
                  <a:srgbClr val="FF0000"/>
                </a:solidFill>
              </a:rPr>
              <a:t>Завьялова</a:t>
            </a:r>
            <a:r>
              <a:rPr lang="en-US" dirty="0">
                <a:solidFill>
                  <a:srgbClr val="FF0000"/>
                </a:solidFill>
              </a:rPr>
              <a:t> </a:t>
            </a:r>
            <a:r>
              <a:rPr lang="en-US" dirty="0" err="1">
                <a:solidFill>
                  <a:srgbClr val="FF0000"/>
                </a:solidFill>
              </a:rPr>
              <a:t>Полина</a:t>
            </a:r>
            <a:endParaRPr lang="en-US" dirty="0">
              <a:solidFill>
                <a:srgbClr val="FF0000"/>
              </a:solidFill>
            </a:endParaRPr>
          </a:p>
        </p:txBody>
      </p:sp>
      <p:sp>
        <p:nvSpPr>
          <p:cNvPr id="22" name="TextBox 21">
            <a:extLst>
              <a:ext uri="{FF2B5EF4-FFF2-40B4-BE49-F238E27FC236}">
                <a16:creationId xmlns="" xmlns:a16="http://schemas.microsoft.com/office/drawing/2014/main" id="{7F4DE020-5709-1E0C-3F8F-C9947BF010A8}"/>
              </a:ext>
            </a:extLst>
          </p:cNvPr>
          <p:cNvSpPr txBox="1"/>
          <p:nvPr/>
        </p:nvSpPr>
        <p:spPr>
          <a:xfrm>
            <a:off x="7178637" y="2020194"/>
            <a:ext cx="1745287"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Координатор</a:t>
            </a:r>
            <a:r>
              <a:rPr lang="en-US" dirty="0"/>
              <a:t> - </a:t>
            </a:r>
            <a:endParaRPr lang="en-US" dirty="0">
              <a:solidFill>
                <a:srgbClr val="FF0000"/>
              </a:solidFill>
            </a:endParaRPr>
          </a:p>
          <a:p>
            <a:r>
              <a:rPr lang="en-US" dirty="0" err="1">
                <a:solidFill>
                  <a:srgbClr val="FF0000"/>
                </a:solidFill>
              </a:rPr>
              <a:t>Богусловская</a:t>
            </a:r>
            <a:r>
              <a:rPr lang="en-US" dirty="0">
                <a:solidFill>
                  <a:srgbClr val="FF0000"/>
                </a:solidFill>
              </a:rPr>
              <a:t> </a:t>
            </a:r>
            <a:r>
              <a:rPr lang="en-US" dirty="0" err="1">
                <a:solidFill>
                  <a:srgbClr val="FF0000"/>
                </a:solidFill>
              </a:rPr>
              <a:t>Олеся</a:t>
            </a:r>
            <a:endParaRPr lang="en-US" dirty="0">
              <a:solidFill>
                <a:srgbClr val="FF0000"/>
              </a:solidFill>
            </a:endParaRPr>
          </a:p>
        </p:txBody>
      </p:sp>
      <p:pic>
        <p:nvPicPr>
          <p:cNvPr id="23" name="Picture 22">
            <a:extLst>
              <a:ext uri="{FF2B5EF4-FFF2-40B4-BE49-F238E27FC236}">
                <a16:creationId xmlns="" xmlns:a16="http://schemas.microsoft.com/office/drawing/2014/main" id="{3D26D7ED-5B08-F059-33A4-E8C822047640}"/>
              </a:ext>
            </a:extLst>
          </p:cNvPr>
          <p:cNvPicPr>
            <a:picLocks noChangeAspect="1"/>
          </p:cNvPicPr>
          <p:nvPr/>
        </p:nvPicPr>
        <p:blipFill>
          <a:blip r:embed="rId11"/>
          <a:stretch>
            <a:fillRect/>
          </a:stretch>
        </p:blipFill>
        <p:spPr>
          <a:xfrm rot="10800000" flipH="1" flipV="1">
            <a:off x="5869060" y="2018065"/>
            <a:ext cx="943425" cy="1260784"/>
          </a:xfrm>
          <a:prstGeom prst="rect">
            <a:avLst/>
          </a:prstGeom>
        </p:spPr>
      </p:pic>
    </p:spTree>
    <p:extLst>
      <p:ext uri="{BB962C8B-B14F-4D97-AF65-F5344CB8AC3E}">
        <p14:creationId xmlns:p14="http://schemas.microsoft.com/office/powerpoint/2010/main" val="3340766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Изображение выглядит как Красочность, Цвет электрик, синий, шаблон&#10;&#10;Автоматически созданное описание">
            <a:extLst>
              <a:ext uri="{FF2B5EF4-FFF2-40B4-BE49-F238E27FC236}">
                <a16:creationId xmlns="" xmlns:a16="http://schemas.microsoft.com/office/drawing/2014/main" id="{FE9461AF-4AA0-E5C6-69F3-BF1B9A0AD64B}"/>
              </a:ext>
            </a:extLst>
          </p:cNvPr>
          <p:cNvPicPr>
            <a:picLocks noChangeAspect="1"/>
          </p:cNvPicPr>
          <p:nvPr/>
        </p:nvPicPr>
        <p:blipFill>
          <a:blip r:embed="rId2"/>
          <a:stretch>
            <a:fillRect/>
          </a:stretch>
        </p:blipFill>
        <p:spPr>
          <a:xfrm>
            <a:off x="-1265" y="1657"/>
            <a:ext cx="9138246" cy="5140186"/>
          </a:xfrm>
          <a:prstGeom prst="rect">
            <a:avLst/>
          </a:prstGeom>
        </p:spPr>
      </p:pic>
      <p:sp>
        <p:nvSpPr>
          <p:cNvPr id="4" name="Прямоугольник 3">
            <a:extLst>
              <a:ext uri="{FF2B5EF4-FFF2-40B4-BE49-F238E27FC236}">
                <a16:creationId xmlns="" xmlns:a16="http://schemas.microsoft.com/office/drawing/2014/main" id="{5264BEEE-AC21-FCE8-2011-B1AD16D6AE8E}"/>
              </a:ext>
            </a:extLst>
          </p:cNvPr>
          <p:cNvSpPr/>
          <p:nvPr/>
        </p:nvSpPr>
        <p:spPr>
          <a:xfrm>
            <a:off x="1758736" y="2039404"/>
            <a:ext cx="5888934" cy="615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a:extLst>
              <a:ext uri="{FF2B5EF4-FFF2-40B4-BE49-F238E27FC236}">
                <a16:creationId xmlns="" xmlns:a16="http://schemas.microsoft.com/office/drawing/2014/main" id="{72FD02C0-4069-A3C2-EEB8-2D08F0577055}"/>
              </a:ext>
            </a:extLst>
          </p:cNvPr>
          <p:cNvSpPr txBox="1"/>
          <p:nvPr/>
        </p:nvSpPr>
        <p:spPr>
          <a:xfrm>
            <a:off x="785529" y="2083829"/>
            <a:ext cx="75682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800">
                <a:solidFill>
                  <a:schemeClr val="bg1"/>
                </a:solidFill>
              </a:rPr>
              <a:t>Благодарим за внимание!</a:t>
            </a:r>
            <a:endParaRPr lang="ru-RU"/>
          </a:p>
        </p:txBody>
      </p:sp>
    </p:spTree>
    <p:extLst>
      <p:ext uri="{BB962C8B-B14F-4D97-AF65-F5344CB8AC3E}">
        <p14:creationId xmlns:p14="http://schemas.microsoft.com/office/powerpoint/2010/main" val="33391336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1569ed6-9c6c-4d18-a59f-56208514d450">
      <UserInfo>
        <DisplayName>Пителина Марина Петровна</DisplayName>
        <AccountId>13</AccountId>
        <AccountType/>
      </UserInfo>
      <UserInfo>
        <DisplayName>Богусловская Олеся Юрьевна</DisplayName>
        <AccountId>15</AccountId>
        <AccountType/>
      </UserInfo>
      <UserInfo>
        <DisplayName>Вишнякова Татьяна Юрьевна</DisplayName>
        <AccountId>17</AccountId>
        <AccountType/>
      </UserInfo>
      <UserInfo>
        <DisplayName>Завьялова Полина Владимировна</DisplayName>
        <AccountId>14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B05EBACAB0847C4E823B95646208EFC5" ma:contentTypeVersion="10" ma:contentTypeDescription="Создание документа." ma:contentTypeScope="" ma:versionID="b5251831319143511386743bd427def3">
  <xsd:schema xmlns:xsd="http://www.w3.org/2001/XMLSchema" xmlns:xs="http://www.w3.org/2001/XMLSchema" xmlns:p="http://schemas.microsoft.com/office/2006/metadata/properties" xmlns:ns2="91df728f-9b31-4f89-8015-89e35daa71ba" xmlns:ns3="b1569ed6-9c6c-4d18-a59f-56208514d450" targetNamespace="http://schemas.microsoft.com/office/2006/metadata/properties" ma:root="true" ma:fieldsID="c42250e764e52dc016f7831bafa55eba" ns2:_="" ns3:_="">
    <xsd:import namespace="91df728f-9b31-4f89-8015-89e35daa71ba"/>
    <xsd:import namespace="b1569ed6-9c6c-4d18-a59f-56208514d4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df728f-9b31-4f89-8015-89e35daa7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1569ed6-9c6c-4d18-a59f-56208514d450" elementFormDefault="qualified">
    <xsd:import namespace="http://schemas.microsoft.com/office/2006/documentManagement/types"/>
    <xsd:import namespace="http://schemas.microsoft.com/office/infopath/2007/PartnerControls"/>
    <xsd:element name="SharedWithUsers" ma:index="16"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939ACD-AD41-44AD-B0D8-7BFE10B24727}">
  <ds:schemaRefs>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b1569ed6-9c6c-4d18-a59f-56208514d450"/>
    <ds:schemaRef ds:uri="91df728f-9b31-4f89-8015-89e35daa71ba"/>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1E5E18C-9EDB-44AA-8185-940E8ADF6813}">
  <ds:schemaRefs>
    <ds:schemaRef ds:uri="http://schemas.microsoft.com/sharepoint/v3/contenttype/forms"/>
  </ds:schemaRefs>
</ds:datastoreItem>
</file>

<file path=customXml/itemProps3.xml><?xml version="1.0" encoding="utf-8"?>
<ds:datastoreItem xmlns:ds="http://schemas.openxmlformats.org/officeDocument/2006/customXml" ds:itemID="{E621BC16-5362-49BE-9513-F7706851B4EF}">
  <ds:schemaRefs>
    <ds:schemaRef ds:uri="91df728f-9b31-4f89-8015-89e35daa71ba"/>
    <ds:schemaRef ds:uri="b1569ed6-9c6c-4d18-a59f-56208514d4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TotalTime>
  <Words>1264</Words>
  <Application>Microsoft Office PowerPoint</Application>
  <PresentationFormat>Экран (16:9)</PresentationFormat>
  <Paragraphs>181</Paragraphs>
  <Slides>25</Slides>
  <Notes>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Times New Roman</vt:lpstr>
      <vt:lpstr>Arial</vt:lpstr>
      <vt:lpstr>Segoe UI</vt:lpstr>
      <vt:lpstr>Calibri</vt:lpstr>
      <vt:lpstr>Simple Light</vt:lpstr>
      <vt:lpstr>SfeduNetX. И11.</vt:lpstr>
      <vt:lpstr>Презентация PowerPoint</vt:lpstr>
      <vt:lpstr>Презентация PowerPoint</vt:lpstr>
      <vt:lpstr>Презентация PowerPoint</vt:lpstr>
      <vt:lpstr>Презентация PowerPoint</vt:lpstr>
      <vt:lpstr>В какой форме заказчик ждет результата</vt:lpstr>
      <vt:lpstr>Что было сделано:</vt:lpstr>
      <vt:lpstr>Презентация PowerPoint</vt:lpstr>
      <vt:lpstr>На развитие каких навыков у самих организаторов повлиял проектный интенсив SfeduNet  по их мнению</vt:lpstr>
      <vt:lpstr>Презентация PowerPoint</vt:lpstr>
      <vt:lpstr>Методики для исследования уровня метакогнитивных навыков: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Измененные методики для исследования уровня метакогнитивных навыков:</vt:lpstr>
      <vt:lpstr>SfeduNet9. И6.</vt:lpstr>
      <vt:lpstr>Аналоги решения</vt:lpstr>
      <vt:lpstr>Аналоги решения </vt:lpstr>
      <vt:lpstr>Аналоги решения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vladimir</dc:creator>
  <cp:lastModifiedBy>vladi</cp:lastModifiedBy>
  <cp:revision>1109</cp:revision>
  <dcterms:modified xsi:type="dcterms:W3CDTF">2024-10-29T13:42:06Z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0x010100B05EBACAB0847C4E823B95646208EFC5</vt:lpwstr>
  </property>
</Properties>
</file>