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7"/>
  </p:notesMasterIdLst>
  <p:sldIdLst>
    <p:sldId id="256" r:id="rId4"/>
    <p:sldId id="263" r:id="rId5"/>
    <p:sldId id="285" r:id="rId6"/>
    <p:sldId id="286" r:id="rId7"/>
    <p:sldId id="306" r:id="rId8"/>
    <p:sldId id="304" r:id="rId9"/>
    <p:sldId id="288" r:id="rId10"/>
    <p:sldId id="312" r:id="rId11"/>
    <p:sldId id="308" r:id="rId12"/>
    <p:sldId id="305" r:id="rId13"/>
    <p:sldId id="289" r:id="rId14"/>
    <p:sldId id="293" r:id="rId15"/>
    <p:sldId id="290" r:id="rId16"/>
    <p:sldId id="313" r:id="rId17"/>
    <p:sldId id="311" r:id="rId18"/>
    <p:sldId id="292" r:id="rId19"/>
    <p:sldId id="310" r:id="rId20"/>
    <p:sldId id="298" r:id="rId21"/>
    <p:sldId id="302" r:id="rId22"/>
    <p:sldId id="309" r:id="rId23"/>
    <p:sldId id="296" r:id="rId24"/>
    <p:sldId id="300" r:id="rId25"/>
    <p:sldId id="264" r:id="rId26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83" autoAdjust="0"/>
  </p:normalViewPr>
  <p:slideViewPr>
    <p:cSldViewPr>
      <p:cViewPr varScale="1">
        <p:scale>
          <a:sx n="69" d="100"/>
          <a:sy n="69" d="100"/>
        </p:scale>
        <p:origin x="66" y="77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/>
      <dgm:t>
        <a:bodyPr/>
        <a:lstStyle/>
        <a:p>
          <a:r>
            <a:rPr lang="ru-RU" sz="2500" dirty="0"/>
            <a:t>Потребитель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/>
      <dgm:t>
        <a:bodyPr/>
        <a:lstStyle/>
        <a:p>
          <a:r>
            <a:rPr lang="ru-RU" sz="2000" dirty="0"/>
            <a:t>Не знают где заказать 3</a:t>
          </a:r>
          <a:r>
            <a:rPr lang="en-US" sz="2000" dirty="0"/>
            <a:t>D-</a:t>
          </a:r>
          <a:r>
            <a:rPr lang="ru-RU" sz="2000" dirty="0"/>
            <a:t>модель по своему шаблону.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/>
        </a:p>
      </dgm:t>
    </dgm:pt>
    <dgm:pt modelId="{08471AC0-1DED-44F4-9886-70FCFE1335A2}">
      <dgm:prSet phldrT="[Текст]" custT="1"/>
      <dgm:spPr/>
      <dgm:t>
        <a:bodyPr/>
        <a:lstStyle/>
        <a:p>
          <a:r>
            <a:rPr lang="ru-RU" sz="2000" dirty="0"/>
            <a:t>Замена сломанных пластиковых деталей.</a:t>
          </a:r>
        </a:p>
      </dgm:t>
    </dgm:pt>
    <dgm:pt modelId="{964B03DB-C629-4247-9976-1D495BF3DF7E}" type="parTrans" cxnId="{15977D97-F11B-433D-B7EB-FD55B7B8A425}">
      <dgm:prSet/>
      <dgm:spPr/>
      <dgm:t>
        <a:bodyPr/>
        <a:lstStyle/>
        <a:p>
          <a:endParaRPr lang="ru-RU"/>
        </a:p>
      </dgm:t>
    </dgm:pt>
    <dgm:pt modelId="{46B04FEF-922B-4C7E-89E2-47256C749467}" type="sibTrans" cxnId="{15977D97-F11B-433D-B7EB-FD55B7B8A425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1991" custLinFactNeighborY="-9506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B230E059-02A9-44A1-9456-FF92EF50EA24}" type="presOf" srcId="{08471AC0-1DED-44F4-9886-70FCFE1335A2}" destId="{F974BE2A-CEEC-4ADA-B641-ABA1F5F10AA0}" srcOrd="0" destOrd="0" presId="urn:microsoft.com/office/officeart/2005/8/layout/vList5"/>
    <dgm:cxn modelId="{15977D97-F11B-433D-B7EB-FD55B7B8A425}" srcId="{40823609-9E1F-477F-970E-0797297793BB}" destId="{08471AC0-1DED-44F4-9886-70FCFE1335A2}" srcOrd="0" destOrd="0" parTransId="{964B03DB-C629-4247-9976-1D495BF3DF7E}" sibTransId="{46B04FEF-922B-4C7E-89E2-47256C749467}"/>
    <dgm:cxn modelId="{A0F223B3-8F6C-402A-8A44-D4773530D8C1}" type="presOf" srcId="{684F60A0-79DD-4DC4-8B93-F71DCB5F72ED}" destId="{F974BE2A-CEEC-4ADA-B641-ABA1F5F10AA0}" srcOrd="0" destOrd="1" presId="urn:microsoft.com/office/officeart/2005/8/layout/vList5"/>
    <dgm:cxn modelId="{602CD5BD-DB03-47FE-8277-95F755165DAE}" srcId="{40823609-9E1F-477F-970E-0797297793BB}" destId="{684F60A0-79DD-4DC4-8B93-F71DCB5F72ED}" srcOrd="1" destOrd="0" parTransId="{6D3DAFA6-0D9F-4D19-B108-EBE5E225A770}" sibTransId="{6EB2D3BA-A1D4-4CDA-833C-A0CB99162A4F}"/>
    <dgm:cxn modelId="{C5C139C4-E897-407F-8FA1-007ABB93A987}" type="presOf" srcId="{40823609-9E1F-477F-970E-0797297793BB}" destId="{25CE82D9-9946-4501-ADAF-4D9AD60E2680}" srcOrd="0" destOrd="0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18A908FD-A5C9-4581-8C33-136BED66AFD6}" type="presOf" srcId="{EDC6676D-03CD-492E-B9FA-5BC403847C2A}" destId="{698EA119-0AA3-4DA2-993B-2B610C8DC3B2}" srcOrd="0" destOrd="0" presId="urn:microsoft.com/office/officeart/2005/8/layout/vList5"/>
    <dgm:cxn modelId="{765FECEC-0524-4858-B5C1-E1B2028929D8}" type="presParOf" srcId="{698EA119-0AA3-4DA2-993B-2B610C8DC3B2}" destId="{385953E8-A4B7-4A5B-ABF1-AE499D5EDF7C}" srcOrd="0" destOrd="0" presId="urn:microsoft.com/office/officeart/2005/8/layout/vList5"/>
    <dgm:cxn modelId="{82D575BF-D64E-4F18-9664-AFFA7F98EC21}" type="presParOf" srcId="{385953E8-A4B7-4A5B-ABF1-AE499D5EDF7C}" destId="{25CE82D9-9946-4501-ADAF-4D9AD60E2680}" srcOrd="0" destOrd="0" presId="urn:microsoft.com/office/officeart/2005/8/layout/vList5"/>
    <dgm:cxn modelId="{2225FBF1-F5B3-4915-A6E0-4A3F4930356F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 в Ижевске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/>
            <a:t>Asteri-3D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Авион</a:t>
          </a:r>
          <a:endParaRPr lang="ru-RU" b="0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Новейшие 3</a:t>
          </a:r>
          <a:r>
            <a:rPr lang="en-US" dirty="0"/>
            <a:t>D</a:t>
          </a:r>
          <a:r>
            <a:rPr lang="ru-RU" dirty="0"/>
            <a:t> принтеры обеспечивают высокое качество и возможность выполнять объемные заказы в кратчайшие сроки 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F2F97D47-8F22-4F1D-A6D5-3863402875D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/>
            <a:t>VSN</a:t>
          </a:r>
          <a:endParaRPr lang="ru-RU" b="0" dirty="0"/>
        </a:p>
      </dgm:t>
    </dgm:pt>
    <dgm:pt modelId="{3C7BFCE9-0783-468B-99D9-A4F071A6F8A4}" type="parTrans" cxnId="{FDF71C9E-2B79-48E7-A019-20BFADB0FE5D}">
      <dgm:prSet/>
      <dgm:spPr/>
      <dgm:t>
        <a:bodyPr/>
        <a:lstStyle/>
        <a:p>
          <a:endParaRPr lang="ru-RU"/>
        </a:p>
      </dgm:t>
    </dgm:pt>
    <dgm:pt modelId="{B19B9CFB-2B58-4D51-A638-0F4CD1FFD3BE}" type="sibTrans" cxnId="{FDF71C9E-2B79-48E7-A019-20BFADB0FE5D}">
      <dgm:prSet/>
      <dgm:spPr/>
      <dgm:t>
        <a:bodyPr/>
        <a:lstStyle/>
        <a:p>
          <a:endParaRPr lang="ru-RU"/>
        </a:p>
      </dgm:t>
    </dgm:pt>
    <dgm:pt modelId="{BBA96B40-CCDE-42AF-A577-6F6F2AA4DF4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Любая удобная форма оплаты, работа с юридическими лицами и низкие цены</a:t>
          </a:r>
        </a:p>
      </dgm:t>
    </dgm:pt>
    <dgm:pt modelId="{C2B05021-65B4-4320-8416-2EEF2EAFD8CD}" type="parTrans" cxnId="{338C7429-EE08-4295-9A46-E5A6DDCE32E1}">
      <dgm:prSet/>
      <dgm:spPr/>
      <dgm:t>
        <a:bodyPr/>
        <a:lstStyle/>
        <a:p>
          <a:endParaRPr lang="ru-RU"/>
        </a:p>
      </dgm:t>
    </dgm:pt>
    <dgm:pt modelId="{9F2AA6C6-A43E-4CE9-BDF4-7608FB97E64D}" type="sibTrans" cxnId="{338C7429-EE08-4295-9A46-E5A6DDCE32E1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0" presStyleCnt="2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1" presStyleCnt="2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338C7429-EE08-4295-9A46-E5A6DDCE32E1}" srcId="{C1DCF8D2-41C8-416E-B988-A9BFE3AC37E6}" destId="{BBA96B40-CCDE-42AF-A577-6F6F2AA4DF42}" srcOrd="1" destOrd="0" parTransId="{C2B05021-65B4-4320-8416-2EEF2EAFD8CD}" sibTransId="{9F2AA6C6-A43E-4CE9-BDF4-7608FB97E64D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0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FDF71C9E-2B79-48E7-A019-20BFADB0FE5D}" srcId="{FD45624C-83CF-47B9-8EDE-C4DE60E9F279}" destId="{F2F97D47-8F22-4F1D-A6D5-3863402875D1}" srcOrd="2" destOrd="0" parTransId="{3C7BFCE9-0783-468B-99D9-A4F071A6F8A4}" sibTransId="{B19B9CFB-2B58-4D51-A638-0F4CD1FFD3BE}"/>
    <dgm:cxn modelId="{7D7A5FA2-D674-4026-82D8-FE3468CC2734}" srcId="{8E49249E-D487-4D9F-ACF1-780CF7A785B8}" destId="{C1DCF8D2-41C8-416E-B988-A9BFE3AC37E6}" srcOrd="1" destOrd="0" parTransId="{B3C04CD2-9904-4D71-967F-DACEEA19A283}" sibTransId="{7906EB6D-2218-45CE-B08E-08ED8F228640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365386C0-D881-4EEC-8A0B-2A58FA1589F0}" type="presOf" srcId="{BBA96B40-CCDE-42AF-A577-6F6F2AA4DF42}" destId="{0C85A15E-56D2-44B3-8E52-7FFFB1AE2983}" srcOrd="0" destOrd="1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208E9EFA-26D9-487C-AE26-ACF5F1E944E3}" type="presOf" srcId="{F2F97D47-8F22-4F1D-A6D5-3863402875D1}" destId="{400F4E5D-F016-41EA-97FB-BF5BA36522C2}" srcOrd="0" destOrd="2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5D030334-9C84-4F40-AB6A-848E981A3364}" type="presParOf" srcId="{CA0ACA70-C3D6-4950-A293-826CA31D4D77}" destId="{5458525B-D6B1-444E-BD3E-33F2D6911EC5}" srcOrd="0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1" destOrd="0" presId="urn:microsoft.com/office/officeart/2005/8/layout/hList1"/>
    <dgm:cxn modelId="{D8658129-E005-4778-92D0-5A0C4A62DF0E}" type="presParOf" srcId="{CA0ACA70-C3D6-4950-A293-826CA31D4D77}" destId="{157F03D9-AB27-4BEC-A1E6-85F2952B306D}" srcOrd="2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F06E44-FCE5-4AA2-A1B3-1957CD2B3B87}" type="doc">
      <dgm:prSet loTypeId="urn:microsoft.com/office/officeart/2005/8/layout/cycle6" loCatId="cycle" qsTypeId="urn:microsoft.com/office/officeart/2005/8/quickstyle/3d9" qsCatId="3D" csTypeId="urn:microsoft.com/office/officeart/2005/8/colors/accent1_2" csCatId="accent1" phldr="1"/>
      <dgm:spPr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ru-RU"/>
        </a:p>
      </dgm:t>
    </dgm:pt>
    <dgm:pt modelId="{AAF76A0A-3FC5-43A5-8653-9AF8CE040EC7}">
      <dgm:prSet phldrT="[Текст]"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ru-RU" dirty="0"/>
            <a:t>Привлечение клиента</a:t>
          </a:r>
        </a:p>
      </dgm:t>
    </dgm:pt>
    <dgm:pt modelId="{72A6E952-0A79-47E0-92FC-086B9C34819B}" type="parTrans" cxnId="{0DC9C77B-2DBF-4A6C-81C2-AC4F18F229AB}">
      <dgm:prSet/>
      <dgm:spPr/>
      <dgm:t>
        <a:bodyPr/>
        <a:lstStyle/>
        <a:p>
          <a:endParaRPr lang="ru-RU"/>
        </a:p>
      </dgm:t>
    </dgm:pt>
    <dgm:pt modelId="{83513BBF-76F2-49C5-91D3-C4E7CC6EE0DB}" type="sibTrans" cxnId="{0DC9C77B-2DBF-4A6C-81C2-AC4F18F229AB}">
      <dgm:prSet/>
      <dgm:spPr>
        <a:sp3d z="127000" prstMaterial="matte"/>
      </dgm:spPr>
      <dgm:t>
        <a:bodyPr/>
        <a:lstStyle/>
        <a:p>
          <a:endParaRPr lang="ru-RU"/>
        </a:p>
      </dgm:t>
    </dgm:pt>
    <dgm:pt modelId="{4FF54828-6790-48A1-8A7B-A0C4E19E9592}">
      <dgm:prSet phldrT="[Текст]"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ru-RU" dirty="0"/>
            <a:t>Выявление потребности</a:t>
          </a:r>
        </a:p>
      </dgm:t>
    </dgm:pt>
    <dgm:pt modelId="{A4C2F393-278C-46DC-A327-F2EB38BA528C}" type="parTrans" cxnId="{6E329445-62F8-4750-9C10-650B98555826}">
      <dgm:prSet/>
      <dgm:spPr/>
      <dgm:t>
        <a:bodyPr/>
        <a:lstStyle/>
        <a:p>
          <a:endParaRPr lang="ru-RU"/>
        </a:p>
      </dgm:t>
    </dgm:pt>
    <dgm:pt modelId="{5B99F17A-54C1-4433-BB66-B01755103564}" type="sibTrans" cxnId="{6E329445-62F8-4750-9C10-650B98555826}">
      <dgm:prSet/>
      <dgm:spPr>
        <a:sp3d z="127000" prstMaterial="matte"/>
      </dgm:spPr>
      <dgm:t>
        <a:bodyPr/>
        <a:lstStyle/>
        <a:p>
          <a:endParaRPr lang="ru-RU"/>
        </a:p>
      </dgm:t>
    </dgm:pt>
    <dgm:pt modelId="{84B9E66C-A4C9-4263-812B-89348B7613DA}">
      <dgm:prSet phldrT="[Текст]"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endParaRPr lang="ru-RU" dirty="0"/>
        </a:p>
      </dgm:t>
    </dgm:pt>
    <dgm:pt modelId="{E870B177-1F8E-466D-B3DE-4E8C66E0CFD9}" type="parTrans" cxnId="{4DCBB209-43CA-483E-A6FC-452D10644174}">
      <dgm:prSet/>
      <dgm:spPr/>
      <dgm:t>
        <a:bodyPr/>
        <a:lstStyle/>
        <a:p>
          <a:endParaRPr lang="ru-RU"/>
        </a:p>
      </dgm:t>
    </dgm:pt>
    <dgm:pt modelId="{B6AF224C-A520-4304-938D-8F5077F8FC48}" type="sibTrans" cxnId="{4DCBB209-43CA-483E-A6FC-452D10644174}">
      <dgm:prSet/>
      <dgm:spPr/>
      <dgm:t>
        <a:bodyPr/>
        <a:lstStyle/>
        <a:p>
          <a:endParaRPr lang="ru-RU"/>
        </a:p>
      </dgm:t>
    </dgm:pt>
    <dgm:pt modelId="{70EC908D-6A93-4ABE-A18C-6A8A1056E825}">
      <dgm:prSet phldrT="[Текст]"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ru-RU" dirty="0"/>
            <a:t>Оплата</a:t>
          </a:r>
        </a:p>
      </dgm:t>
    </dgm:pt>
    <dgm:pt modelId="{452AF66F-642B-445C-9C5F-CD8B505CDC66}" type="parTrans" cxnId="{8C519540-7A88-46DF-A448-EB625E79C8D6}">
      <dgm:prSet/>
      <dgm:spPr/>
      <dgm:t>
        <a:bodyPr/>
        <a:lstStyle/>
        <a:p>
          <a:endParaRPr lang="ru-RU"/>
        </a:p>
      </dgm:t>
    </dgm:pt>
    <dgm:pt modelId="{ECFE87A6-A962-42A9-8183-3C5E242A2792}" type="sibTrans" cxnId="{8C519540-7A88-46DF-A448-EB625E79C8D6}">
      <dgm:prSet/>
      <dgm:spPr>
        <a:sp3d z="127000" prstMaterial="matte"/>
      </dgm:spPr>
      <dgm:t>
        <a:bodyPr/>
        <a:lstStyle/>
        <a:p>
          <a:endParaRPr lang="ru-RU"/>
        </a:p>
      </dgm:t>
    </dgm:pt>
    <dgm:pt modelId="{CF26496B-E218-4BC0-B3B6-E8EF0655C5C2}">
      <dgm:prSet phldrT="[Текст]"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ru-RU" dirty="0"/>
            <a:t>Работа с отзывами</a:t>
          </a:r>
        </a:p>
      </dgm:t>
    </dgm:pt>
    <dgm:pt modelId="{08871B67-3D34-4375-8E0B-6D2063E1C847}" type="parTrans" cxnId="{3DA122E7-0DEA-4763-8FAF-4B75DBFCB152}">
      <dgm:prSet/>
      <dgm:spPr/>
      <dgm:t>
        <a:bodyPr/>
        <a:lstStyle/>
        <a:p>
          <a:endParaRPr lang="ru-RU"/>
        </a:p>
      </dgm:t>
    </dgm:pt>
    <dgm:pt modelId="{D7427746-0362-4BE2-9D98-401220B560B6}" type="sibTrans" cxnId="{3DA122E7-0DEA-4763-8FAF-4B75DBFCB152}">
      <dgm:prSet/>
      <dgm:spPr>
        <a:sp3d z="127000" prstMaterial="matte"/>
      </dgm:spPr>
      <dgm:t>
        <a:bodyPr/>
        <a:lstStyle/>
        <a:p>
          <a:endParaRPr lang="ru-RU"/>
        </a:p>
      </dgm:t>
    </dgm:pt>
    <dgm:pt modelId="{AB24CA9B-69A6-4734-B7D8-30C50BA76D3E}">
      <dgm:prSet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ru-RU" dirty="0"/>
            <a:t>Разработка </a:t>
          </a:r>
          <a:r>
            <a:rPr lang="en-US" dirty="0"/>
            <a:t>3D</a:t>
          </a:r>
          <a:r>
            <a:rPr lang="ru-RU" dirty="0"/>
            <a:t>-модели</a:t>
          </a:r>
        </a:p>
      </dgm:t>
    </dgm:pt>
    <dgm:pt modelId="{E8580F2B-1985-4A6F-A408-39049A414F30}" type="parTrans" cxnId="{6B048D23-27FF-4976-944E-A19F28FFA404}">
      <dgm:prSet/>
      <dgm:spPr/>
      <dgm:t>
        <a:bodyPr/>
        <a:lstStyle/>
        <a:p>
          <a:endParaRPr lang="ru-RU"/>
        </a:p>
      </dgm:t>
    </dgm:pt>
    <dgm:pt modelId="{7CC077B1-D55B-49AD-881A-17CC46EA50F6}" type="sibTrans" cxnId="{6B048D23-27FF-4976-944E-A19F28FFA404}">
      <dgm:prSet/>
      <dgm:spPr>
        <a:sp3d z="127000" prstMaterial="matte"/>
      </dgm:spPr>
      <dgm:t>
        <a:bodyPr/>
        <a:lstStyle/>
        <a:p>
          <a:endParaRPr lang="ru-RU"/>
        </a:p>
      </dgm:t>
    </dgm:pt>
    <dgm:pt modelId="{57432E1E-D45B-4147-8994-73B5A7EA64D4}">
      <dgm:prSet/>
      <dgm:spPr>
        <a:sp3d z="127000"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ru-RU" dirty="0"/>
            <a:t>Печать 3</a:t>
          </a:r>
          <a:r>
            <a:rPr lang="en-US" dirty="0"/>
            <a:t>D </a:t>
          </a:r>
          <a:r>
            <a:rPr lang="ru-RU" dirty="0"/>
            <a:t>модели</a:t>
          </a:r>
        </a:p>
      </dgm:t>
    </dgm:pt>
    <dgm:pt modelId="{06F80404-78CD-427F-A4EF-170045DDE8E2}" type="parTrans" cxnId="{2AC5D146-E544-415B-B1B9-DED60BE7F6FD}">
      <dgm:prSet/>
      <dgm:spPr/>
      <dgm:t>
        <a:bodyPr/>
        <a:lstStyle/>
        <a:p>
          <a:endParaRPr lang="ru-RU"/>
        </a:p>
      </dgm:t>
    </dgm:pt>
    <dgm:pt modelId="{710128E2-298D-4C12-BB93-19E969FFD20E}" type="sibTrans" cxnId="{2AC5D146-E544-415B-B1B9-DED60BE7F6FD}">
      <dgm:prSet/>
      <dgm:spPr>
        <a:sp3d z="127000" prstMaterial="matte"/>
      </dgm:spPr>
      <dgm:t>
        <a:bodyPr/>
        <a:lstStyle/>
        <a:p>
          <a:endParaRPr lang="ru-RU"/>
        </a:p>
      </dgm:t>
    </dgm:pt>
    <dgm:pt modelId="{0F0629A5-2969-4C58-8CCC-8BFE5131E19C}" type="pres">
      <dgm:prSet presAssocID="{D2F06E44-FCE5-4AA2-A1B3-1957CD2B3B87}" presName="cycle" presStyleCnt="0">
        <dgm:presLayoutVars>
          <dgm:dir/>
          <dgm:resizeHandles val="exact"/>
        </dgm:presLayoutVars>
      </dgm:prSet>
      <dgm:spPr/>
    </dgm:pt>
    <dgm:pt modelId="{5730FF92-45C9-4674-9709-3F9C325A5B15}" type="pres">
      <dgm:prSet presAssocID="{AAF76A0A-3FC5-43A5-8653-9AF8CE040EC7}" presName="node" presStyleLbl="node1" presStyleIdx="0" presStyleCnt="6">
        <dgm:presLayoutVars>
          <dgm:bulletEnabled val="1"/>
        </dgm:presLayoutVars>
      </dgm:prSet>
      <dgm:spPr/>
    </dgm:pt>
    <dgm:pt modelId="{E1EEDD07-E66A-4DDB-8C79-B570F128E65F}" type="pres">
      <dgm:prSet presAssocID="{AAF76A0A-3FC5-43A5-8653-9AF8CE040EC7}" presName="spNode" presStyleCnt="0"/>
      <dgm:spPr>
        <a:sp3d z="127000"/>
      </dgm:spPr>
    </dgm:pt>
    <dgm:pt modelId="{C344AABB-678B-442B-9483-7F70DD33A54C}" type="pres">
      <dgm:prSet presAssocID="{83513BBF-76F2-49C5-91D3-C4E7CC6EE0DB}" presName="sibTrans" presStyleLbl="sibTrans1D1" presStyleIdx="0" presStyleCnt="6"/>
      <dgm:spPr/>
    </dgm:pt>
    <dgm:pt modelId="{74B8B959-4E04-4D9C-9BE3-A3443A3FB7FA}" type="pres">
      <dgm:prSet presAssocID="{4FF54828-6790-48A1-8A7B-A0C4E19E9592}" presName="node" presStyleLbl="node1" presStyleIdx="1" presStyleCnt="6">
        <dgm:presLayoutVars>
          <dgm:bulletEnabled val="1"/>
        </dgm:presLayoutVars>
      </dgm:prSet>
      <dgm:spPr/>
    </dgm:pt>
    <dgm:pt modelId="{34CE9388-B579-499B-8067-4E1F482D4CC9}" type="pres">
      <dgm:prSet presAssocID="{4FF54828-6790-48A1-8A7B-A0C4E19E9592}" presName="spNode" presStyleCnt="0"/>
      <dgm:spPr>
        <a:sp3d z="127000"/>
      </dgm:spPr>
    </dgm:pt>
    <dgm:pt modelId="{0914F6A3-4857-4DC7-ABEA-CD4F37FA98A8}" type="pres">
      <dgm:prSet presAssocID="{5B99F17A-54C1-4433-BB66-B01755103564}" presName="sibTrans" presStyleLbl="sibTrans1D1" presStyleIdx="1" presStyleCnt="6"/>
      <dgm:spPr/>
    </dgm:pt>
    <dgm:pt modelId="{1A94FB30-89FE-4FE7-9CB6-5D717893AF4F}" type="pres">
      <dgm:prSet presAssocID="{70EC908D-6A93-4ABE-A18C-6A8A1056E825}" presName="node" presStyleLbl="node1" presStyleIdx="2" presStyleCnt="6">
        <dgm:presLayoutVars>
          <dgm:bulletEnabled val="1"/>
        </dgm:presLayoutVars>
      </dgm:prSet>
      <dgm:spPr/>
    </dgm:pt>
    <dgm:pt modelId="{1A2F294D-9D2E-4983-A195-E45EDB366446}" type="pres">
      <dgm:prSet presAssocID="{70EC908D-6A93-4ABE-A18C-6A8A1056E825}" presName="spNode" presStyleCnt="0"/>
      <dgm:spPr>
        <a:sp3d z="127000"/>
      </dgm:spPr>
    </dgm:pt>
    <dgm:pt modelId="{2190BE78-94C2-4397-A011-44CC80A452CF}" type="pres">
      <dgm:prSet presAssocID="{ECFE87A6-A962-42A9-8183-3C5E242A2792}" presName="sibTrans" presStyleLbl="sibTrans1D1" presStyleIdx="2" presStyleCnt="6"/>
      <dgm:spPr/>
    </dgm:pt>
    <dgm:pt modelId="{E39CB5D7-32AE-4A8E-A50D-E787BE943D00}" type="pres">
      <dgm:prSet presAssocID="{AB24CA9B-69A6-4734-B7D8-30C50BA76D3E}" presName="node" presStyleLbl="node1" presStyleIdx="3" presStyleCnt="6">
        <dgm:presLayoutVars>
          <dgm:bulletEnabled val="1"/>
        </dgm:presLayoutVars>
      </dgm:prSet>
      <dgm:spPr/>
    </dgm:pt>
    <dgm:pt modelId="{FEE92844-26B2-422B-8B24-49DEFB3645FF}" type="pres">
      <dgm:prSet presAssocID="{AB24CA9B-69A6-4734-B7D8-30C50BA76D3E}" presName="spNode" presStyleCnt="0"/>
      <dgm:spPr>
        <a:sp3d z="127000"/>
      </dgm:spPr>
    </dgm:pt>
    <dgm:pt modelId="{6C2EEF83-3C57-443F-9ECA-1ACCABB00BF0}" type="pres">
      <dgm:prSet presAssocID="{7CC077B1-D55B-49AD-881A-17CC46EA50F6}" presName="sibTrans" presStyleLbl="sibTrans1D1" presStyleIdx="3" presStyleCnt="6"/>
      <dgm:spPr/>
    </dgm:pt>
    <dgm:pt modelId="{E05B3A12-4591-4F1D-B461-5BD4805C6466}" type="pres">
      <dgm:prSet presAssocID="{57432E1E-D45B-4147-8994-73B5A7EA64D4}" presName="node" presStyleLbl="node1" presStyleIdx="4" presStyleCnt="6">
        <dgm:presLayoutVars>
          <dgm:bulletEnabled val="1"/>
        </dgm:presLayoutVars>
      </dgm:prSet>
      <dgm:spPr/>
    </dgm:pt>
    <dgm:pt modelId="{3B81EA96-34EF-484D-BC27-82B0B86DFD62}" type="pres">
      <dgm:prSet presAssocID="{57432E1E-D45B-4147-8994-73B5A7EA64D4}" presName="spNode" presStyleCnt="0"/>
      <dgm:spPr>
        <a:sp3d z="127000"/>
      </dgm:spPr>
    </dgm:pt>
    <dgm:pt modelId="{88581A65-4C17-4497-B101-B2043224C6FC}" type="pres">
      <dgm:prSet presAssocID="{710128E2-298D-4C12-BB93-19E969FFD20E}" presName="sibTrans" presStyleLbl="sibTrans1D1" presStyleIdx="4" presStyleCnt="6"/>
      <dgm:spPr/>
    </dgm:pt>
    <dgm:pt modelId="{4CABF405-2B5A-46AB-A83F-E1FBCB0B39BA}" type="pres">
      <dgm:prSet presAssocID="{CF26496B-E218-4BC0-B3B6-E8EF0655C5C2}" presName="node" presStyleLbl="node1" presStyleIdx="5" presStyleCnt="6">
        <dgm:presLayoutVars>
          <dgm:bulletEnabled val="1"/>
        </dgm:presLayoutVars>
      </dgm:prSet>
      <dgm:spPr/>
    </dgm:pt>
    <dgm:pt modelId="{CAB6B814-4739-442A-86E9-2415D2364E6F}" type="pres">
      <dgm:prSet presAssocID="{CF26496B-E218-4BC0-B3B6-E8EF0655C5C2}" presName="spNode" presStyleCnt="0"/>
      <dgm:spPr>
        <a:sp3d z="127000"/>
      </dgm:spPr>
    </dgm:pt>
    <dgm:pt modelId="{B66ABB90-6447-45CC-A542-CEA2CA8C1E53}" type="pres">
      <dgm:prSet presAssocID="{D7427746-0362-4BE2-9D98-401220B560B6}" presName="sibTrans" presStyleLbl="sibTrans1D1" presStyleIdx="5" presStyleCnt="6"/>
      <dgm:spPr/>
    </dgm:pt>
  </dgm:ptLst>
  <dgm:cxnLst>
    <dgm:cxn modelId="{4DCBB209-43CA-483E-A6FC-452D10644174}" srcId="{4FF54828-6790-48A1-8A7B-A0C4E19E9592}" destId="{84B9E66C-A4C9-4263-812B-89348B7613DA}" srcOrd="0" destOrd="0" parTransId="{E870B177-1F8E-466D-B3DE-4E8C66E0CFD9}" sibTransId="{B6AF224C-A520-4304-938D-8F5077F8FC48}"/>
    <dgm:cxn modelId="{6B048D23-27FF-4976-944E-A19F28FFA404}" srcId="{D2F06E44-FCE5-4AA2-A1B3-1957CD2B3B87}" destId="{AB24CA9B-69A6-4734-B7D8-30C50BA76D3E}" srcOrd="3" destOrd="0" parTransId="{E8580F2B-1985-4A6F-A408-39049A414F30}" sibTransId="{7CC077B1-D55B-49AD-881A-17CC46EA50F6}"/>
    <dgm:cxn modelId="{50919927-4167-4E62-A4E7-166EB086BF16}" type="presOf" srcId="{AAF76A0A-3FC5-43A5-8653-9AF8CE040EC7}" destId="{5730FF92-45C9-4674-9709-3F9C325A5B15}" srcOrd="0" destOrd="0" presId="urn:microsoft.com/office/officeart/2005/8/layout/cycle6"/>
    <dgm:cxn modelId="{D350D335-8627-44B1-8F72-2EC35276602A}" type="presOf" srcId="{4FF54828-6790-48A1-8A7B-A0C4E19E9592}" destId="{74B8B959-4E04-4D9C-9BE3-A3443A3FB7FA}" srcOrd="0" destOrd="0" presId="urn:microsoft.com/office/officeart/2005/8/layout/cycle6"/>
    <dgm:cxn modelId="{AC05553D-355D-4FF2-B988-BFCBD5E9AAF0}" type="presOf" srcId="{D7427746-0362-4BE2-9D98-401220B560B6}" destId="{B66ABB90-6447-45CC-A542-CEA2CA8C1E53}" srcOrd="0" destOrd="0" presId="urn:microsoft.com/office/officeart/2005/8/layout/cycle6"/>
    <dgm:cxn modelId="{8C519540-7A88-46DF-A448-EB625E79C8D6}" srcId="{D2F06E44-FCE5-4AA2-A1B3-1957CD2B3B87}" destId="{70EC908D-6A93-4ABE-A18C-6A8A1056E825}" srcOrd="2" destOrd="0" parTransId="{452AF66F-642B-445C-9C5F-CD8B505CDC66}" sibTransId="{ECFE87A6-A962-42A9-8183-3C5E242A2792}"/>
    <dgm:cxn modelId="{6E329445-62F8-4750-9C10-650B98555826}" srcId="{D2F06E44-FCE5-4AA2-A1B3-1957CD2B3B87}" destId="{4FF54828-6790-48A1-8A7B-A0C4E19E9592}" srcOrd="1" destOrd="0" parTransId="{A4C2F393-278C-46DC-A327-F2EB38BA528C}" sibTransId="{5B99F17A-54C1-4433-BB66-B01755103564}"/>
    <dgm:cxn modelId="{2AC5D146-E544-415B-B1B9-DED60BE7F6FD}" srcId="{D2F06E44-FCE5-4AA2-A1B3-1957CD2B3B87}" destId="{57432E1E-D45B-4147-8994-73B5A7EA64D4}" srcOrd="4" destOrd="0" parTransId="{06F80404-78CD-427F-A4EF-170045DDE8E2}" sibTransId="{710128E2-298D-4C12-BB93-19E969FFD20E}"/>
    <dgm:cxn modelId="{8175BF6B-FEF6-42D8-9069-90933ADD4D83}" type="presOf" srcId="{57432E1E-D45B-4147-8994-73B5A7EA64D4}" destId="{E05B3A12-4591-4F1D-B461-5BD4805C6466}" srcOrd="0" destOrd="0" presId="urn:microsoft.com/office/officeart/2005/8/layout/cycle6"/>
    <dgm:cxn modelId="{0DC9C77B-2DBF-4A6C-81C2-AC4F18F229AB}" srcId="{D2F06E44-FCE5-4AA2-A1B3-1957CD2B3B87}" destId="{AAF76A0A-3FC5-43A5-8653-9AF8CE040EC7}" srcOrd="0" destOrd="0" parTransId="{72A6E952-0A79-47E0-92FC-086B9C34819B}" sibTransId="{83513BBF-76F2-49C5-91D3-C4E7CC6EE0DB}"/>
    <dgm:cxn modelId="{6FCF137F-0F92-499C-8781-9EFFCC21DB63}" type="presOf" srcId="{7CC077B1-D55B-49AD-881A-17CC46EA50F6}" destId="{6C2EEF83-3C57-443F-9ECA-1ACCABB00BF0}" srcOrd="0" destOrd="0" presId="urn:microsoft.com/office/officeart/2005/8/layout/cycle6"/>
    <dgm:cxn modelId="{EBE4CA82-0C6F-4029-BEB6-FA5383D10B55}" type="presOf" srcId="{CF26496B-E218-4BC0-B3B6-E8EF0655C5C2}" destId="{4CABF405-2B5A-46AB-A83F-E1FBCB0B39BA}" srcOrd="0" destOrd="0" presId="urn:microsoft.com/office/officeart/2005/8/layout/cycle6"/>
    <dgm:cxn modelId="{266D9289-C152-4200-AA41-59497EC13D8A}" type="presOf" srcId="{84B9E66C-A4C9-4263-812B-89348B7613DA}" destId="{74B8B959-4E04-4D9C-9BE3-A3443A3FB7FA}" srcOrd="0" destOrd="1" presId="urn:microsoft.com/office/officeart/2005/8/layout/cycle6"/>
    <dgm:cxn modelId="{C7188D96-8109-412F-9BDC-BEE1E2B6E347}" type="presOf" srcId="{D2F06E44-FCE5-4AA2-A1B3-1957CD2B3B87}" destId="{0F0629A5-2969-4C58-8CCC-8BFE5131E19C}" srcOrd="0" destOrd="0" presId="urn:microsoft.com/office/officeart/2005/8/layout/cycle6"/>
    <dgm:cxn modelId="{6FF7C1A8-FDAE-44F6-B294-05FAEF2AE70C}" type="presOf" srcId="{70EC908D-6A93-4ABE-A18C-6A8A1056E825}" destId="{1A94FB30-89FE-4FE7-9CB6-5D717893AF4F}" srcOrd="0" destOrd="0" presId="urn:microsoft.com/office/officeart/2005/8/layout/cycle6"/>
    <dgm:cxn modelId="{419C0CAB-5302-4A86-9D3F-50DF1B266173}" type="presOf" srcId="{ECFE87A6-A962-42A9-8183-3C5E242A2792}" destId="{2190BE78-94C2-4397-A011-44CC80A452CF}" srcOrd="0" destOrd="0" presId="urn:microsoft.com/office/officeart/2005/8/layout/cycle6"/>
    <dgm:cxn modelId="{266E27B1-A3DA-4D9F-9A5B-2D389708FF60}" type="presOf" srcId="{5B99F17A-54C1-4433-BB66-B01755103564}" destId="{0914F6A3-4857-4DC7-ABEA-CD4F37FA98A8}" srcOrd="0" destOrd="0" presId="urn:microsoft.com/office/officeart/2005/8/layout/cycle6"/>
    <dgm:cxn modelId="{19CC4EBB-E7DC-42C8-935B-D4E491518B05}" type="presOf" srcId="{AB24CA9B-69A6-4734-B7D8-30C50BA76D3E}" destId="{E39CB5D7-32AE-4A8E-A50D-E787BE943D00}" srcOrd="0" destOrd="0" presId="urn:microsoft.com/office/officeart/2005/8/layout/cycle6"/>
    <dgm:cxn modelId="{74B2FADC-3767-4FA3-BDB7-6FF8597E7BCB}" type="presOf" srcId="{83513BBF-76F2-49C5-91D3-C4E7CC6EE0DB}" destId="{C344AABB-678B-442B-9483-7F70DD33A54C}" srcOrd="0" destOrd="0" presId="urn:microsoft.com/office/officeart/2005/8/layout/cycle6"/>
    <dgm:cxn modelId="{3DA122E7-0DEA-4763-8FAF-4B75DBFCB152}" srcId="{D2F06E44-FCE5-4AA2-A1B3-1957CD2B3B87}" destId="{CF26496B-E218-4BC0-B3B6-E8EF0655C5C2}" srcOrd="5" destOrd="0" parTransId="{08871B67-3D34-4375-8E0B-6D2063E1C847}" sibTransId="{D7427746-0362-4BE2-9D98-401220B560B6}"/>
    <dgm:cxn modelId="{4AD0C1FB-60A3-4226-9E13-948D8B6BB241}" type="presOf" srcId="{710128E2-298D-4C12-BB93-19E969FFD20E}" destId="{88581A65-4C17-4497-B101-B2043224C6FC}" srcOrd="0" destOrd="0" presId="urn:microsoft.com/office/officeart/2005/8/layout/cycle6"/>
    <dgm:cxn modelId="{943F1E11-CB6A-4089-8FA2-CA8E0B5F41C2}" type="presParOf" srcId="{0F0629A5-2969-4C58-8CCC-8BFE5131E19C}" destId="{5730FF92-45C9-4674-9709-3F9C325A5B15}" srcOrd="0" destOrd="0" presId="urn:microsoft.com/office/officeart/2005/8/layout/cycle6"/>
    <dgm:cxn modelId="{1BAFF6B4-082D-4A6E-80E2-BA23FEB1DCB2}" type="presParOf" srcId="{0F0629A5-2969-4C58-8CCC-8BFE5131E19C}" destId="{E1EEDD07-E66A-4DDB-8C79-B570F128E65F}" srcOrd="1" destOrd="0" presId="urn:microsoft.com/office/officeart/2005/8/layout/cycle6"/>
    <dgm:cxn modelId="{2C375C94-ECB5-481B-A39B-A6A6035C48E6}" type="presParOf" srcId="{0F0629A5-2969-4C58-8CCC-8BFE5131E19C}" destId="{C344AABB-678B-442B-9483-7F70DD33A54C}" srcOrd="2" destOrd="0" presId="urn:microsoft.com/office/officeart/2005/8/layout/cycle6"/>
    <dgm:cxn modelId="{B80A3846-7B62-47FF-A356-55BBC4B21A08}" type="presParOf" srcId="{0F0629A5-2969-4C58-8CCC-8BFE5131E19C}" destId="{74B8B959-4E04-4D9C-9BE3-A3443A3FB7FA}" srcOrd="3" destOrd="0" presId="urn:microsoft.com/office/officeart/2005/8/layout/cycle6"/>
    <dgm:cxn modelId="{CFE43AAE-1B9F-4602-A62E-5D3104853FC0}" type="presParOf" srcId="{0F0629A5-2969-4C58-8CCC-8BFE5131E19C}" destId="{34CE9388-B579-499B-8067-4E1F482D4CC9}" srcOrd="4" destOrd="0" presId="urn:microsoft.com/office/officeart/2005/8/layout/cycle6"/>
    <dgm:cxn modelId="{EAF800B6-D054-40CB-BCC7-01CA2294029E}" type="presParOf" srcId="{0F0629A5-2969-4C58-8CCC-8BFE5131E19C}" destId="{0914F6A3-4857-4DC7-ABEA-CD4F37FA98A8}" srcOrd="5" destOrd="0" presId="urn:microsoft.com/office/officeart/2005/8/layout/cycle6"/>
    <dgm:cxn modelId="{1A1E9443-B6A5-41A6-971F-D9C7B6D09655}" type="presParOf" srcId="{0F0629A5-2969-4C58-8CCC-8BFE5131E19C}" destId="{1A94FB30-89FE-4FE7-9CB6-5D717893AF4F}" srcOrd="6" destOrd="0" presId="urn:microsoft.com/office/officeart/2005/8/layout/cycle6"/>
    <dgm:cxn modelId="{8D07C5BE-2F17-45F0-BCA5-256438201CF8}" type="presParOf" srcId="{0F0629A5-2969-4C58-8CCC-8BFE5131E19C}" destId="{1A2F294D-9D2E-4983-A195-E45EDB366446}" srcOrd="7" destOrd="0" presId="urn:microsoft.com/office/officeart/2005/8/layout/cycle6"/>
    <dgm:cxn modelId="{53F3D7FB-8964-47E9-AF10-9FC02B2E41C9}" type="presParOf" srcId="{0F0629A5-2969-4C58-8CCC-8BFE5131E19C}" destId="{2190BE78-94C2-4397-A011-44CC80A452CF}" srcOrd="8" destOrd="0" presId="urn:microsoft.com/office/officeart/2005/8/layout/cycle6"/>
    <dgm:cxn modelId="{56C2268F-D425-461F-9DAF-2194FDE63F9C}" type="presParOf" srcId="{0F0629A5-2969-4C58-8CCC-8BFE5131E19C}" destId="{E39CB5D7-32AE-4A8E-A50D-E787BE943D00}" srcOrd="9" destOrd="0" presId="urn:microsoft.com/office/officeart/2005/8/layout/cycle6"/>
    <dgm:cxn modelId="{E4F99F54-79A8-4B71-A49E-0CCA4E310A57}" type="presParOf" srcId="{0F0629A5-2969-4C58-8CCC-8BFE5131E19C}" destId="{FEE92844-26B2-422B-8B24-49DEFB3645FF}" srcOrd="10" destOrd="0" presId="urn:microsoft.com/office/officeart/2005/8/layout/cycle6"/>
    <dgm:cxn modelId="{CD7B17FF-0B2C-49B8-8848-7971A229DD85}" type="presParOf" srcId="{0F0629A5-2969-4C58-8CCC-8BFE5131E19C}" destId="{6C2EEF83-3C57-443F-9ECA-1ACCABB00BF0}" srcOrd="11" destOrd="0" presId="urn:microsoft.com/office/officeart/2005/8/layout/cycle6"/>
    <dgm:cxn modelId="{1D259420-FA7A-4659-8F4C-C1FFC83CEA1F}" type="presParOf" srcId="{0F0629A5-2969-4C58-8CCC-8BFE5131E19C}" destId="{E05B3A12-4591-4F1D-B461-5BD4805C6466}" srcOrd="12" destOrd="0" presId="urn:microsoft.com/office/officeart/2005/8/layout/cycle6"/>
    <dgm:cxn modelId="{D15ED0A5-620A-4140-91BE-4081FC310C26}" type="presParOf" srcId="{0F0629A5-2969-4C58-8CCC-8BFE5131E19C}" destId="{3B81EA96-34EF-484D-BC27-82B0B86DFD62}" srcOrd="13" destOrd="0" presId="urn:microsoft.com/office/officeart/2005/8/layout/cycle6"/>
    <dgm:cxn modelId="{D01694E9-19A6-45E1-9D02-3A2B2F6AF075}" type="presParOf" srcId="{0F0629A5-2969-4C58-8CCC-8BFE5131E19C}" destId="{88581A65-4C17-4497-B101-B2043224C6FC}" srcOrd="14" destOrd="0" presId="urn:microsoft.com/office/officeart/2005/8/layout/cycle6"/>
    <dgm:cxn modelId="{F7125C03-3F2D-4979-8535-6C8B3C645A98}" type="presParOf" srcId="{0F0629A5-2969-4C58-8CCC-8BFE5131E19C}" destId="{4CABF405-2B5A-46AB-A83F-E1FBCB0B39BA}" srcOrd="15" destOrd="0" presId="urn:microsoft.com/office/officeart/2005/8/layout/cycle6"/>
    <dgm:cxn modelId="{39BA8EB9-C5FB-4FAE-A6C9-2018E280D84A}" type="presParOf" srcId="{0F0629A5-2969-4C58-8CCC-8BFE5131E19C}" destId="{CAB6B814-4739-442A-86E9-2415D2364E6F}" srcOrd="16" destOrd="0" presId="urn:microsoft.com/office/officeart/2005/8/layout/cycle6"/>
    <dgm:cxn modelId="{2499C4BE-0AD8-4A04-97D7-EB79A01AF63D}" type="presParOf" srcId="{0F0629A5-2969-4C58-8CCC-8BFE5131E19C}" destId="{B66ABB90-6447-45CC-A542-CEA2CA8C1E53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5154D8-382C-4AE8-A248-74D398A18AE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716706-E420-4EA4-8BFF-A8B49523BAD5}">
      <dgm:prSet phldrT="[Текст]" custT="1"/>
      <dgm:spPr>
        <a:solidFill>
          <a:srgbClr val="92D05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1800" b="1" dirty="0">
              <a:solidFill>
                <a:schemeClr val="tx1"/>
              </a:solidFill>
            </a:rPr>
            <a:t>Товар</a:t>
          </a: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Свойства</a:t>
          </a:r>
          <a:r>
            <a:rPr lang="en-US" sz="1600" b="1" dirty="0">
              <a:solidFill>
                <a:schemeClr val="tx1"/>
              </a:solidFill>
            </a:rPr>
            <a:t>: </a:t>
          </a:r>
          <a:r>
            <a:rPr lang="ru-RU" sz="1600" b="0" dirty="0">
              <a:solidFill>
                <a:schemeClr val="tx1"/>
              </a:solidFill>
            </a:rPr>
            <a:t>2 вида печати и разные виды используемого материала.</a:t>
          </a: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Ассортимент: </a:t>
          </a:r>
          <a:r>
            <a:rPr lang="ru-RU" sz="1600" b="0" dirty="0">
              <a:solidFill>
                <a:schemeClr val="tx1"/>
              </a:solidFill>
            </a:rPr>
            <a:t>По заказу</a:t>
          </a: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Качество: </a:t>
          </a:r>
          <a:r>
            <a:rPr lang="ru-RU" sz="1600" b="0" dirty="0">
              <a:solidFill>
                <a:schemeClr val="tx1"/>
              </a:solidFill>
            </a:rPr>
            <a:t>Быстрая и качественная разработка 3</a:t>
          </a:r>
          <a:r>
            <a:rPr lang="en-US" sz="1600" b="0" dirty="0">
              <a:solidFill>
                <a:schemeClr val="tx1"/>
              </a:solidFill>
            </a:rPr>
            <a:t>D-</a:t>
          </a:r>
          <a:r>
            <a:rPr lang="ru-RU" sz="1600" b="0" dirty="0">
              <a:solidFill>
                <a:schemeClr val="tx1"/>
              </a:solidFill>
            </a:rPr>
            <a:t>модели и печать на хорошем оборудовании.</a:t>
          </a: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Дизайн: </a:t>
          </a:r>
          <a:r>
            <a:rPr lang="ru-RU" sz="1600" b="0" dirty="0">
              <a:solidFill>
                <a:schemeClr val="tx1"/>
              </a:solidFill>
            </a:rPr>
            <a:t>Уникальный, разнообразный.</a:t>
          </a:r>
          <a:endParaRPr lang="ru-RU" sz="1600" b="0" dirty="0">
            <a:solidFill>
              <a:srgbClr val="FF0000"/>
            </a:solidFill>
          </a:endParaRP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Сервис: </a:t>
          </a:r>
          <a:r>
            <a:rPr lang="ru-RU" sz="1600" b="0" dirty="0">
              <a:solidFill>
                <a:schemeClr val="tx1"/>
              </a:solidFill>
            </a:rPr>
            <a:t>Сообщество в ВК</a:t>
          </a:r>
        </a:p>
      </dgm:t>
    </dgm:pt>
    <dgm:pt modelId="{259E7391-9AFD-4D7B-AA79-A09037A8B380}" type="parTrans" cxnId="{10A5D375-0DD8-419F-BE0A-6A7E8A0981D3}">
      <dgm:prSet/>
      <dgm:spPr/>
      <dgm:t>
        <a:bodyPr/>
        <a:lstStyle/>
        <a:p>
          <a:endParaRPr lang="ru-RU" b="1"/>
        </a:p>
      </dgm:t>
    </dgm:pt>
    <dgm:pt modelId="{A2124A31-9970-45A3-A17C-9A9F26CE2C3E}" type="sibTrans" cxnId="{10A5D375-0DD8-419F-BE0A-6A7E8A0981D3}">
      <dgm:prSet/>
      <dgm:spPr/>
      <dgm:t>
        <a:bodyPr/>
        <a:lstStyle/>
        <a:p>
          <a:endParaRPr lang="ru-RU" b="1"/>
        </a:p>
      </dgm:t>
    </dgm:pt>
    <dgm:pt modelId="{D3C9BBCA-B52E-4C92-B129-24285BD647FC}">
      <dgm:prSet phldrT="[Текст]" custT="1"/>
      <dgm:spPr>
        <a:solidFill>
          <a:srgbClr val="FFFF00"/>
        </a:solidFill>
      </dgm:spPr>
      <dgm:t>
        <a:bodyPr anchor="t"/>
        <a:lstStyle/>
        <a:p>
          <a:pPr algn="ctr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Цена</a:t>
          </a:r>
        </a:p>
        <a:p>
          <a:pPr algn="ctr">
            <a:spcAft>
              <a:spcPts val="0"/>
            </a:spcAft>
          </a:pPr>
          <a:endParaRPr lang="ru-RU" sz="1600" b="1" dirty="0">
            <a:solidFill>
              <a:schemeClr val="tx1"/>
            </a:solidFill>
          </a:endParaRP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Цена: </a:t>
          </a:r>
          <a:r>
            <a:rPr lang="ru-RU" sz="1600" b="0" dirty="0">
              <a:solidFill>
                <a:schemeClr val="tx1"/>
              </a:solidFill>
            </a:rPr>
            <a:t>от 300 до 50000 руб./модель.</a:t>
          </a:r>
        </a:p>
        <a:p>
          <a:pPr algn="l">
            <a:spcAft>
              <a:spcPts val="0"/>
            </a:spcAft>
          </a:pPr>
          <a:endParaRPr lang="ru-RU" sz="1600" b="1" dirty="0">
            <a:solidFill>
              <a:schemeClr val="tx1"/>
            </a:solidFill>
          </a:endParaRP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Форма оплаты: </a:t>
          </a:r>
          <a:r>
            <a:rPr lang="ru-RU" sz="1600" b="0" dirty="0">
              <a:solidFill>
                <a:schemeClr val="tx1"/>
              </a:solidFill>
            </a:rPr>
            <a:t>Электронная / на месте</a:t>
          </a:r>
        </a:p>
        <a:p>
          <a:pPr algn="l">
            <a:spcAft>
              <a:spcPts val="0"/>
            </a:spcAft>
          </a:pPr>
          <a:endParaRPr lang="ru-RU" sz="1600" b="1" dirty="0">
            <a:solidFill>
              <a:schemeClr val="tx1"/>
            </a:solidFill>
          </a:endParaRP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Скидки: </a:t>
          </a:r>
          <a:r>
            <a:rPr lang="ru-RU" sz="1600" b="0" dirty="0">
              <a:solidFill>
                <a:schemeClr val="tx1"/>
              </a:solidFill>
            </a:rPr>
            <a:t>Реферальные</a:t>
          </a:r>
        </a:p>
        <a:p>
          <a:pPr algn="l">
            <a:spcAft>
              <a:spcPts val="0"/>
            </a:spcAft>
          </a:pPr>
          <a:endParaRPr lang="en-US" sz="1600" b="1" dirty="0">
            <a:solidFill>
              <a:schemeClr val="tx1"/>
            </a:solidFill>
          </a:endParaRP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</a:rPr>
            <a:t>Сроки платежа: </a:t>
          </a:r>
          <a:r>
            <a:rPr lang="ru-RU" sz="1600" b="0" dirty="0">
              <a:solidFill>
                <a:schemeClr val="tx1"/>
              </a:solidFill>
            </a:rPr>
            <a:t>Предоплата 100%</a:t>
          </a:r>
        </a:p>
      </dgm:t>
    </dgm:pt>
    <dgm:pt modelId="{F41DC2D2-909A-4425-979F-8AA044B26E68}" type="parTrans" cxnId="{EF2F5392-547B-420D-B3F9-85F7FC94C8EC}">
      <dgm:prSet/>
      <dgm:spPr/>
      <dgm:t>
        <a:bodyPr/>
        <a:lstStyle/>
        <a:p>
          <a:endParaRPr lang="ru-RU" b="1"/>
        </a:p>
      </dgm:t>
    </dgm:pt>
    <dgm:pt modelId="{C4126400-D43E-40F1-A499-1E6C5C873622}" type="sibTrans" cxnId="{EF2F5392-547B-420D-B3F9-85F7FC94C8EC}">
      <dgm:prSet/>
      <dgm:spPr/>
      <dgm:t>
        <a:bodyPr/>
        <a:lstStyle/>
        <a:p>
          <a:endParaRPr lang="ru-RU" b="1"/>
        </a:p>
      </dgm:t>
    </dgm:pt>
    <dgm:pt modelId="{273987D4-4A5A-461E-A225-71B0DB05AE3A}">
      <dgm:prSet phldrT="[Текст]" custT="1"/>
      <dgm:spPr>
        <a:solidFill>
          <a:srgbClr val="00B0F0"/>
        </a:solidFill>
      </dgm:spPr>
      <dgm:t>
        <a:bodyPr anchor="t"/>
        <a:lstStyle/>
        <a:p>
          <a:pPr algn="ctr"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</a:rPr>
            <a:t>Место</a:t>
          </a:r>
        </a:p>
        <a:p>
          <a:pPr algn="ctr">
            <a:spcAft>
              <a:spcPts val="0"/>
            </a:spcAft>
          </a:pPr>
          <a:endParaRPr lang="ru-RU" sz="1600" b="1" dirty="0">
            <a:solidFill>
              <a:schemeClr val="bg1"/>
            </a:solidFill>
          </a:endParaRP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</a:rPr>
            <a:t>Расположение: Интернет</a:t>
          </a:r>
        </a:p>
        <a:p>
          <a:pPr algn="l"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</a:rPr>
            <a:t>                            Социальная сеть в ВК</a:t>
          </a:r>
        </a:p>
      </dgm:t>
    </dgm:pt>
    <dgm:pt modelId="{3E8B3BE3-1C58-4ABE-8D32-A97F71D5BD15}" type="parTrans" cxnId="{5B55861F-CDB6-450F-974B-7C9979139CEF}">
      <dgm:prSet/>
      <dgm:spPr/>
      <dgm:t>
        <a:bodyPr/>
        <a:lstStyle/>
        <a:p>
          <a:endParaRPr lang="ru-RU" b="1"/>
        </a:p>
      </dgm:t>
    </dgm:pt>
    <dgm:pt modelId="{052865CE-8FE6-42FD-8030-90B765A5F2AA}" type="sibTrans" cxnId="{5B55861F-CDB6-450F-974B-7C9979139CEF}">
      <dgm:prSet/>
      <dgm:spPr/>
      <dgm:t>
        <a:bodyPr/>
        <a:lstStyle/>
        <a:p>
          <a:endParaRPr lang="ru-RU" b="1"/>
        </a:p>
      </dgm:t>
    </dgm:pt>
    <dgm:pt modelId="{9EA7A6B7-114D-4F00-BC24-84C816C3B6CF}">
      <dgm:prSet phldrT="[Текст]" custT="1"/>
      <dgm:spPr>
        <a:solidFill>
          <a:srgbClr val="FF0000"/>
        </a:solidFill>
      </dgm:spPr>
      <dgm:t>
        <a:bodyPr anchor="t"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600" b="1" dirty="0">
              <a:solidFill>
                <a:schemeClr val="bg1"/>
              </a:solidFill>
            </a:rPr>
            <a:t>Продвижение</a:t>
          </a:r>
          <a:endParaRPr lang="en-US" sz="1600" b="1" dirty="0">
            <a:solidFill>
              <a:schemeClr val="bg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</a:rPr>
            <a:t>Реклама: </a:t>
          </a:r>
          <a:r>
            <a:rPr lang="ru-RU" sz="1600" b="0" dirty="0" err="1">
              <a:solidFill>
                <a:schemeClr val="bg1"/>
              </a:solidFill>
            </a:rPr>
            <a:t>Таргетинг</a:t>
          </a:r>
          <a:r>
            <a:rPr lang="ru-RU" sz="1600" b="0" dirty="0">
              <a:solidFill>
                <a:schemeClr val="bg1"/>
              </a:solidFill>
            </a:rPr>
            <a:t> в ВК, </a:t>
          </a:r>
          <a:r>
            <a:rPr lang="ru-RU" sz="1600" b="0" dirty="0" err="1">
              <a:solidFill>
                <a:schemeClr val="bg1"/>
              </a:solidFill>
            </a:rPr>
            <a:t>коллаборации</a:t>
          </a:r>
          <a:r>
            <a:rPr lang="ru-RU" sz="1600" b="0" dirty="0">
              <a:solidFill>
                <a:schemeClr val="bg1"/>
              </a:solidFill>
            </a:rPr>
            <a:t> с </a:t>
          </a:r>
          <a:r>
            <a:rPr lang="ru-RU" sz="1600" b="0" dirty="0" err="1">
              <a:solidFill>
                <a:schemeClr val="bg1"/>
              </a:solidFill>
            </a:rPr>
            <a:t>блогерами</a:t>
          </a:r>
          <a:endParaRPr lang="ru-RU" sz="1600" b="0" dirty="0">
            <a:solidFill>
              <a:schemeClr val="bg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1600" b="0" dirty="0">
            <a:solidFill>
              <a:schemeClr val="bg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chemeClr val="bg1"/>
              </a:solidFill>
            </a:rPr>
            <a:t>SMM</a:t>
          </a:r>
          <a:r>
            <a:rPr lang="ru-RU" sz="1600" b="1" dirty="0">
              <a:solidFill>
                <a:schemeClr val="bg1"/>
              </a:solidFill>
            </a:rPr>
            <a:t>: </a:t>
          </a:r>
          <a:r>
            <a:rPr lang="ru-RU" sz="1600" b="0" dirty="0">
              <a:solidFill>
                <a:schemeClr val="bg1"/>
              </a:solidFill>
            </a:rPr>
            <a:t>Составление тематических постов по актуальным запросам, разработка креатива </a:t>
          </a:r>
        </a:p>
      </dgm:t>
    </dgm:pt>
    <dgm:pt modelId="{AF1561AA-3CEC-47A7-A0A4-00F468FF8DE1}" type="parTrans" cxnId="{B9252664-C3FF-417A-9DA8-0A8122429E26}">
      <dgm:prSet/>
      <dgm:spPr/>
      <dgm:t>
        <a:bodyPr/>
        <a:lstStyle/>
        <a:p>
          <a:endParaRPr lang="ru-RU" b="1"/>
        </a:p>
      </dgm:t>
    </dgm:pt>
    <dgm:pt modelId="{3B279D84-6B76-42D5-AA29-FDF2E5FABA51}" type="sibTrans" cxnId="{B9252664-C3FF-417A-9DA8-0A8122429E26}">
      <dgm:prSet/>
      <dgm:spPr/>
      <dgm:t>
        <a:bodyPr/>
        <a:lstStyle/>
        <a:p>
          <a:endParaRPr lang="ru-RU" b="1"/>
        </a:p>
      </dgm:t>
    </dgm:pt>
    <dgm:pt modelId="{4EFF42D5-C589-4A49-967D-A4B5412AA3BA}" type="pres">
      <dgm:prSet presAssocID="{D75154D8-382C-4AE8-A248-74D398A18AEB}" presName="diagram" presStyleCnt="0">
        <dgm:presLayoutVars>
          <dgm:dir/>
          <dgm:resizeHandles val="exact"/>
        </dgm:presLayoutVars>
      </dgm:prSet>
      <dgm:spPr/>
    </dgm:pt>
    <dgm:pt modelId="{0572FC42-A09D-4367-B7A3-F8E9EED95874}" type="pres">
      <dgm:prSet presAssocID="{8B716706-E420-4EA4-8BFF-A8B49523BAD5}" presName="node" presStyleLbl="node1" presStyleIdx="0" presStyleCnt="4" custScaleX="130342">
        <dgm:presLayoutVars>
          <dgm:bulletEnabled val="1"/>
        </dgm:presLayoutVars>
      </dgm:prSet>
      <dgm:spPr/>
    </dgm:pt>
    <dgm:pt modelId="{23478B59-A0AA-4E20-8E35-B56E1D656EE6}" type="pres">
      <dgm:prSet presAssocID="{A2124A31-9970-45A3-A17C-9A9F26CE2C3E}" presName="sibTrans" presStyleCnt="0"/>
      <dgm:spPr/>
    </dgm:pt>
    <dgm:pt modelId="{CDBB5AA2-7B53-4086-955A-755622EF76A8}" type="pres">
      <dgm:prSet presAssocID="{D3C9BBCA-B52E-4C92-B129-24285BD647FC}" presName="node" presStyleLbl="node1" presStyleIdx="1" presStyleCnt="4" custScaleX="124069">
        <dgm:presLayoutVars>
          <dgm:bulletEnabled val="1"/>
        </dgm:presLayoutVars>
      </dgm:prSet>
      <dgm:spPr/>
    </dgm:pt>
    <dgm:pt modelId="{F80F0D43-D9BA-484A-B9E7-07B18376771F}" type="pres">
      <dgm:prSet presAssocID="{C4126400-D43E-40F1-A499-1E6C5C873622}" presName="sibTrans" presStyleCnt="0"/>
      <dgm:spPr/>
    </dgm:pt>
    <dgm:pt modelId="{5C8D73ED-6CE7-4088-96C1-46CD550DC3C6}" type="pres">
      <dgm:prSet presAssocID="{273987D4-4A5A-461E-A225-71B0DB05AE3A}" presName="node" presStyleLbl="node1" presStyleIdx="2" presStyleCnt="4" custScaleX="129734">
        <dgm:presLayoutVars>
          <dgm:bulletEnabled val="1"/>
        </dgm:presLayoutVars>
      </dgm:prSet>
      <dgm:spPr/>
    </dgm:pt>
    <dgm:pt modelId="{5C8D8505-FF21-464B-9EF4-4ACFEB0ED853}" type="pres">
      <dgm:prSet presAssocID="{052865CE-8FE6-42FD-8030-90B765A5F2AA}" presName="sibTrans" presStyleCnt="0"/>
      <dgm:spPr/>
    </dgm:pt>
    <dgm:pt modelId="{6729D077-B9B5-4AA4-93E8-CB90492CDAB8}" type="pres">
      <dgm:prSet presAssocID="{9EA7A6B7-114D-4F00-BC24-84C816C3B6CF}" presName="node" presStyleLbl="node1" presStyleIdx="3" presStyleCnt="4" custScaleX="124069">
        <dgm:presLayoutVars>
          <dgm:bulletEnabled val="1"/>
        </dgm:presLayoutVars>
      </dgm:prSet>
      <dgm:spPr/>
    </dgm:pt>
  </dgm:ptLst>
  <dgm:cxnLst>
    <dgm:cxn modelId="{8D1A6B1B-28D4-489C-A319-2F7A8D883F4C}" type="presOf" srcId="{9EA7A6B7-114D-4F00-BC24-84C816C3B6CF}" destId="{6729D077-B9B5-4AA4-93E8-CB90492CDAB8}" srcOrd="0" destOrd="0" presId="urn:microsoft.com/office/officeart/2005/8/layout/default#1"/>
    <dgm:cxn modelId="{5B55861F-CDB6-450F-974B-7C9979139CEF}" srcId="{D75154D8-382C-4AE8-A248-74D398A18AEB}" destId="{273987D4-4A5A-461E-A225-71B0DB05AE3A}" srcOrd="2" destOrd="0" parTransId="{3E8B3BE3-1C58-4ABE-8D32-A97F71D5BD15}" sibTransId="{052865CE-8FE6-42FD-8030-90B765A5F2AA}"/>
    <dgm:cxn modelId="{B9252664-C3FF-417A-9DA8-0A8122429E26}" srcId="{D75154D8-382C-4AE8-A248-74D398A18AEB}" destId="{9EA7A6B7-114D-4F00-BC24-84C816C3B6CF}" srcOrd="3" destOrd="0" parTransId="{AF1561AA-3CEC-47A7-A0A4-00F468FF8DE1}" sibTransId="{3B279D84-6B76-42D5-AA29-FDF2E5FABA51}"/>
    <dgm:cxn modelId="{10A5D375-0DD8-419F-BE0A-6A7E8A0981D3}" srcId="{D75154D8-382C-4AE8-A248-74D398A18AEB}" destId="{8B716706-E420-4EA4-8BFF-A8B49523BAD5}" srcOrd="0" destOrd="0" parTransId="{259E7391-9AFD-4D7B-AA79-A09037A8B380}" sibTransId="{A2124A31-9970-45A3-A17C-9A9F26CE2C3E}"/>
    <dgm:cxn modelId="{3B55CB87-4A30-4C99-A735-24391157F330}" type="presOf" srcId="{273987D4-4A5A-461E-A225-71B0DB05AE3A}" destId="{5C8D73ED-6CE7-4088-96C1-46CD550DC3C6}" srcOrd="0" destOrd="0" presId="urn:microsoft.com/office/officeart/2005/8/layout/default#1"/>
    <dgm:cxn modelId="{EF2F5392-547B-420D-B3F9-85F7FC94C8EC}" srcId="{D75154D8-382C-4AE8-A248-74D398A18AEB}" destId="{D3C9BBCA-B52E-4C92-B129-24285BD647FC}" srcOrd="1" destOrd="0" parTransId="{F41DC2D2-909A-4425-979F-8AA044B26E68}" sibTransId="{C4126400-D43E-40F1-A499-1E6C5C873622}"/>
    <dgm:cxn modelId="{894BB699-335E-48B5-8C6D-795573E78746}" type="presOf" srcId="{D3C9BBCA-B52E-4C92-B129-24285BD647FC}" destId="{CDBB5AA2-7B53-4086-955A-755622EF76A8}" srcOrd="0" destOrd="0" presId="urn:microsoft.com/office/officeart/2005/8/layout/default#1"/>
    <dgm:cxn modelId="{6BD185C6-7539-4FB6-B26E-E4191B060E54}" type="presOf" srcId="{D75154D8-382C-4AE8-A248-74D398A18AEB}" destId="{4EFF42D5-C589-4A49-967D-A4B5412AA3BA}" srcOrd="0" destOrd="0" presId="urn:microsoft.com/office/officeart/2005/8/layout/default#1"/>
    <dgm:cxn modelId="{3C0C22FC-6712-4473-9F40-895B30D00489}" type="presOf" srcId="{8B716706-E420-4EA4-8BFF-A8B49523BAD5}" destId="{0572FC42-A09D-4367-B7A3-F8E9EED95874}" srcOrd="0" destOrd="0" presId="urn:microsoft.com/office/officeart/2005/8/layout/default#1"/>
    <dgm:cxn modelId="{1DDBE5CA-D345-4FD3-9194-241557CE633E}" type="presParOf" srcId="{4EFF42D5-C589-4A49-967D-A4B5412AA3BA}" destId="{0572FC42-A09D-4367-B7A3-F8E9EED95874}" srcOrd="0" destOrd="0" presId="urn:microsoft.com/office/officeart/2005/8/layout/default#1"/>
    <dgm:cxn modelId="{7ED15747-1854-42ED-AF6C-C1A125B6E8E6}" type="presParOf" srcId="{4EFF42D5-C589-4A49-967D-A4B5412AA3BA}" destId="{23478B59-A0AA-4E20-8E35-B56E1D656EE6}" srcOrd="1" destOrd="0" presId="urn:microsoft.com/office/officeart/2005/8/layout/default#1"/>
    <dgm:cxn modelId="{3D4E2D93-694B-463A-85DF-B877D6735A1B}" type="presParOf" srcId="{4EFF42D5-C589-4A49-967D-A4B5412AA3BA}" destId="{CDBB5AA2-7B53-4086-955A-755622EF76A8}" srcOrd="2" destOrd="0" presId="urn:microsoft.com/office/officeart/2005/8/layout/default#1"/>
    <dgm:cxn modelId="{7FB7B1E1-D425-43F3-A498-C718E863F75C}" type="presParOf" srcId="{4EFF42D5-C589-4A49-967D-A4B5412AA3BA}" destId="{F80F0D43-D9BA-484A-B9E7-07B18376771F}" srcOrd="3" destOrd="0" presId="urn:microsoft.com/office/officeart/2005/8/layout/default#1"/>
    <dgm:cxn modelId="{45E47EDB-7A2E-4CB3-B14D-6FF1C1576597}" type="presParOf" srcId="{4EFF42D5-C589-4A49-967D-A4B5412AA3BA}" destId="{5C8D73ED-6CE7-4088-96C1-46CD550DC3C6}" srcOrd="4" destOrd="0" presId="urn:microsoft.com/office/officeart/2005/8/layout/default#1"/>
    <dgm:cxn modelId="{21C9101A-51EA-48DA-8E60-893561C5F7DD}" type="presParOf" srcId="{4EFF42D5-C589-4A49-967D-A4B5412AA3BA}" destId="{5C8D8505-FF21-464B-9EF4-4ACFEB0ED853}" srcOrd="5" destOrd="0" presId="urn:microsoft.com/office/officeart/2005/8/layout/default#1"/>
    <dgm:cxn modelId="{2E0D4A28-167F-44BB-9EAE-6BF8C1BD9688}" type="presParOf" srcId="{4EFF42D5-C589-4A49-967D-A4B5412AA3BA}" destId="{6729D077-B9B5-4AA4-93E8-CB90492CDAB8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250370" y="-1976186"/>
          <a:ext cx="1267115" cy="5537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Замена сломанных пластиковых деталей.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Не знают где заказать 3</a:t>
          </a:r>
          <a:r>
            <a:rPr lang="en-US" sz="2000" kern="1200" dirty="0"/>
            <a:t>D-</a:t>
          </a:r>
          <a:r>
            <a:rPr lang="ru-RU" sz="2000" kern="1200" dirty="0"/>
            <a:t>модель по своему шаблону.</a:t>
          </a:r>
        </a:p>
      </dsp:txBody>
      <dsp:txXfrm rot="-5400000">
        <a:off x="3115021" y="221018"/>
        <a:ext cx="5475960" cy="1143405"/>
      </dsp:txXfrm>
    </dsp:sp>
    <dsp:sp modelId="{25CE82D9-9946-4501-ADAF-4D9AD60E2680}">
      <dsp:nvSpPr>
        <dsp:cNvPr id="0" name=""/>
        <dsp:cNvSpPr/>
      </dsp:nvSpPr>
      <dsp:spPr>
        <a:xfrm>
          <a:off x="110257" y="0"/>
          <a:ext cx="3115020" cy="158389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Потребитель</a:t>
          </a:r>
        </a:p>
      </dsp:txBody>
      <dsp:txXfrm>
        <a:off x="187576" y="77319"/>
        <a:ext cx="2960382" cy="14292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68AF3-FEED-4A3D-869A-6E2B7BBFBA4D}">
      <dsp:nvSpPr>
        <dsp:cNvPr id="0" name=""/>
        <dsp:cNvSpPr/>
      </dsp:nvSpPr>
      <dsp:spPr>
        <a:xfrm>
          <a:off x="43" y="192071"/>
          <a:ext cx="4196507" cy="576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Фирмы конкуренты в Ижевске</a:t>
          </a:r>
        </a:p>
      </dsp:txBody>
      <dsp:txXfrm>
        <a:off x="43" y="192071"/>
        <a:ext cx="4196507" cy="576000"/>
      </dsp:txXfrm>
    </dsp:sp>
    <dsp:sp modelId="{400F4E5D-F016-41EA-97FB-BF5BA36522C2}">
      <dsp:nvSpPr>
        <dsp:cNvPr id="0" name=""/>
        <dsp:cNvSpPr/>
      </dsp:nvSpPr>
      <dsp:spPr>
        <a:xfrm>
          <a:off x="43" y="768071"/>
          <a:ext cx="4196507" cy="244991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Asteri-3D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/>
            <a:t>Авион</a:t>
          </a:r>
          <a:endParaRPr lang="ru-RU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VSN</a:t>
          </a:r>
          <a:endParaRPr lang="ru-RU" sz="2000" b="0" kern="1200" dirty="0"/>
        </a:p>
      </dsp:txBody>
      <dsp:txXfrm>
        <a:off x="43" y="768071"/>
        <a:ext cx="4196507" cy="2449912"/>
      </dsp:txXfrm>
    </dsp:sp>
    <dsp:sp modelId="{869E6585-1C72-4E82-914E-39E2C4E28665}">
      <dsp:nvSpPr>
        <dsp:cNvPr id="0" name=""/>
        <dsp:cNvSpPr/>
      </dsp:nvSpPr>
      <dsp:spPr>
        <a:xfrm>
          <a:off x="4784106" y="187302"/>
          <a:ext cx="4196507" cy="576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Наши преимущества</a:t>
          </a:r>
        </a:p>
      </dsp:txBody>
      <dsp:txXfrm>
        <a:off x="4784106" y="187302"/>
        <a:ext cx="4196507" cy="576000"/>
      </dsp:txXfrm>
    </dsp:sp>
    <dsp:sp modelId="{0C85A15E-56D2-44B3-8E52-7FFFB1AE2983}">
      <dsp:nvSpPr>
        <dsp:cNvPr id="0" name=""/>
        <dsp:cNvSpPr/>
      </dsp:nvSpPr>
      <dsp:spPr>
        <a:xfrm>
          <a:off x="4784062" y="768071"/>
          <a:ext cx="4196507" cy="244991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Новейшие 3</a:t>
          </a:r>
          <a:r>
            <a:rPr lang="en-US" sz="2000" kern="1200" dirty="0"/>
            <a:t>D</a:t>
          </a:r>
          <a:r>
            <a:rPr lang="ru-RU" sz="2000" kern="1200" dirty="0"/>
            <a:t> принтеры обеспечивают высокое качество и возможность выполнять объемные заказы в кратчайшие сроки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kern="1200" dirty="0"/>
            <a:t>Любая удобная форма оплаты, работа с юридическими лицами и низкие цены</a:t>
          </a:r>
        </a:p>
      </dsp:txBody>
      <dsp:txXfrm>
        <a:off x="4784062" y="768071"/>
        <a:ext cx="4196507" cy="24499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30FF92-45C9-4674-9709-3F9C325A5B15}">
      <dsp:nvSpPr>
        <dsp:cNvPr id="0" name=""/>
        <dsp:cNvSpPr/>
      </dsp:nvSpPr>
      <dsp:spPr>
        <a:xfrm>
          <a:off x="4061168" y="1317"/>
          <a:ext cx="950226" cy="61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Привлечение клиента</a:t>
          </a:r>
        </a:p>
      </dsp:txBody>
      <dsp:txXfrm>
        <a:off x="4091319" y="31468"/>
        <a:ext cx="889924" cy="557345"/>
      </dsp:txXfrm>
    </dsp:sp>
    <dsp:sp modelId="{C344AABB-678B-442B-9483-7F70DD33A54C}">
      <dsp:nvSpPr>
        <dsp:cNvPr id="0" name=""/>
        <dsp:cNvSpPr/>
      </dsp:nvSpPr>
      <dsp:spPr>
        <a:xfrm>
          <a:off x="3082226" y="310141"/>
          <a:ext cx="2908109" cy="2908109"/>
        </a:xfrm>
        <a:custGeom>
          <a:avLst/>
          <a:gdLst/>
          <a:ahLst/>
          <a:cxnLst/>
          <a:rect l="0" t="0" r="0" b="0"/>
          <a:pathLst>
            <a:path>
              <a:moveTo>
                <a:pt x="1935228" y="81922"/>
              </a:moveTo>
              <a:arcTo wR="1454054" hR="1454054" stAng="17359474" swAng="14995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8B959-4E04-4D9C-9BE3-A3443A3FB7FA}">
      <dsp:nvSpPr>
        <dsp:cNvPr id="0" name=""/>
        <dsp:cNvSpPr/>
      </dsp:nvSpPr>
      <dsp:spPr>
        <a:xfrm>
          <a:off x="5320416" y="728344"/>
          <a:ext cx="950226" cy="61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  <a:sp3d extrusionH="28000" prstMaterial="matte"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Выявление потребности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/>
        </a:p>
      </dsp:txBody>
      <dsp:txXfrm>
        <a:off x="5350567" y="758495"/>
        <a:ext cx="889924" cy="557345"/>
      </dsp:txXfrm>
    </dsp:sp>
    <dsp:sp modelId="{0914F6A3-4857-4DC7-ABEA-CD4F37FA98A8}">
      <dsp:nvSpPr>
        <dsp:cNvPr id="0" name=""/>
        <dsp:cNvSpPr/>
      </dsp:nvSpPr>
      <dsp:spPr>
        <a:xfrm>
          <a:off x="3082226" y="310141"/>
          <a:ext cx="2908109" cy="2908109"/>
        </a:xfrm>
        <a:custGeom>
          <a:avLst/>
          <a:gdLst/>
          <a:ahLst/>
          <a:cxnLst/>
          <a:rect l="0" t="0" r="0" b="0"/>
          <a:pathLst>
            <a:path>
              <a:moveTo>
                <a:pt x="2849053" y="1043868"/>
              </a:moveTo>
              <a:arcTo wR="1454054" hR="1454054" stAng="20616872" swAng="19662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FB30-89FE-4FE7-9CB6-5D717893AF4F}">
      <dsp:nvSpPr>
        <dsp:cNvPr id="0" name=""/>
        <dsp:cNvSpPr/>
      </dsp:nvSpPr>
      <dsp:spPr>
        <a:xfrm>
          <a:off x="5320416" y="2182399"/>
          <a:ext cx="950226" cy="61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Оплата</a:t>
          </a:r>
        </a:p>
      </dsp:txBody>
      <dsp:txXfrm>
        <a:off x="5350567" y="2212550"/>
        <a:ext cx="889924" cy="557345"/>
      </dsp:txXfrm>
    </dsp:sp>
    <dsp:sp modelId="{2190BE78-94C2-4397-A011-44CC80A452CF}">
      <dsp:nvSpPr>
        <dsp:cNvPr id="0" name=""/>
        <dsp:cNvSpPr/>
      </dsp:nvSpPr>
      <dsp:spPr>
        <a:xfrm>
          <a:off x="3082226" y="310141"/>
          <a:ext cx="2908109" cy="2908109"/>
        </a:xfrm>
        <a:custGeom>
          <a:avLst/>
          <a:gdLst/>
          <a:ahLst/>
          <a:cxnLst/>
          <a:rect l="0" t="0" r="0" b="0"/>
          <a:pathLst>
            <a:path>
              <a:moveTo>
                <a:pt x="2469907" y="2494399"/>
              </a:moveTo>
              <a:arcTo wR="1454054" hR="1454054" stAng="2740946" swAng="14995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CB5D7-32AE-4A8E-A50D-E787BE943D00}">
      <dsp:nvSpPr>
        <dsp:cNvPr id="0" name=""/>
        <dsp:cNvSpPr/>
      </dsp:nvSpPr>
      <dsp:spPr>
        <a:xfrm>
          <a:off x="4061168" y="2909426"/>
          <a:ext cx="950226" cy="61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Разработка </a:t>
          </a:r>
          <a:r>
            <a:rPr lang="en-US" sz="1000" kern="1200" dirty="0"/>
            <a:t>3D</a:t>
          </a:r>
          <a:r>
            <a:rPr lang="ru-RU" sz="1000" kern="1200" dirty="0"/>
            <a:t>-модели</a:t>
          </a:r>
        </a:p>
      </dsp:txBody>
      <dsp:txXfrm>
        <a:off x="4091319" y="2939577"/>
        <a:ext cx="889924" cy="557345"/>
      </dsp:txXfrm>
    </dsp:sp>
    <dsp:sp modelId="{6C2EEF83-3C57-443F-9ECA-1ACCABB00BF0}">
      <dsp:nvSpPr>
        <dsp:cNvPr id="0" name=""/>
        <dsp:cNvSpPr/>
      </dsp:nvSpPr>
      <dsp:spPr>
        <a:xfrm>
          <a:off x="3082226" y="310141"/>
          <a:ext cx="2908109" cy="2908109"/>
        </a:xfrm>
        <a:custGeom>
          <a:avLst/>
          <a:gdLst/>
          <a:ahLst/>
          <a:cxnLst/>
          <a:rect l="0" t="0" r="0" b="0"/>
          <a:pathLst>
            <a:path>
              <a:moveTo>
                <a:pt x="972880" y="2826186"/>
              </a:moveTo>
              <a:arcTo wR="1454054" hR="1454054" stAng="6559474" swAng="14995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B3A12-4591-4F1D-B461-5BD4805C6466}">
      <dsp:nvSpPr>
        <dsp:cNvPr id="0" name=""/>
        <dsp:cNvSpPr/>
      </dsp:nvSpPr>
      <dsp:spPr>
        <a:xfrm>
          <a:off x="2801919" y="2182399"/>
          <a:ext cx="950226" cy="61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Печать 3</a:t>
          </a:r>
          <a:r>
            <a:rPr lang="en-US" sz="1000" kern="1200" dirty="0"/>
            <a:t>D </a:t>
          </a:r>
          <a:r>
            <a:rPr lang="ru-RU" sz="1000" kern="1200" dirty="0"/>
            <a:t>модели</a:t>
          </a:r>
        </a:p>
      </dsp:txBody>
      <dsp:txXfrm>
        <a:off x="2832070" y="2212550"/>
        <a:ext cx="889924" cy="557345"/>
      </dsp:txXfrm>
    </dsp:sp>
    <dsp:sp modelId="{88581A65-4C17-4497-B101-B2043224C6FC}">
      <dsp:nvSpPr>
        <dsp:cNvPr id="0" name=""/>
        <dsp:cNvSpPr/>
      </dsp:nvSpPr>
      <dsp:spPr>
        <a:xfrm>
          <a:off x="3082226" y="310141"/>
          <a:ext cx="2908109" cy="2908109"/>
        </a:xfrm>
        <a:custGeom>
          <a:avLst/>
          <a:gdLst/>
          <a:ahLst/>
          <a:cxnLst/>
          <a:rect l="0" t="0" r="0" b="0"/>
          <a:pathLst>
            <a:path>
              <a:moveTo>
                <a:pt x="59055" y="1864240"/>
              </a:moveTo>
              <a:arcTo wR="1454054" hR="1454054" stAng="9816872" swAng="19662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BF405-2B5A-46AB-A83F-E1FBCB0B39BA}">
      <dsp:nvSpPr>
        <dsp:cNvPr id="0" name=""/>
        <dsp:cNvSpPr/>
      </dsp:nvSpPr>
      <dsp:spPr>
        <a:xfrm>
          <a:off x="2801919" y="728344"/>
          <a:ext cx="950226" cy="61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Работа с отзывами</a:t>
          </a:r>
        </a:p>
      </dsp:txBody>
      <dsp:txXfrm>
        <a:off x="2832070" y="758495"/>
        <a:ext cx="889924" cy="557345"/>
      </dsp:txXfrm>
    </dsp:sp>
    <dsp:sp modelId="{B66ABB90-6447-45CC-A542-CEA2CA8C1E53}">
      <dsp:nvSpPr>
        <dsp:cNvPr id="0" name=""/>
        <dsp:cNvSpPr/>
      </dsp:nvSpPr>
      <dsp:spPr>
        <a:xfrm>
          <a:off x="3082226" y="310141"/>
          <a:ext cx="2908109" cy="2908109"/>
        </a:xfrm>
        <a:custGeom>
          <a:avLst/>
          <a:gdLst/>
          <a:ahLst/>
          <a:cxnLst/>
          <a:rect l="0" t="0" r="0" b="0"/>
          <a:pathLst>
            <a:path>
              <a:moveTo>
                <a:pt x="438201" y="413709"/>
              </a:moveTo>
              <a:arcTo wR="1454054" hR="1454054" stAng="13540946" swAng="14995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perspectiveRelaxed" fov="7200000">
            <a:rot lat="20642837" lon="21341306" rev="210556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127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2FC42-A09D-4367-B7A3-F8E9EED95874}">
      <dsp:nvSpPr>
        <dsp:cNvPr id="0" name=""/>
        <dsp:cNvSpPr/>
      </dsp:nvSpPr>
      <dsp:spPr>
        <a:xfrm>
          <a:off x="143791" y="633"/>
          <a:ext cx="4330576" cy="1993483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>
              <a:solidFill>
                <a:schemeClr val="tx1"/>
              </a:solidFill>
            </a:rPr>
            <a:t>Товар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Свойства</a:t>
          </a:r>
          <a:r>
            <a:rPr lang="en-US" sz="1600" b="1" kern="1200" dirty="0">
              <a:solidFill>
                <a:schemeClr val="tx1"/>
              </a:solidFill>
            </a:rPr>
            <a:t>: </a:t>
          </a:r>
          <a:r>
            <a:rPr lang="ru-RU" sz="1600" b="0" kern="1200" dirty="0">
              <a:solidFill>
                <a:schemeClr val="tx1"/>
              </a:solidFill>
            </a:rPr>
            <a:t>2 вида печати и разные виды используемого материала.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Ассортимент: </a:t>
          </a:r>
          <a:r>
            <a:rPr lang="ru-RU" sz="1600" b="0" kern="1200" dirty="0">
              <a:solidFill>
                <a:schemeClr val="tx1"/>
              </a:solidFill>
            </a:rPr>
            <a:t>По заказу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Качество: </a:t>
          </a:r>
          <a:r>
            <a:rPr lang="ru-RU" sz="1600" b="0" kern="1200" dirty="0">
              <a:solidFill>
                <a:schemeClr val="tx1"/>
              </a:solidFill>
            </a:rPr>
            <a:t>Быстрая и качественная разработка 3</a:t>
          </a:r>
          <a:r>
            <a:rPr lang="en-US" sz="1600" b="0" kern="1200" dirty="0">
              <a:solidFill>
                <a:schemeClr val="tx1"/>
              </a:solidFill>
            </a:rPr>
            <a:t>D-</a:t>
          </a:r>
          <a:r>
            <a:rPr lang="ru-RU" sz="1600" b="0" kern="1200" dirty="0">
              <a:solidFill>
                <a:schemeClr val="tx1"/>
              </a:solidFill>
            </a:rPr>
            <a:t>модели и печать на хорошем оборудовании.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Дизайн: </a:t>
          </a:r>
          <a:r>
            <a:rPr lang="ru-RU" sz="1600" b="0" kern="1200" dirty="0">
              <a:solidFill>
                <a:schemeClr val="tx1"/>
              </a:solidFill>
            </a:rPr>
            <a:t>Уникальный, разнообразный.</a:t>
          </a:r>
          <a:endParaRPr lang="ru-RU" sz="1600" b="0" kern="1200" dirty="0">
            <a:solidFill>
              <a:srgbClr val="FF0000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Сервис: </a:t>
          </a:r>
          <a:r>
            <a:rPr lang="ru-RU" sz="1600" b="0" kern="1200" dirty="0">
              <a:solidFill>
                <a:schemeClr val="tx1"/>
              </a:solidFill>
            </a:rPr>
            <a:t>Сообщество в ВК</a:t>
          </a:r>
        </a:p>
      </dsp:txBody>
      <dsp:txXfrm>
        <a:off x="143791" y="633"/>
        <a:ext cx="4330576" cy="1993483"/>
      </dsp:txXfrm>
    </dsp:sp>
    <dsp:sp modelId="{CDBB5AA2-7B53-4086-955A-755622EF76A8}">
      <dsp:nvSpPr>
        <dsp:cNvPr id="0" name=""/>
        <dsp:cNvSpPr/>
      </dsp:nvSpPr>
      <dsp:spPr>
        <a:xfrm>
          <a:off x="4806614" y="633"/>
          <a:ext cx="4122157" cy="199348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Цена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600" b="1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Цена: </a:t>
          </a:r>
          <a:r>
            <a:rPr lang="ru-RU" sz="1600" b="0" kern="1200" dirty="0">
              <a:solidFill>
                <a:schemeClr val="tx1"/>
              </a:solidFill>
            </a:rPr>
            <a:t>от 300 до 50000 руб./модель.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600" b="1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Форма оплаты: </a:t>
          </a:r>
          <a:r>
            <a:rPr lang="ru-RU" sz="1600" b="0" kern="1200" dirty="0">
              <a:solidFill>
                <a:schemeClr val="tx1"/>
              </a:solidFill>
            </a:rPr>
            <a:t>Электронная / на месте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600" b="1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Скидки: </a:t>
          </a:r>
          <a:r>
            <a:rPr lang="ru-RU" sz="1600" b="0" kern="1200" dirty="0">
              <a:solidFill>
                <a:schemeClr val="tx1"/>
              </a:solidFill>
            </a:rPr>
            <a:t>Реферальные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600" b="1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Сроки платежа: </a:t>
          </a:r>
          <a:r>
            <a:rPr lang="ru-RU" sz="1600" b="0" kern="1200" dirty="0">
              <a:solidFill>
                <a:schemeClr val="tx1"/>
              </a:solidFill>
            </a:rPr>
            <a:t>Предоплата 100%</a:t>
          </a:r>
        </a:p>
      </dsp:txBody>
      <dsp:txXfrm>
        <a:off x="4806614" y="633"/>
        <a:ext cx="4122157" cy="1993483"/>
      </dsp:txXfrm>
    </dsp:sp>
    <dsp:sp modelId="{5C8D73ED-6CE7-4088-96C1-46CD550DC3C6}">
      <dsp:nvSpPr>
        <dsp:cNvPr id="0" name=""/>
        <dsp:cNvSpPr/>
      </dsp:nvSpPr>
      <dsp:spPr>
        <a:xfrm>
          <a:off x="153891" y="2326363"/>
          <a:ext cx="4310375" cy="1993483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bg1"/>
              </a:solidFill>
            </a:rPr>
            <a:t>Место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600" b="1" kern="1200" dirty="0">
            <a:solidFill>
              <a:schemeClr val="bg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bg1"/>
              </a:solidFill>
            </a:rPr>
            <a:t>Расположение: Интернет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bg1"/>
              </a:solidFill>
            </a:rPr>
            <a:t>                            Социальная сеть в ВК</a:t>
          </a:r>
        </a:p>
      </dsp:txBody>
      <dsp:txXfrm>
        <a:off x="153891" y="2326363"/>
        <a:ext cx="4310375" cy="1993483"/>
      </dsp:txXfrm>
    </dsp:sp>
    <dsp:sp modelId="{6729D077-B9B5-4AA4-93E8-CB90492CDAB8}">
      <dsp:nvSpPr>
        <dsp:cNvPr id="0" name=""/>
        <dsp:cNvSpPr/>
      </dsp:nvSpPr>
      <dsp:spPr>
        <a:xfrm>
          <a:off x="4796514" y="2326363"/>
          <a:ext cx="4122157" cy="1993483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/>
              </a:solidFill>
            </a:rPr>
            <a:t>Продвижение</a:t>
          </a:r>
          <a:endParaRPr lang="en-US" sz="1600" b="1" kern="1200" dirty="0">
            <a:solidFill>
              <a:schemeClr val="bg1"/>
            </a:solidFill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bg1"/>
              </a:solidFill>
            </a:rPr>
            <a:t>Реклама: </a:t>
          </a:r>
          <a:r>
            <a:rPr lang="ru-RU" sz="1600" b="0" kern="1200" dirty="0" err="1">
              <a:solidFill>
                <a:schemeClr val="bg1"/>
              </a:solidFill>
            </a:rPr>
            <a:t>Таргетинг</a:t>
          </a:r>
          <a:r>
            <a:rPr lang="ru-RU" sz="1600" b="0" kern="1200" dirty="0">
              <a:solidFill>
                <a:schemeClr val="bg1"/>
              </a:solidFill>
            </a:rPr>
            <a:t> в ВК, </a:t>
          </a:r>
          <a:r>
            <a:rPr lang="ru-RU" sz="1600" b="0" kern="1200" dirty="0" err="1">
              <a:solidFill>
                <a:schemeClr val="bg1"/>
              </a:solidFill>
            </a:rPr>
            <a:t>коллаборации</a:t>
          </a:r>
          <a:r>
            <a:rPr lang="ru-RU" sz="1600" b="0" kern="1200" dirty="0">
              <a:solidFill>
                <a:schemeClr val="bg1"/>
              </a:solidFill>
            </a:rPr>
            <a:t> с </a:t>
          </a:r>
          <a:r>
            <a:rPr lang="ru-RU" sz="1600" b="0" kern="1200" dirty="0" err="1">
              <a:solidFill>
                <a:schemeClr val="bg1"/>
              </a:solidFill>
            </a:rPr>
            <a:t>блогерами</a:t>
          </a:r>
          <a:endParaRPr lang="ru-RU" sz="1600" b="0" kern="1200" dirty="0">
            <a:solidFill>
              <a:schemeClr val="bg1"/>
            </a:solidFill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1600" b="0" kern="1200" dirty="0">
            <a:solidFill>
              <a:schemeClr val="bg1"/>
            </a:solidFill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SMM</a:t>
          </a:r>
          <a:r>
            <a:rPr lang="ru-RU" sz="1600" b="1" kern="1200" dirty="0">
              <a:solidFill>
                <a:schemeClr val="bg1"/>
              </a:solidFill>
            </a:rPr>
            <a:t>: </a:t>
          </a:r>
          <a:r>
            <a:rPr lang="ru-RU" sz="1600" b="0" kern="1200" dirty="0">
              <a:solidFill>
                <a:schemeClr val="bg1"/>
              </a:solidFill>
            </a:rPr>
            <a:t>Составление тематических постов по актуальным запросам, разработка креатива </a:t>
          </a:r>
        </a:p>
      </dsp:txBody>
      <dsp:txXfrm>
        <a:off x="4796514" y="2326363"/>
        <a:ext cx="4122157" cy="1993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834F0-52E3-4441-AB7D-1313A696838C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63367-716A-4992-8740-8AE07AB892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221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63367-716A-4992-8740-8AE07AB892F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598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63367-716A-4992-8740-8AE07AB892F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5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63367-716A-4992-8740-8AE07AB892FD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99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0" y="1251099"/>
            <a:ext cx="7091072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3200" dirty="0"/>
              <a:t>Печать и разработка 3</a:t>
            </a:r>
            <a:r>
              <a:rPr lang="en-US" sz="3200" dirty="0"/>
              <a:t>D- </a:t>
            </a:r>
            <a:r>
              <a:rPr lang="ru-RU" sz="3200" dirty="0"/>
              <a:t>моделей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pic>
        <p:nvPicPr>
          <p:cNvPr id="3" name="Picture 2" descr="https://avatars.mds.yandex.net/i?id=fd885370082e8938a5af0fb88cebd761f19fc468-924310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736" y="2558969"/>
            <a:ext cx="213360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74408" y="418502"/>
            <a:ext cx="4885175" cy="945092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Команда проекта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400351" y="3123307"/>
            <a:ext cx="3456385" cy="24659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solidFill>
                  <a:srgbClr val="1B1464"/>
                </a:solidFill>
                <a:latin typeface="Futura PT"/>
              </a:rPr>
              <a:t>Закиров Ришат</a:t>
            </a:r>
          </a:p>
          <a:p>
            <a:pPr marL="324000" marR="0" lvl="0" indent="-34290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2000" dirty="0">
              <a:solidFill>
                <a:srgbClr val="1B1464"/>
              </a:solidFill>
              <a:latin typeface="Futura PT"/>
            </a:endParaRPr>
          </a:p>
          <a:p>
            <a:pPr marL="324000" marR="0" lvl="0" indent="-34290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1B1464"/>
                </a:solidFill>
                <a:latin typeface="Futura PT"/>
              </a:rPr>
              <a:t>Руководитель проекта</a:t>
            </a:r>
            <a:endParaRPr lang="en-US" sz="2000" dirty="0">
              <a:solidFill>
                <a:srgbClr val="1B1464"/>
              </a:solidFill>
              <a:latin typeface="Futura PT"/>
            </a:endParaRPr>
          </a:p>
          <a:p>
            <a:pPr marL="324000" marR="0" lvl="0" indent="-34290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1B1464"/>
                </a:solidFill>
                <a:latin typeface="Futura PT"/>
              </a:rPr>
              <a:t>Качества</a:t>
            </a:r>
            <a:r>
              <a:rPr lang="en-US" sz="2000" dirty="0">
                <a:solidFill>
                  <a:srgbClr val="1B1464"/>
                </a:solidFill>
                <a:latin typeface="Futura PT"/>
              </a:rPr>
              <a:t>:</a:t>
            </a:r>
            <a:br>
              <a:rPr lang="en-US" sz="2000" dirty="0">
                <a:solidFill>
                  <a:srgbClr val="1B1464"/>
                </a:solidFill>
                <a:latin typeface="Futura PT"/>
              </a:rPr>
            </a:br>
            <a:r>
              <a:rPr lang="en-US" sz="2000" dirty="0">
                <a:solidFill>
                  <a:srgbClr val="1B1464"/>
                </a:solidFill>
                <a:latin typeface="Futura PT"/>
              </a:rPr>
              <a:t>1.</a:t>
            </a:r>
            <a:r>
              <a:rPr lang="ru-RU" sz="2000" dirty="0">
                <a:solidFill>
                  <a:srgbClr val="1B1464"/>
                </a:solidFill>
                <a:latin typeface="Futura PT"/>
              </a:rPr>
              <a:t>Умение разрабатывать 3д-модели</a:t>
            </a:r>
          </a:p>
          <a:p>
            <a:pPr marR="0" lvl="0">
              <a:lnSpc>
                <a:spcPct val="90000"/>
              </a:lnSpc>
              <a:buClrTx/>
              <a:buSzTx/>
              <a:tabLst/>
              <a:defRPr/>
            </a:pPr>
            <a:endParaRPr lang="ru-RU" sz="2000" dirty="0">
              <a:solidFill>
                <a:srgbClr val="1B1464"/>
              </a:solidFill>
              <a:latin typeface="Futura PT"/>
            </a:endParaRPr>
          </a:p>
          <a:p>
            <a:pPr marR="0" lvl="0">
              <a:lnSpc>
                <a:spcPct val="90000"/>
              </a:lnSpc>
              <a:buClrTx/>
              <a:buSzTx/>
              <a:tabLst/>
              <a:defRPr/>
            </a:pPr>
            <a:endParaRPr lang="ru-RU" sz="2000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 flipH="1">
            <a:off x="935856" y="3123306"/>
            <a:ext cx="3921492" cy="24659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solidFill>
                  <a:srgbClr val="1B1464"/>
                </a:solidFill>
                <a:latin typeface="Futura PT"/>
              </a:rPr>
              <a:t>Закиров Рифат</a:t>
            </a:r>
          </a:p>
          <a:p>
            <a:pPr marL="324000" marR="0" lvl="0" indent="-34290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2000" dirty="0">
              <a:solidFill>
                <a:srgbClr val="1B1464"/>
              </a:solidFill>
              <a:latin typeface="Futura PT"/>
            </a:endParaRPr>
          </a:p>
          <a:p>
            <a:pPr marL="324000" marR="0" lvl="0" indent="-34290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1B1464"/>
                </a:solidFill>
                <a:latin typeface="Futura PT"/>
              </a:rPr>
              <a:t>Руководитель проекта</a:t>
            </a:r>
          </a:p>
          <a:p>
            <a:pPr marL="324000" marR="0" lvl="0" indent="-34290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1B1464"/>
                </a:solidFill>
                <a:latin typeface="Futura PT"/>
              </a:rPr>
              <a:t>Качества</a:t>
            </a:r>
            <a:r>
              <a:rPr lang="en-US" sz="2000" dirty="0">
                <a:solidFill>
                  <a:srgbClr val="1B1464"/>
                </a:solidFill>
                <a:latin typeface="Futura PT"/>
              </a:rPr>
              <a:t>:</a:t>
            </a:r>
            <a:br>
              <a:rPr lang="en-US" sz="2000" dirty="0">
                <a:solidFill>
                  <a:srgbClr val="1B1464"/>
                </a:solidFill>
                <a:latin typeface="Futura PT"/>
              </a:rPr>
            </a:br>
            <a:r>
              <a:rPr lang="en-US" sz="2000" dirty="0">
                <a:solidFill>
                  <a:srgbClr val="1B1464"/>
                </a:solidFill>
                <a:latin typeface="Futura PT"/>
              </a:rPr>
              <a:t>1.</a:t>
            </a:r>
            <a:r>
              <a:rPr lang="ru-RU" sz="2000" dirty="0">
                <a:solidFill>
                  <a:srgbClr val="1B1464"/>
                </a:solidFill>
                <a:latin typeface="Futura PT"/>
              </a:rPr>
              <a:t>Опыт работы с 3</a:t>
            </a:r>
            <a:r>
              <a:rPr lang="en-US" sz="2000" dirty="0">
                <a:solidFill>
                  <a:srgbClr val="1B1464"/>
                </a:solidFill>
                <a:latin typeface="Futura PT"/>
              </a:rPr>
              <a:t>D-</a:t>
            </a:r>
            <a:r>
              <a:rPr lang="ru-RU" sz="2000" dirty="0">
                <a:solidFill>
                  <a:srgbClr val="1B1464"/>
                </a:solidFill>
                <a:latin typeface="Futura PT"/>
              </a:rPr>
              <a:t>принтером</a:t>
            </a:r>
            <a:br>
              <a:rPr lang="ru-RU" sz="2000" dirty="0">
                <a:solidFill>
                  <a:srgbClr val="1B1464"/>
                </a:solidFill>
                <a:latin typeface="Futura PT"/>
              </a:rPr>
            </a:br>
            <a:endParaRPr lang="ru-RU" sz="2000" dirty="0">
              <a:solidFill>
                <a:srgbClr val="1B1464"/>
              </a:solidFill>
              <a:latin typeface="Futura PT"/>
            </a:endParaRPr>
          </a:p>
          <a:p>
            <a:pPr marR="0" lvl="0">
              <a:lnSpc>
                <a:spcPct val="90000"/>
              </a:lnSpc>
              <a:buClrTx/>
              <a:buSzTx/>
              <a:tabLst/>
              <a:defRPr/>
            </a:pPr>
            <a:endParaRPr lang="ru-RU" sz="2000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7315700" y="3326321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42900" algn="ctr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600" dirty="0">
              <a:solidFill>
                <a:srgbClr val="1B1464"/>
              </a:solidFill>
              <a:latin typeface="Futura P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927" y="1255525"/>
            <a:ext cx="1386135" cy="18677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576" y="1263843"/>
            <a:ext cx="1383933" cy="18648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Проблема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26675303"/>
              </p:ext>
            </p:extLst>
          </p:nvPr>
        </p:nvGraphicFramePr>
        <p:xfrm>
          <a:off x="753586" y="1465856"/>
          <a:ext cx="8652836" cy="1585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77557" y="364474"/>
            <a:ext cx="4885175" cy="945092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Суть проекта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4698" y="1309566"/>
            <a:ext cx="8890243" cy="4032448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>
              <a:defRPr/>
            </a:pPr>
            <a:r>
              <a:rPr lang="ru-RU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и печать 3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ru-RU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моделей любой сложности по доступной цене.</a:t>
            </a:r>
          </a:p>
          <a:p>
            <a:pPr lvl="0">
              <a:defRPr/>
            </a:pPr>
            <a:r>
              <a:rPr lang="ru-RU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наиболее популярных видов 3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ru-RU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печати таких как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FDM (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послойное наплавление) и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фотополимерный метод.</a:t>
            </a:r>
          </a:p>
          <a:p>
            <a:pPr lvl="0">
              <a:defRPr/>
            </a:pPr>
            <a:endParaRPr lang="ru-RU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49640" y="196291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9640" y="1467123"/>
            <a:ext cx="94711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ru-RU" sz="3200" dirty="0">
                <a:solidFill>
                  <a:prstClr val="black"/>
                </a:solidFill>
              </a:rPr>
              <a:t>К 2024 году разработать и распечатать более 600 3</a:t>
            </a:r>
            <a:r>
              <a:rPr lang="en-US" sz="3200" dirty="0">
                <a:solidFill>
                  <a:prstClr val="black"/>
                </a:solidFill>
              </a:rPr>
              <a:t>D-</a:t>
            </a:r>
            <a:r>
              <a:rPr lang="ru-RU" sz="3200" dirty="0">
                <a:solidFill>
                  <a:prstClr val="black"/>
                </a:solidFill>
              </a:rPr>
              <a:t>моделей и достичь дохода в 1100000 рублей за счет привлечения клиентов с помощью сообщества Вконтакте.</a:t>
            </a:r>
            <a:endParaRPr lang="ru-RU" sz="32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656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736809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b="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  <a:endParaRPr lang="ru-RU" sz="1800" b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08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97118" y="485333"/>
            <a:ext cx="6120680" cy="945092"/>
          </a:xfrm>
        </p:spPr>
        <p:txBody>
          <a:bodyPr/>
          <a:lstStyle/>
          <a:p>
            <a:r>
              <a:rPr lang="ru-RU" sz="3600" dirty="0">
                <a:solidFill>
                  <a:schemeClr val="dk1"/>
                </a:solidFill>
              </a:rPr>
              <a:t>Целевая аудитория проекта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68440"/>
            <a:ext cx="54006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Целевая аудитория магазинов 3D печати может включать в себя различные группы людей</a:t>
            </a:r>
            <a:r>
              <a:rPr lang="en-US" sz="1600" dirty="0"/>
              <a:t>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/>
              <a:t>Художники, которые используют 3D-принтеры для создания прототипов и моделей своих проектов.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Производственные предприятия:  инженеры и производственные специалисты, которые используют 3D-принтеры для создания функциональных деталей и запчастей.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/>
              <a:t>Предприниматели, которые используют 3D-принтеры для создания уникальных и индивидуальных товаров для своих бизнесов</a:t>
            </a:r>
            <a:endParaRPr lang="en-US" sz="1600" dirty="0"/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/>
              <a:t>Предприятия, заинтересованные в инновационных технологиях и новых возможностях производства.</a:t>
            </a:r>
            <a:endParaRPr lang="en-US" sz="1600" dirty="0"/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>
                <a:effectLst/>
                <a:ea typeface="Calibri" panose="020F0502020204030204" pitchFamily="34" charset="0"/>
              </a:rPr>
              <a:t>изайнеры</a:t>
            </a:r>
            <a:r>
              <a:rPr lang="ru-RU" sz="1600" dirty="0"/>
              <a:t>, заинтересованные в создании моделей для архитектуры и дизайна интерьеров.</a:t>
            </a:r>
          </a:p>
          <a:p>
            <a:pPr marL="342900" indent="-342900" algn="ctr">
              <a:buFont typeface="+mj-lt"/>
              <a:buAutoNum type="arabicPeriod"/>
            </a:pPr>
            <a:endParaRPr lang="ru-RU" sz="1600" dirty="0"/>
          </a:p>
          <a:p>
            <a:pPr marL="342900" indent="-342900" algn="ctr">
              <a:buFont typeface="+mj-lt"/>
              <a:buAutoNum type="arabicPeriod"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08977" y="2035423"/>
            <a:ext cx="3761266" cy="93813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Численность ЦА </a:t>
            </a:r>
          </a:p>
          <a:p>
            <a:pPr algn="ctr"/>
            <a:r>
              <a:rPr lang="ru-RU" dirty="0"/>
              <a:t>456 тыс. Человек в Удмуртии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dirty="0"/>
              <a:t>PAM (</a:t>
            </a:r>
            <a:r>
              <a:rPr lang="ru-RU" dirty="0" err="1"/>
              <a:t>Potential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–804 тыс. Человек в Удмуртии</a:t>
            </a:r>
          </a:p>
          <a:p>
            <a:pPr algn="l"/>
            <a:r>
              <a:rPr lang="ru-RU" dirty="0"/>
              <a:t> </a:t>
            </a:r>
          </a:p>
          <a:p>
            <a:r>
              <a:rPr lang="ru-RU" dirty="0"/>
              <a:t>TAM (</a:t>
            </a:r>
            <a:r>
              <a:rPr lang="ru-RU" dirty="0" err="1"/>
              <a:t>Total</a:t>
            </a:r>
            <a:r>
              <a:rPr lang="ru-RU" dirty="0"/>
              <a:t> </a:t>
            </a:r>
            <a:r>
              <a:rPr lang="ru-RU" dirty="0" err="1"/>
              <a:t>Addressable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–456 тыс. Человек в Удмуртии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r>
              <a:rPr lang="ru-RU" dirty="0"/>
              <a:t>SAM (</a:t>
            </a:r>
            <a:r>
              <a:rPr lang="ru-RU" dirty="0" err="1"/>
              <a:t>Serviceable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– 97 тыс. Человек в Удмуртии</a:t>
            </a:r>
          </a:p>
          <a:p>
            <a:pPr algn="l"/>
            <a:endParaRPr lang="ru-RU" dirty="0"/>
          </a:p>
          <a:p>
            <a:r>
              <a:rPr lang="ru-RU" dirty="0"/>
              <a:t>SOM (</a:t>
            </a:r>
            <a:r>
              <a:rPr lang="ru-RU" dirty="0" err="1"/>
              <a:t>Serviceable</a:t>
            </a:r>
            <a:r>
              <a:rPr lang="ru-RU" dirty="0"/>
              <a:t> &amp; </a:t>
            </a:r>
            <a:r>
              <a:rPr lang="ru-RU" dirty="0" err="1"/>
              <a:t>Obtainable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– 11 тыс. Человек в Удмуртии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715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marR="0" lvl="0" indent="-323640" algn="ctr" defTabSz="914400" rtl="0" eaLnBrk="1" fontAlgn="auto" latinLnBrk="0" hangingPunct="1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ru-RU" sz="3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9773474"/>
              </p:ext>
            </p:extLst>
          </p:nvPr>
        </p:nvGraphicFramePr>
        <p:xfrm>
          <a:off x="550005" y="1127064"/>
          <a:ext cx="8980614" cy="341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1086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27807"/>
              </p:ext>
            </p:extLst>
          </p:nvPr>
        </p:nvGraphicFramePr>
        <p:xfrm>
          <a:off x="-213049" y="675035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Художники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Инженеры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Дизайнеры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Предприятия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Производительность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Изготовление на заказ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Дизайн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Доступность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Прямые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Персональная поддержка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4968913" y="4499640"/>
            <a:ext cx="4607903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Разовые сделки -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модели по шаблону и печать на 3D- принтере</a:t>
            </a: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Продажа продукта / актива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оставщики материала, ПО, 3</a:t>
            </a:r>
            <a:r>
              <a:rPr lang="en-U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принтер, расходные материалы, интеллектуальные ресурсы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Разработка  моделей,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3Д печать  моделей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865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Поставщики материала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Производственные предприятия Ижевска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Социальные сети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776" y="4499640"/>
            <a:ext cx="40143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Покупка материалов и </a:t>
            </a:r>
            <a:b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подписки на ПО – 350000 рублей в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 – 200000 рублей в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Аренда помещения – 360000 рублей в год</a:t>
            </a:r>
          </a:p>
        </p:txBody>
      </p:sp>
    </p:spTree>
    <p:extLst>
      <p:ext uri="{BB962C8B-B14F-4D97-AF65-F5344CB8AC3E}">
        <p14:creationId xmlns:p14="http://schemas.microsoft.com/office/powerpoint/2010/main" val="191253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879460"/>
            <a:ext cx="7704856" cy="945092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Процесс производства товара (оказания услуги)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522798"/>
              </p:ext>
            </p:extLst>
          </p:nvPr>
        </p:nvGraphicFramePr>
        <p:xfrm>
          <a:off x="1223888" y="1683148"/>
          <a:ext cx="9072563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738055"/>
            <a:ext cx="7272808" cy="945092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Стартовые инвестиции</a:t>
            </a:r>
            <a:endParaRPr sz="3600" dirty="0">
              <a:ea typeface="MS Gothic" pitchFamily="49" charset="-128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177827"/>
              </p:ext>
            </p:extLst>
          </p:nvPr>
        </p:nvGraphicFramePr>
        <p:xfrm>
          <a:off x="378756" y="1467123"/>
          <a:ext cx="9072564" cy="432093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302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</a:t>
                      </a:r>
                      <a:r>
                        <a:rPr lang="ru-RU" sz="2300" baseline="0" dirty="0"/>
                        <a:t> помещения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</a:t>
                      </a:r>
                      <a:r>
                        <a:rPr lang="ru-RU" sz="2300" baseline="0" dirty="0"/>
                        <a:t> 000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</a:t>
                      </a:r>
                      <a:r>
                        <a:rPr lang="ru-RU" sz="2300" baseline="0" dirty="0"/>
                        <a:t> оборудования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750</a:t>
                      </a:r>
                      <a:r>
                        <a:rPr lang="ru-RU" sz="2300" baseline="0" dirty="0"/>
                        <a:t> 000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</a:t>
                      </a:r>
                      <a:r>
                        <a:rPr lang="ru-RU" sz="2300" baseline="0" dirty="0"/>
                        <a:t> мебели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120 000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408499491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Итог: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1000 000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2670038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655511"/>
            <a:ext cx="6768752" cy="945092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Организационный план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>
              <a:defRPr/>
            </a:pPr>
            <a:r>
              <a:rPr lang="ru-RU" sz="2800" dirty="0">
                <a:ea typeface="MS Gothic" pitchFamily="49" charset="-128"/>
              </a:rPr>
              <a:t>Выбрана организационно-правовая форма – </a:t>
            </a:r>
            <a:r>
              <a:rPr lang="en-US" sz="2800" b="1" dirty="0">
                <a:ea typeface="MS Gothic" pitchFamily="49" charset="-128"/>
              </a:rPr>
              <a:t>OOO</a:t>
            </a:r>
            <a:r>
              <a:rPr lang="ru-RU" sz="2800" b="1" dirty="0">
                <a:ea typeface="MS Gothic" pitchFamily="49" charset="-128"/>
              </a:rPr>
              <a:t>,</a:t>
            </a:r>
            <a:r>
              <a:rPr lang="en-US" sz="2800" b="1" dirty="0">
                <a:ea typeface="MS Gothic" pitchFamily="49" charset="-128"/>
              </a:rPr>
              <a:t> </a:t>
            </a:r>
            <a:r>
              <a:rPr lang="ru-RU" sz="2800" kern="0" dirty="0">
                <a:solidFill>
                  <a:sysClr val="windowText" lastClr="000000"/>
                </a:solidFill>
                <a:ea typeface="MS Gothic" pitchFamily="49" charset="-128"/>
              </a:rPr>
              <a:t>система</a:t>
            </a:r>
            <a:r>
              <a:rPr lang="en-US" sz="2800" kern="0" dirty="0">
                <a:solidFill>
                  <a:sysClr val="windowText" lastClr="000000"/>
                </a:solidFill>
                <a:ea typeface="MS Gothic" pitchFamily="49" charset="-128"/>
              </a:rPr>
              <a:t> </a:t>
            </a:r>
            <a:r>
              <a:rPr lang="ru-RU" sz="2800" dirty="0">
                <a:ea typeface="MS Gothic" pitchFamily="49" charset="-128"/>
              </a:rPr>
              <a:t>налогообложения </a:t>
            </a:r>
            <a:r>
              <a:rPr lang="ru-RU" sz="2800" b="1" dirty="0">
                <a:ea typeface="MS Gothic" pitchFamily="49" charset="-128"/>
              </a:rPr>
              <a:t>УСН(6%).</a:t>
            </a:r>
            <a:endParaRPr lang="ru-RU" sz="2800" b="1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228992"/>
              </p:ext>
            </p:extLst>
          </p:nvPr>
        </p:nvGraphicFramePr>
        <p:xfrm>
          <a:off x="79748" y="982800"/>
          <a:ext cx="9857107" cy="4716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95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7186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930064">
                  <a:extLst>
                    <a:ext uri="{9D8B030D-6E8A-4147-A177-3AD203B41FA5}">
                      <a16:colId xmlns:a16="http://schemas.microsoft.com/office/drawing/2014/main" val="1457264374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5997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52791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501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98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9879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378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275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275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37854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Средний чек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5000 рублей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918395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59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360000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360000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79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44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8252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341 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341 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8252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 6%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9.96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9.96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9.96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6.96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11.46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11.46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11.46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9.96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12.96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20.46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20.46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140.52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8252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85.54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156.04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156.04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156.04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109.04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179.54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179.54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179.54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156.04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203.04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320.54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320.54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2 201.48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9255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4044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182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553208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3 000</a:t>
                      </a:r>
                      <a:r>
                        <a:rPr lang="ru-RU" sz="1400" baseline="0" dirty="0"/>
                        <a:t> 000</a:t>
                      </a:r>
                      <a:endParaRPr lang="ru-RU" sz="14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</a:t>
                      </a:r>
                      <a:r>
                        <a:rPr lang="ru-RU" sz="1400" baseline="0" dirty="0"/>
                        <a:t> 201</a:t>
                      </a:r>
                      <a:r>
                        <a:rPr lang="ru-RU" sz="1400" dirty="0"/>
                        <a:t> 000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месяцев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883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-117053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План реализации проекта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1867815"/>
              </p:ext>
            </p:extLst>
          </p:nvPr>
        </p:nvGraphicFramePr>
        <p:xfrm>
          <a:off x="0" y="963068"/>
          <a:ext cx="10113883" cy="447994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08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7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2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648">
                <a:tc>
                  <a:txBody>
                    <a:bodyPr/>
                    <a:lstStyle/>
                    <a:p>
                      <a:r>
                        <a:rPr lang="ru-RU" sz="12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Действие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Срок  (Дни)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Ресурс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aseline="0" dirty="0"/>
                        <a:t>Ответственный 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743">
                <a:tc>
                  <a:txBody>
                    <a:bodyPr/>
                    <a:lstStyle/>
                    <a:p>
                      <a:r>
                        <a:rPr lang="ru-RU" sz="1200" dirty="0"/>
                        <a:t>Исследовать рынок</a:t>
                      </a:r>
                      <a:r>
                        <a:rPr lang="ru-RU" sz="1200" baseline="0" dirty="0"/>
                        <a:t> печати 3</a:t>
                      </a:r>
                      <a:r>
                        <a:rPr lang="en-US" sz="1200" baseline="0" dirty="0"/>
                        <a:t>D-</a:t>
                      </a:r>
                      <a:r>
                        <a:rPr lang="ru-RU" sz="1200" baseline="0" dirty="0"/>
                        <a:t>моделей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/>
                        <a:t>Рассчитать</a:t>
                      </a:r>
                      <a:r>
                        <a:rPr lang="ru-RU" sz="1200" baseline="0" dirty="0"/>
                        <a:t> объём рынка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aseline="0" dirty="0"/>
                        <a:t>Выявить основных игроков на рынке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Интернет исследования рынка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Рифат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196">
                <a:tc>
                  <a:txBody>
                    <a:bodyPr/>
                    <a:lstStyle/>
                    <a:p>
                      <a:r>
                        <a:rPr lang="ru-RU" sz="1200" dirty="0"/>
                        <a:t>Анализ конкурентов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Рассмотреть продукты конкурентов </a:t>
                      </a:r>
                      <a:r>
                        <a:rPr lang="ru-RU" sz="1200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/>
                        <a:t>+ Аналоги и заменители 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14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Сайты конкурентов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Ришат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3395487409"/>
                  </a:ext>
                </a:extLst>
              </a:tr>
              <a:tr h="678761">
                <a:tc>
                  <a:txBody>
                    <a:bodyPr/>
                    <a:lstStyle/>
                    <a:p>
                      <a:r>
                        <a:rPr lang="ru-RU" sz="1200" dirty="0"/>
                        <a:t>Создать Сообщество</a:t>
                      </a:r>
                      <a:r>
                        <a:rPr lang="ru-RU" sz="1200" baseline="0" dirty="0"/>
                        <a:t> в ВК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Создать</a:t>
                      </a:r>
                      <a:r>
                        <a:rPr lang="ru-RU" sz="1200" baseline="0" dirty="0"/>
                        <a:t> сообщество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/>
                        <a:t>Разработать логотип и дизайн сообщества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/>
                        <a:t>Наполнить сообщество контентом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Социальная сеть ВК</a:t>
                      </a:r>
                      <a:endParaRPr lang="ru-RU">
                        <a:effectLst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Рифат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3097857893"/>
                  </a:ext>
                </a:extLst>
              </a:tr>
              <a:tr h="747293">
                <a:tc>
                  <a:txBody>
                    <a:bodyPr/>
                    <a:lstStyle/>
                    <a:p>
                      <a:r>
                        <a:rPr lang="ru-RU" sz="1200" dirty="0"/>
                        <a:t>Рассчитать</a:t>
                      </a:r>
                      <a:r>
                        <a:rPr lang="ru-RU" sz="1200" baseline="0" dirty="0"/>
                        <a:t> фин. модель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Рассчитать точку безубыточности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Срок окупаемости проекта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Рассчитать</a:t>
                      </a:r>
                      <a:r>
                        <a:rPr lang="ru-RU" sz="1200" baseline="0" dirty="0"/>
                        <a:t> дисконтированный доход проекта (на 5 лет)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Excel</a:t>
                      </a:r>
                      <a:endParaRPr lang="en-US" dirty="0">
                        <a:effectLst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Ришат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1340673675"/>
                  </a:ext>
                </a:extLst>
              </a:tr>
              <a:tr h="678761">
                <a:tc>
                  <a:txBody>
                    <a:bodyPr/>
                    <a:lstStyle/>
                    <a:p>
                      <a:r>
                        <a:rPr lang="ru-RU" sz="1200" dirty="0"/>
                        <a:t>Запустить</a:t>
                      </a:r>
                      <a:r>
                        <a:rPr lang="ru-RU" sz="1200" baseline="0" dirty="0"/>
                        <a:t> рекламу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Определить каналы продвижения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Разработать</a:t>
                      </a:r>
                      <a:r>
                        <a:rPr lang="ru-RU" sz="1200" baseline="0" dirty="0"/>
                        <a:t> маркетинговых мероприятия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Рекламный кабинет ВК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Рифат</a:t>
                      </a: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1003534059"/>
                  </a:ext>
                </a:extLst>
              </a:tr>
              <a:tr h="747293">
                <a:tc>
                  <a:txBody>
                    <a:bodyPr/>
                    <a:lstStyle/>
                    <a:p>
                      <a:r>
                        <a:rPr lang="ru-RU" sz="1200" dirty="0"/>
                        <a:t>Контроль</a:t>
                      </a:r>
                      <a:r>
                        <a:rPr lang="ru-RU" sz="1200" baseline="0" dirty="0"/>
                        <a:t> результатов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Расчёт фактического объёма продаж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Анализ показателей (охваты,</a:t>
                      </a:r>
                      <a:r>
                        <a:rPr lang="ru-RU" sz="1200" baseline="0" dirty="0"/>
                        <a:t> переходы по рекламе)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/>
                        <a:t>Отзывы клиентов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Фактические данные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Ришат</a:t>
                      </a: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379768128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-117053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План реализации проекта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309073"/>
              </p:ext>
            </p:extLst>
          </p:nvPr>
        </p:nvGraphicFramePr>
        <p:xfrm>
          <a:off x="0" y="963068"/>
          <a:ext cx="10113883" cy="2107844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08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7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2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648">
                <a:tc>
                  <a:txBody>
                    <a:bodyPr/>
                    <a:lstStyle/>
                    <a:p>
                      <a:r>
                        <a:rPr lang="ru-RU" sz="12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Действие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Срок  (Дни)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Ресурс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aseline="0" dirty="0"/>
                        <a:t>Ответственный 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519">
                <a:tc>
                  <a:txBody>
                    <a:bodyPr/>
                    <a:lstStyle/>
                    <a:p>
                      <a:r>
                        <a:rPr lang="ru-RU" sz="1200" dirty="0"/>
                        <a:t>Аренда</a:t>
                      </a:r>
                      <a:r>
                        <a:rPr lang="ru-RU" sz="1200" baseline="0" dirty="0"/>
                        <a:t> помещения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/>
                        <a:t>Взять в аренду</a:t>
                      </a:r>
                      <a:r>
                        <a:rPr lang="ru-RU" sz="1200" baseline="0" dirty="0"/>
                        <a:t> помещение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aseline="0" dirty="0"/>
                        <a:t>Сделать ремонт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Риэлтерская компания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Ришат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196">
                <a:tc>
                  <a:txBody>
                    <a:bodyPr/>
                    <a:lstStyle/>
                    <a:p>
                      <a:r>
                        <a:rPr lang="ru-RU" sz="1200" dirty="0"/>
                        <a:t>Покупка оборудования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Покупка подходящего оборудования</a:t>
                      </a:r>
                      <a:endParaRPr lang="ru-RU" sz="1200" baseline="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Магазин</a:t>
                      </a: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Рифат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3395487409"/>
                  </a:ext>
                </a:extLst>
              </a:tr>
              <a:tr h="678761">
                <a:tc>
                  <a:txBody>
                    <a:bodyPr/>
                    <a:lstStyle/>
                    <a:p>
                      <a:r>
                        <a:rPr lang="ru-RU" sz="1200" dirty="0"/>
                        <a:t>Настройка оборудования и</a:t>
                      </a:r>
                      <a:r>
                        <a:rPr lang="ru-RU" sz="1200" baseline="0" dirty="0"/>
                        <a:t> ПО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/>
                        <a:t>Настройка оборудования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/>
                        <a:t>Изучение ПО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14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-</a:t>
                      </a:r>
                    </a:p>
                  </a:txBody>
                  <a:tcPr marL="104775" marR="104775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Рифат</a:t>
                      </a:r>
                      <a:endParaRPr lang="ru-RU" dirty="0">
                        <a:effectLst/>
                      </a:endParaRPr>
                    </a:p>
                  </a:txBody>
                  <a:tcPr marL="104775" marR="104775" marT="38100" marB="38100"/>
                </a:tc>
                <a:extLst>
                  <a:ext uri="{0D108BD9-81ED-4DB2-BD59-A6C34878D82A}">
                    <a16:rowId xmlns:a16="http://schemas.microsoft.com/office/drawing/2014/main" val="3097857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746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3768" y="354850"/>
            <a:ext cx="7776864" cy="597960"/>
          </a:xfrm>
        </p:spPr>
        <p:txBody>
          <a:bodyPr/>
          <a:lstStyle/>
          <a:p>
            <a:r>
              <a:rPr lang="ru-RU" sz="3200" dirty="0">
                <a:ea typeface="MS Gothic" pitchFamily="49" charset="-128"/>
              </a:rPr>
              <a:t>Маркетинговый план </a:t>
            </a:r>
            <a:br>
              <a:rPr lang="ru-RU" sz="3200" dirty="0">
                <a:ea typeface="MS Gothic" pitchFamily="49" charset="-128"/>
              </a:rPr>
            </a:br>
            <a:r>
              <a:rPr lang="ru-RU" sz="3200" dirty="0">
                <a:ea typeface="MS Gothic" pitchFamily="49" charset="-128"/>
              </a:rPr>
              <a:t>(Комплекс маркетинга 4P)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010337"/>
              </p:ext>
            </p:extLst>
          </p:nvPr>
        </p:nvGraphicFramePr>
        <p:xfrm>
          <a:off x="504031" y="1323108"/>
          <a:ext cx="9072563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8276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655511"/>
            <a:ext cx="6768752" cy="945092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Виды печати: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FDM (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послойное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наплавление)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Фотополимерный метод</a:t>
            </a:r>
            <a:endParaRPr lang="ru-RU" sz="32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923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marR="0" lvl="0" indent="-323640" algn="ctr" defTabSz="914400" rtl="0" eaLnBrk="1" fontAlgn="auto" latinLnBrk="0" hangingPunct="1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ru-RU" sz="3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655511"/>
            <a:ext cx="6768752" cy="945092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Прототип: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30033" y="1495460"/>
            <a:ext cx="2664296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noProof="0" dirty="0">
                <a:solidFill>
                  <a:prstClr val="black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Пример разработки 3</a:t>
            </a:r>
            <a:r>
              <a:rPr lang="en-US" sz="1600" noProof="0" dirty="0">
                <a:solidFill>
                  <a:prstClr val="black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D-</a:t>
            </a:r>
            <a:r>
              <a:rPr lang="ru-RU" sz="1600" noProof="0" dirty="0">
                <a:solidFill>
                  <a:prstClr val="black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модели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itchFamily="49" charset="-128"/>
              <a:cs typeface="DejaVu San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164802" y="1495459"/>
            <a:ext cx="2664296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noProof="0" dirty="0">
                <a:solidFill>
                  <a:prstClr val="black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Пример 3</a:t>
            </a:r>
            <a:r>
              <a:rPr lang="en-US" sz="1600" noProof="0" dirty="0">
                <a:solidFill>
                  <a:prstClr val="black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D-</a:t>
            </a:r>
            <a:r>
              <a:rPr lang="ru-RU" sz="1600" noProof="0" dirty="0">
                <a:solidFill>
                  <a:prstClr val="black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модели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itchFamily="49" charset="-128"/>
              <a:cs typeface="DejaVu San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6" y="3581132"/>
            <a:ext cx="2952328" cy="16606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6" y="1795130"/>
            <a:ext cx="2952328" cy="166068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20" y="1870387"/>
            <a:ext cx="2438400" cy="15849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20" y="3581132"/>
            <a:ext cx="3977466" cy="159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23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485333"/>
            <a:ext cx="7632848" cy="945092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Финансовые результаты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3200" dirty="0">
                <a:ea typeface="MS Gothic" pitchFamily="49" charset="-128"/>
              </a:rPr>
              <a:t>Точка безубыточности – 17 моделей/мес.</a:t>
            </a:r>
          </a:p>
          <a:p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Прибыль за 2023 год – 2 201 000</a:t>
            </a:r>
            <a:endParaRPr lang="ru-RU" sz="3200" dirty="0"/>
          </a:p>
          <a:p>
            <a:r>
              <a:rPr lang="ru-RU" sz="3200" dirty="0">
                <a:ea typeface="MS Gothic" pitchFamily="49" charset="-128"/>
              </a:rPr>
              <a:t>рублей.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22505" y="3172342"/>
            <a:ext cx="3180029" cy="1900502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solidFill>
                  <a:srgbClr val="1B1464"/>
                </a:solidFill>
                <a:latin typeface="Futura PT"/>
              </a:rPr>
              <a:t>Закиров Ришат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endParaRPr lang="ru-RU" sz="20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endParaRPr lang="en-US" sz="16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r>
              <a:rPr lang="ru-RU" sz="1600" b="1" dirty="0">
                <a:solidFill>
                  <a:srgbClr val="1B1464"/>
                </a:solidFill>
                <a:latin typeface="Futura PT"/>
              </a:rPr>
              <a:t>Тел: </a:t>
            </a:r>
            <a:r>
              <a:rPr lang="ru-RU" sz="1600" dirty="0">
                <a:solidFill>
                  <a:srgbClr val="1B1464"/>
                </a:solidFill>
                <a:latin typeface="Futura PT"/>
              </a:rPr>
              <a:t>89053755960</a:t>
            </a:r>
          </a:p>
          <a:p>
            <a:pPr>
              <a:lnSpc>
                <a:spcPct val="110000"/>
              </a:lnSpc>
            </a:pPr>
            <a:endParaRPr lang="en-US" sz="16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rgbClr val="1B1464"/>
                </a:solidFill>
                <a:latin typeface="Futura PT"/>
              </a:rPr>
              <a:t>e-mail</a:t>
            </a:r>
            <a:r>
              <a:rPr lang="ru-RU" sz="1600" b="1" dirty="0">
                <a:solidFill>
                  <a:srgbClr val="1B1464"/>
                </a:solidFill>
                <a:latin typeface="Futura PT"/>
              </a:rPr>
              <a:t>: </a:t>
            </a:r>
            <a:r>
              <a:rPr lang="en-US" sz="1400" dirty="0"/>
              <a:t>rishat787898@gmail.com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3600152" y="3123307"/>
            <a:ext cx="3096344" cy="190160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ru-RU" sz="16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080000" y="-45045"/>
            <a:ext cx="7992888" cy="94509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3600" kern="0" dirty="0">
                <a:solidFill>
                  <a:sysClr val="windowText" lastClr="000000"/>
                </a:solidFill>
                <a:ea typeface="MS Gothic" pitchFamily="49" charset="-128"/>
              </a:rPr>
              <a:t>Координаты команды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89469" y="3075374"/>
            <a:ext cx="3312368" cy="199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solidFill>
                  <a:srgbClr val="1B1464"/>
                </a:solidFill>
                <a:latin typeface="Futura PT"/>
              </a:rPr>
              <a:t>Закиров Рифат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endParaRPr lang="ru-RU" sz="14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endParaRPr lang="en-US" sz="14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Тел: </a:t>
            </a:r>
            <a:r>
              <a:rPr lang="ru-RU" sz="1400" dirty="0">
                <a:solidFill>
                  <a:srgbClr val="1B1464"/>
                </a:solidFill>
                <a:latin typeface="Futura PT"/>
              </a:rPr>
              <a:t>890537</a:t>
            </a:r>
            <a:r>
              <a:rPr lang="en-US" sz="1400" dirty="0">
                <a:solidFill>
                  <a:srgbClr val="1B1464"/>
                </a:solidFill>
                <a:latin typeface="Futura PT"/>
              </a:rPr>
              <a:t>63986</a:t>
            </a:r>
            <a:endParaRPr lang="ru-RU" sz="1400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endParaRPr lang="en-US" sz="14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endParaRPr lang="en-US" sz="1400" b="1" dirty="0">
              <a:solidFill>
                <a:srgbClr val="1B1464"/>
              </a:solidFill>
              <a:latin typeface="Futura PT"/>
            </a:endParaRPr>
          </a:p>
          <a:p>
            <a:pPr>
              <a:lnSpc>
                <a:spcPct val="110000"/>
              </a:lnSpc>
            </a:pPr>
            <a:r>
              <a:rPr lang="en-US" sz="1400" b="1" dirty="0">
                <a:solidFill>
                  <a:srgbClr val="1B1464"/>
                </a:solidFill>
                <a:latin typeface="Futura PT"/>
              </a:rPr>
              <a:t>e-mail</a:t>
            </a:r>
            <a:r>
              <a:rPr lang="ru-RU" sz="1400" b="1" dirty="0">
                <a:solidFill>
                  <a:srgbClr val="1B1464"/>
                </a:solidFill>
                <a:latin typeface="Futura PT"/>
              </a:rPr>
              <a:t>: </a:t>
            </a:r>
            <a:r>
              <a:rPr lang="en-US" sz="1400" dirty="0"/>
              <a:t>Rifatzakirov20051@gmail.com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618" y="981340"/>
            <a:ext cx="1456069" cy="1962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5" y="1128779"/>
            <a:ext cx="1407607" cy="189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63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3967</TotalTime>
  <Words>1352</Words>
  <Application>Microsoft Office PowerPoint</Application>
  <PresentationFormat>Произвольный</PresentationFormat>
  <Paragraphs>518</Paragraphs>
  <Slides>23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MS Gothic</vt:lpstr>
      <vt:lpstr>Arial</vt:lpstr>
      <vt:lpstr>Calibri</vt:lpstr>
      <vt:lpstr>Futura PT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Проблема</vt:lpstr>
      <vt:lpstr>Суть проекта</vt:lpstr>
      <vt:lpstr>Цель проекта по SMART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План реализации проекта</vt:lpstr>
      <vt:lpstr>Маркетинговый план  (Комплекс маркетинга 4P)</vt:lpstr>
      <vt:lpstr>Виды печати:</vt:lpstr>
      <vt:lpstr>Прототип:</vt:lpstr>
      <vt:lpstr>Финансовые результаты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116</cp:revision>
  <dcterms:created xsi:type="dcterms:W3CDTF">2022-10-14T10:42:52Z</dcterms:created>
  <dcterms:modified xsi:type="dcterms:W3CDTF">2023-08-10T17:19:54Z</dcterms:modified>
  <dc:language>ru-RU</dc:language>
</cp:coreProperties>
</file>