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1" r:id="rId15"/>
    <p:sldId id="272" r:id="rId16"/>
    <p:sldId id="273" r:id="rId17"/>
    <p:sldId id="275" r:id="rId18"/>
    <p:sldId id="276" r:id="rId19"/>
  </p:sldIdLst>
  <p:sldSz cx="15240000" cy="8572500"/>
  <p:notesSz cx="8572500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747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7620000" cy="8572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873500" y="7482887"/>
            <a:ext cx="3048000" cy="274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635000" y="7482887"/>
            <a:ext cx="3048000" cy="274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635000" y="3810000"/>
            <a:ext cx="6096000" cy="10054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Это материалы с высокой стойкостью к химическим веществам и УФ-излучению, обеспечивающие надёжную защиту от воды.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635000" y="2159000"/>
            <a:ext cx="6096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0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полимерная жидкая гидроизоляция</a:t>
            </a:r>
            <a:endParaRPr lang="en-US" sz="5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7000" y="5892800"/>
            <a:ext cx="12700" cy="177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33000" y="5892800"/>
            <a:ext cx="12700" cy="177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5240000" cy="355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5000" y="6413500"/>
            <a:ext cx="4318000" cy="528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Защита различных конструкций от проникновения влаги.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461000" y="6413500"/>
            <a:ext cx="4318000" cy="528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Ключевой элемент для обеспечения долговечности зданий и сооружений.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0287000" y="6413500"/>
            <a:ext cx="4318000" cy="528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Предотвращение разрушительного воздействия воды на материалы и конструкции.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635000" y="5942894"/>
            <a:ext cx="4318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Применение гидроизоляции</a:t>
            </a:r>
            <a:endParaRPr lang="en-US" sz="2256" dirty="0"/>
          </a:p>
        </p:txBody>
      </p:sp>
      <p:sp>
        <p:nvSpPr>
          <p:cNvPr id="9" name="Text 4"/>
          <p:cNvSpPr txBox="1"/>
          <p:nvPr/>
        </p:nvSpPr>
        <p:spPr>
          <a:xfrm>
            <a:off x="5461000" y="5942894"/>
            <a:ext cx="4318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Гидроизоляция в строительстве</a:t>
            </a:r>
            <a:endParaRPr lang="en-US" sz="2256" dirty="0"/>
          </a:p>
        </p:txBody>
      </p:sp>
      <p:sp>
        <p:nvSpPr>
          <p:cNvPr id="10" name="Text 5"/>
          <p:cNvSpPr txBox="1"/>
          <p:nvPr/>
        </p:nvSpPr>
        <p:spPr>
          <a:xfrm>
            <a:off x="10287000" y="5942894"/>
            <a:ext cx="4318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Защита от влаги</a:t>
            </a:r>
            <a:endParaRPr lang="en-US" sz="2256" dirty="0"/>
          </a:p>
        </p:txBody>
      </p:sp>
      <p:sp>
        <p:nvSpPr>
          <p:cNvPr id="11" name="Text 6"/>
          <p:cNvSpPr txBox="1"/>
          <p:nvPr/>
        </p:nvSpPr>
        <p:spPr>
          <a:xfrm>
            <a:off x="635000" y="4191000"/>
            <a:ext cx="13970000" cy="599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725"/>
              </a:lnSpc>
              <a:buNone/>
            </a:pPr>
            <a:r>
              <a:rPr lang="en-US" sz="45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Область применения и актуальность</a:t>
            </a:r>
            <a:endParaRPr lang="en-US" sz="4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635000"/>
            <a:ext cx="13970000" cy="3492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35000" y="6858000"/>
            <a:ext cx="13970000" cy="792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Полимерная жидкая гидроизоляция обладает высокой стойкостью к внешним воздействиям, таким как химические вещества и ультрафиолетовое излучение. Это делает её идеальным решением для защиты конструкций от агрессивных сред и продлевает срок их службы. Полимерная жидкая гидроизоляция также демонстрирует высокую устойчивость к механическим повреждениям, что позволяет ей сохранять свои защитные свойства даже при воздействии нагрузок различного характера.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635000" y="6387394"/>
            <a:ext cx="13970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Стойкость к воздействиям</a:t>
            </a:r>
            <a:endParaRPr lang="en-US" sz="2256" dirty="0"/>
          </a:p>
        </p:txBody>
      </p:sp>
      <p:sp>
        <p:nvSpPr>
          <p:cNvPr id="5" name="Text 2"/>
          <p:cNvSpPr txBox="1"/>
          <p:nvPr/>
        </p:nvSpPr>
        <p:spPr>
          <a:xfrm>
            <a:off x="635000" y="5445948"/>
            <a:ext cx="13970000" cy="586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Стойкость к внешним воздействиям</a:t>
            </a:r>
            <a:endParaRPr lang="en-US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7000" y="5892800"/>
            <a:ext cx="12700" cy="177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33000" y="5892800"/>
            <a:ext cx="12700" cy="177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5240000" cy="355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5000" y="6413500"/>
            <a:ext cx="4318000" cy="26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Обеспечивает сохранность материалов и конструкций.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461000" y="6413500"/>
            <a:ext cx="4318000" cy="26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Сохраняет целостность зданий и предотвращает ущерб.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0287000" y="6413500"/>
            <a:ext cx="4318000" cy="528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Продлевает срок их службы и поддерживает безопасность.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635000" y="5942894"/>
            <a:ext cx="4318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Защита от влаги</a:t>
            </a:r>
            <a:endParaRPr lang="en-US" sz="2256" dirty="0"/>
          </a:p>
        </p:txBody>
      </p:sp>
      <p:sp>
        <p:nvSpPr>
          <p:cNvPr id="9" name="Text 4"/>
          <p:cNvSpPr txBox="1"/>
          <p:nvPr/>
        </p:nvSpPr>
        <p:spPr>
          <a:xfrm>
            <a:off x="5461000" y="5942894"/>
            <a:ext cx="4318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Предотвращение протечек</a:t>
            </a:r>
            <a:endParaRPr lang="en-US" sz="2256" dirty="0"/>
          </a:p>
        </p:txBody>
      </p:sp>
      <p:sp>
        <p:nvSpPr>
          <p:cNvPr id="10" name="Text 5"/>
          <p:cNvSpPr txBox="1"/>
          <p:nvPr/>
        </p:nvSpPr>
        <p:spPr>
          <a:xfrm>
            <a:off x="10287000" y="5942894"/>
            <a:ext cx="4318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Гидроизоляция конструкций</a:t>
            </a:r>
            <a:endParaRPr lang="en-US" sz="2256" dirty="0"/>
          </a:p>
        </p:txBody>
      </p:sp>
      <p:sp>
        <p:nvSpPr>
          <p:cNvPr id="11" name="Text 6"/>
          <p:cNvSpPr txBox="1"/>
          <p:nvPr/>
        </p:nvSpPr>
        <p:spPr>
          <a:xfrm>
            <a:off x="635000" y="4191000"/>
            <a:ext cx="13970000" cy="599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725"/>
              </a:lnSpc>
              <a:buNone/>
            </a:pPr>
            <a:r>
              <a:rPr lang="en-US" sz="45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Защита от влаги и протечек</a:t>
            </a:r>
            <a:endParaRPr lang="en-US" sz="4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23000" cy="8572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207000"/>
            <a:ext cx="15240000" cy="2540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12000" y="3619500"/>
            <a:ext cx="7493000" cy="1056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Полимерная жидкая гидроизоляция широко применяется в строительстве для защиты фундаментов, подземных конструкций, кровель и других элементов. Статистика показывает, что с каждым годом спрос на полимерную жидкую гидроизоляцию растет, так как она обладает рядом преимуществ перед традиционными методами гидроизоляции.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112000" y="6223000"/>
            <a:ext cx="7493000" cy="792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Популярность полимерной жидкой гидроизоляции растёт благодаря её эффективности, долговечности и экологичности. Статистика использования полимерной жидкой гидроизоляции в строительной отрасли демонстрирует устойчивый рост спроса на данную технологию.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112000" y="3190287"/>
            <a:ext cx="7493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Статистика использования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112000" y="5793787"/>
            <a:ext cx="7493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Рост популярности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7112000" y="762000"/>
            <a:ext cx="7493000" cy="1173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Статистика использования в строительстве</a:t>
            </a:r>
            <a:endParaRPr lang="en-US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53000" cy="8572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1000" y="5016500"/>
            <a:ext cx="4318000" cy="158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Полимерная жидкая гидроизоляция легко наносится и не требует специальных навыков. Простота и скорость нанесения делают её идеальным выбором для профессионального использования, а также для самостоятельного применения благодаря лёгкости работы с материалом.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10287000" y="5016500"/>
            <a:ext cx="4318000" cy="132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Быстрое нанесение позволяет сократить время проведения работ по гидроизоляции. Простота нанесения делает процесс быстрым, что позволяет значительно сэкономить время при проведении гидроизоляционных работ.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461000" y="4523787"/>
            <a:ext cx="4318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Простота нанесения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287000" y="4523787"/>
            <a:ext cx="4318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Скорость гидроизоляции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5461000" y="2334448"/>
            <a:ext cx="9144000" cy="586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Простота и скорость нанесения</a:t>
            </a:r>
            <a:endParaRPr lang="en-US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00" y="0"/>
            <a:ext cx="4318000" cy="8572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35000" y="2349500"/>
            <a:ext cx="4191000" cy="158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Полимерные составы безопасны для окружающей среды и не наносят вреда здоровью человека. Экологичность и безопасность являются одними из ключевых преимуществ полимерных материалов, которые делают их идеальным выбором для использования в различных областях строительства.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10414000" y="5461000"/>
            <a:ext cx="4191000" cy="792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Экологичность гидроизоляции обеспечивается отсутствием вредных веществ в составе и возможностью повторного использования материалов.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635000" y="1793287"/>
            <a:ext cx="4191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Экологичность гидроизоляции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414000" y="4968287"/>
            <a:ext cx="4191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Безопасность составов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53000"/>
            <a:ext cx="15240000" cy="3619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35000" y="3048000"/>
            <a:ext cx="6731000" cy="1056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Срок службы полимерной жидкой гидроизоляции — от 10 до 25 лет. Долговечность и надёжность этой гидроизоляции обеспечивают её устойчивость к механическим повреждениям, ультрафиолетовому излучению и агрессивному воздействию окружающей среды.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7747000" y="3048000"/>
            <a:ext cx="6731000" cy="1056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Полимерная жидкая гидроизоляция обеспечивает надёжную защиту от воды, включая проникновение через трещины и стыки. Долговечность и надежность - ключевые преимущества полимерной жидкой гидроизоляции, которая способна сохранять свои защитные свойства на протяжении многих лет эксплуатации.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635000" y="2555287"/>
            <a:ext cx="6731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Долговечность гидроизоляции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7747000" y="2555287"/>
            <a:ext cx="6731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Надёжность защиты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635000" y="635000"/>
            <a:ext cx="13970000" cy="586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Долговечность и надежность</a:t>
            </a:r>
            <a:endParaRPr lang="en-US" sz="4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8000" y="1460500"/>
            <a:ext cx="6273800" cy="6426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500" y="1143000"/>
            <a:ext cx="6413500" cy="6286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5000" y="4482394"/>
            <a:ext cx="5715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Экономия ресурсов</a:t>
            </a:r>
            <a:endParaRPr lang="en-US" sz="2256" dirty="0"/>
          </a:p>
        </p:txBody>
      </p:sp>
      <p:sp>
        <p:nvSpPr>
          <p:cNvPr id="5" name="Text 1"/>
          <p:cNvSpPr txBox="1"/>
          <p:nvPr/>
        </p:nvSpPr>
        <p:spPr>
          <a:xfrm>
            <a:off x="635000" y="2700396"/>
            <a:ext cx="5715000" cy="1173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Экономия средств и времени</a:t>
            </a:r>
            <a:endParaRPr lang="en-US" sz="4400" dirty="0"/>
          </a:p>
        </p:txBody>
      </p:sp>
      <p:sp>
        <p:nvSpPr>
          <p:cNvPr id="6" name="Text 2"/>
          <p:cNvSpPr txBox="1"/>
          <p:nvPr/>
        </p:nvSpPr>
        <p:spPr>
          <a:xfrm>
            <a:off x="635000" y="4953000"/>
            <a:ext cx="5715000" cy="2377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Полимерная жидкая гидроизоляция позволяет сократить время и затраты на проведение работ благодаря простоте нанесения и быстрому затвердеванию. Таким образом, использование полимерной жидкой гидроизоляции является экономически выгодным решением, так как оно помогает значительно сэкономить средства и время по сравнению с традиционными методами гидроизоляции. Полимерная жидкая гидроизоляция обладает рядом преимуществ перед традиционными методами гидроизоляции, такими как рулонные материалы или битумные мастики.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0500" y="0"/>
            <a:ext cx="6159500" cy="8572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35000" y="3429000"/>
            <a:ext cx="6985000" cy="792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Адаптивность к различным типам поверхностей делает полимерную жидкую гидроизоляцию особенно удобной и универсальной в использовании, позволяя эффективно защищать от влаги самые разнообразные строительные конструкции.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635000" y="5143500"/>
            <a:ext cx="6985000" cy="792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Адаптивность к различным типам поверхностей делает полимерную жидкую гидроизоляцию особенно удобной и универсальной в использовании, позволяя эффективно защищать от влаги разнообразные строительные конструкции.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635000" y="6858000"/>
            <a:ext cx="6985000" cy="792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Адаптивность к различным типам поверхностей делает полимерную жидкую гидроизоляцию особенно удобной и универсальной в использовании, позволяя эффективно защищать от влаги самые разнообразные строительные конструкции.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35000" y="3021894"/>
            <a:ext cx="6985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Адаптация к поверхностям</a:t>
            </a:r>
            <a:endParaRPr lang="en-US" sz="2256" dirty="0"/>
          </a:p>
        </p:txBody>
      </p:sp>
      <p:sp>
        <p:nvSpPr>
          <p:cNvPr id="7" name="Text 4"/>
          <p:cNvSpPr txBox="1"/>
          <p:nvPr/>
        </p:nvSpPr>
        <p:spPr>
          <a:xfrm>
            <a:off x="635000" y="4736394"/>
            <a:ext cx="6985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Гидроизоляция поверхностей</a:t>
            </a:r>
            <a:endParaRPr lang="en-US" sz="2256" dirty="0"/>
          </a:p>
        </p:txBody>
      </p:sp>
      <p:sp>
        <p:nvSpPr>
          <p:cNvPr id="8" name="Text 5"/>
          <p:cNvSpPr txBox="1"/>
          <p:nvPr/>
        </p:nvSpPr>
        <p:spPr>
          <a:xfrm>
            <a:off x="635000" y="6450894"/>
            <a:ext cx="6985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Приспособляемость составов</a:t>
            </a:r>
            <a:endParaRPr lang="en-US" sz="2256" dirty="0"/>
          </a:p>
        </p:txBody>
      </p:sp>
      <p:sp>
        <p:nvSpPr>
          <p:cNvPr id="9" name="Text 6"/>
          <p:cNvSpPr txBox="1"/>
          <p:nvPr/>
        </p:nvSpPr>
        <p:spPr>
          <a:xfrm>
            <a:off x="635000" y="762000"/>
            <a:ext cx="6985000" cy="1199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25"/>
              </a:lnSpc>
              <a:buNone/>
            </a:pPr>
            <a:r>
              <a:rPr lang="en-US" sz="45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Адаптация под различные типы поверхностей</a:t>
            </a:r>
            <a:endParaRPr lang="en-US" sz="4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635000"/>
            <a:ext cx="4445000" cy="7302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04000" y="4953000"/>
            <a:ext cx="6858000" cy="211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Примеры успешного использования полимерной жидкой гидроизоляции включают защиту фундаментных и подземных конструкций, кровельных систем на плоских кровлях, обустройство бассейнов и водоёмов, а также применение на промышленных предприятиях. Полимерные материалы широко используются для защиты различных поверхностей от воздействия влаги, обеспечивая долговечность и надежность сооружений. Таким образом, полимерная жидкая гидроизоляция демонстрирует высокую эффективность при защите разнообразных строительных объектов, что делает её незаменимой в современном строительстве.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6604000" y="4482394"/>
            <a:ext cx="6858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Успешные примеры</a:t>
            </a:r>
            <a:endParaRPr lang="en-US" sz="2256" dirty="0"/>
          </a:p>
        </p:txBody>
      </p:sp>
      <p:sp>
        <p:nvSpPr>
          <p:cNvPr id="5" name="Text 2"/>
          <p:cNvSpPr txBox="1"/>
          <p:nvPr/>
        </p:nvSpPr>
        <p:spPr>
          <a:xfrm>
            <a:off x="6604000" y="1647472"/>
            <a:ext cx="6858000" cy="2480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10"/>
              </a:lnSpc>
              <a:buNone/>
            </a:pPr>
            <a:r>
              <a:rPr lang="en-US" sz="62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Примеры успешного использования</a:t>
            </a:r>
            <a:endParaRPr lang="en-US" sz="6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4953000" cy="8572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0" y="1841500"/>
            <a:ext cx="4889500" cy="488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67500" y="3275894"/>
            <a:ext cx="7493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Уникальные свойства</a:t>
            </a:r>
            <a:endParaRPr lang="en-US" sz="2256" dirty="0"/>
          </a:p>
        </p:txBody>
      </p:sp>
      <p:sp>
        <p:nvSpPr>
          <p:cNvPr id="5" name="Text 1"/>
          <p:cNvSpPr txBox="1"/>
          <p:nvPr/>
        </p:nvSpPr>
        <p:spPr>
          <a:xfrm>
            <a:off x="6667500" y="4926894"/>
            <a:ext cx="7493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Преимущества полимерных составов</a:t>
            </a:r>
            <a:endParaRPr lang="en-US" sz="2256" dirty="0"/>
          </a:p>
        </p:txBody>
      </p:sp>
      <p:sp>
        <p:nvSpPr>
          <p:cNvPr id="6" name="Text 2"/>
          <p:cNvSpPr txBox="1"/>
          <p:nvPr/>
        </p:nvSpPr>
        <p:spPr>
          <a:xfrm>
            <a:off x="6667500" y="6577894"/>
            <a:ext cx="7493000" cy="343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7"/>
              </a:lnSpc>
              <a:buNone/>
            </a:pPr>
            <a:r>
              <a:rPr lang="en-US" sz="2256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Особенности гидроизоляции</a:t>
            </a:r>
            <a:endParaRPr lang="en-US" sz="2256" dirty="0"/>
          </a:p>
        </p:txBody>
      </p:sp>
      <p:sp>
        <p:nvSpPr>
          <p:cNvPr id="7" name="Text 3"/>
          <p:cNvSpPr txBox="1"/>
          <p:nvPr/>
        </p:nvSpPr>
        <p:spPr>
          <a:xfrm>
            <a:off x="6667500" y="1016000"/>
            <a:ext cx="7493000" cy="1199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25"/>
              </a:lnSpc>
              <a:buNone/>
            </a:pPr>
            <a:r>
              <a:rPr lang="en-US" sz="45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Уникальные свойства полимерных составов</a:t>
            </a:r>
            <a:endParaRPr lang="en-US" sz="4500" dirty="0"/>
          </a:p>
        </p:txBody>
      </p:sp>
      <p:sp>
        <p:nvSpPr>
          <p:cNvPr id="8" name="Text 4"/>
          <p:cNvSpPr txBox="1"/>
          <p:nvPr/>
        </p:nvSpPr>
        <p:spPr>
          <a:xfrm>
            <a:off x="6667500" y="3683000"/>
            <a:ext cx="7493000" cy="26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Высокая стойкость к химическим веществам и УФ-излучению.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6667500" y="5334000"/>
            <a:ext cx="7493000" cy="26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Надёжная защита от проникновения влаги через трещины и стыки.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6667500" y="6985000"/>
            <a:ext cx="7493000" cy="26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Быстрота и простота нанесения, сокращающие время гидроизоляционных работ.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23000" cy="8572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207000"/>
            <a:ext cx="15240000" cy="2540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12000" y="3619500"/>
            <a:ext cx="7493000" cy="792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Снижение затрат на ремонт и увеличение срока службы конструкций. Полимерные материалы для гидроизоляции обладают высокой износостойкостью, что позволяет значительно увеличить срок службы защищаемых ими конструкций.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112000" y="6223000"/>
            <a:ext cx="7493000" cy="1056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Долгосрочная экономия и предотвращение значительных убытков. Окупимость инвестиций в полимерную жидкую гидроизоляцию обусловлена ее долговечностью, надежностью и способностью к самовосстановлению, что позволяет значительно сократить расходы на ремонт и замену традиционных материалов.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112000" y="3190287"/>
            <a:ext cx="7493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Окупаемость гидроизоляции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112000" y="5793787"/>
            <a:ext cx="7493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Инвестиции в гидроизоляцию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7112000" y="762000"/>
            <a:ext cx="7493000" cy="586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Окупаемость инвестиций</a:t>
            </a:r>
            <a:endParaRPr lang="en-US" sz="4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23000" cy="8572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207000"/>
            <a:ext cx="15240000" cy="2540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12000" y="3619500"/>
            <a:ext cx="7493000" cy="1056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Высокая стойкость к химическим веществам и УФ-излучению. Конкурентоспособность на рынке полимерной жидкой гидроизоляции обусловлена ее высокой стойкостью к химическим веществам и УФ-излучению, что позволяет использовать её даже в самых экстремальных условиях эксплуатации.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112000" y="6223000"/>
            <a:ext cx="7493000" cy="1056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Конкурентоспособность за счёт простоты нанесения, экологической безопасности и долговечности. Конкурентоспособность данного материала обусловлена его способностью к быстрому и лёгкому нанесению, что значительно упрощает процесс гидроизоляции и снижает затраты времени и ресурсов.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112000" y="3190287"/>
            <a:ext cx="7493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Преимущества полимерной гидроизоляции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112000" y="5793787"/>
            <a:ext cx="7493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Конкурентоспособность полимерной гидроизоляции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7112000" y="762000"/>
            <a:ext cx="7493000" cy="1173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Конкурентоспособность на рынке</a:t>
            </a:r>
            <a:endParaRPr lang="en-US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240000" cy="5080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53500" y="6032500"/>
            <a:ext cx="5715000" cy="1616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Сотрудничество с подрядчиками в рамках темы полимерной жидкой гидроизоляции позволяет оптимизировать процесс строительства, обеспечивая надёжную защиту объектов от влаги. Таким образом, взаимодействие с подрядными организациями предоставляет возможность не только повысить качество строительных работ, но и значительно сократить временные и финансовые затраты на реализацию проектов по устройству полимерных покрытий для защиты зданий и сооружений от воздействия воды.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953500" y="5673372"/>
            <a:ext cx="5715000" cy="30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29"/>
              </a:lnSpc>
              <a:buNone/>
            </a:pPr>
            <a:r>
              <a:rPr lang="en-US" sz="2024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Партнёрство с подрядчиками</a:t>
            </a:r>
            <a:endParaRPr lang="en-US" sz="2024" dirty="0"/>
          </a:p>
        </p:txBody>
      </p:sp>
      <p:sp>
        <p:nvSpPr>
          <p:cNvPr id="5" name="Text 2"/>
          <p:cNvSpPr txBox="1"/>
          <p:nvPr/>
        </p:nvSpPr>
        <p:spPr>
          <a:xfrm>
            <a:off x="635000" y="5651500"/>
            <a:ext cx="8001000" cy="586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Сотрудничество с подрядчиками</a:t>
            </a:r>
            <a:endParaRPr lang="en-US" sz="4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000" y="635000"/>
            <a:ext cx="8001000" cy="7302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6000" y="5397500"/>
            <a:ext cx="7239000" cy="1056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Перспективы развития технологии полимерной жидкой гидроизоляции включают улучшение свойств материалов, разработку новых формул и методов нанесения, а также расширение области применения в строительстве. Технология полимерной жидкой гидроизоляции постоянно развивается благодаря исследованиям и инновациям в этой сфере.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016000" y="4841287"/>
            <a:ext cx="7239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Будущее гидроизоляции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16000" y="1016000"/>
            <a:ext cx="7239000" cy="1173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Перспективы развития технологии</a:t>
            </a:r>
            <a:endParaRPr lang="en-US" sz="4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0" y="-317500"/>
            <a:ext cx="3111500" cy="5397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3500" y="-1778000"/>
            <a:ext cx="3111500" cy="5397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4000" y="5397500"/>
            <a:ext cx="3111500" cy="5397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93500" y="3937000"/>
            <a:ext cx="3111500" cy="5397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35000" y="4445000"/>
            <a:ext cx="6731000" cy="865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6"/>
              </a:lnSpc>
              <a:buNone/>
            </a:pPr>
            <a:r>
              <a:rPr lang="en-US" sz="1312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Рекомендуется рассмотреть возможность применения полимерной жидкой гидроизоляции в строительстве для повышения качества и долговечности объектов. Заключение и призыв к действию: Полимерную жидкую гидроизоляцию следует рассматривать как перспективное решение, способствующее улучшению эксплуатационных характеристик строительных конструкций и повышению их надежности.</a:t>
            </a:r>
            <a:endParaRPr lang="en-US" sz="1312" dirty="0"/>
          </a:p>
        </p:txBody>
      </p:sp>
      <p:sp>
        <p:nvSpPr>
          <p:cNvPr id="7" name="Text 1"/>
          <p:cNvSpPr txBox="1"/>
          <p:nvPr/>
        </p:nvSpPr>
        <p:spPr>
          <a:xfrm>
            <a:off x="635000" y="3952287"/>
            <a:ext cx="6731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Итоги презентации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6301787"/>
            <a:ext cx="6731000" cy="365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Призыв к действию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635000"/>
            <a:ext cx="6731000" cy="1173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4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Заключение и призыв к действию</a:t>
            </a:r>
            <a:endParaRPr lang="en-US" sz="4400" dirty="0"/>
          </a:p>
        </p:txBody>
      </p:sp>
      <p:sp>
        <p:nvSpPr>
          <p:cNvPr id="10" name="Text 4"/>
          <p:cNvSpPr txBox="1"/>
          <p:nvPr/>
        </p:nvSpPr>
        <p:spPr>
          <a:xfrm>
            <a:off x="635000" y="6794500"/>
            <a:ext cx="6731000" cy="865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6"/>
              </a:lnSpc>
              <a:buNone/>
            </a:pPr>
            <a:r>
              <a:rPr lang="en-US" sz="1312" dirty="0">
                <a:solidFill>
                  <a:srgbClr val="3E2723"/>
                </a:solidFill>
                <a:latin typeface="Oswald-Regular" pitchFamily="34" charset="0"/>
                <a:ea typeface="Oswald-Regular" pitchFamily="34" charset="-122"/>
                <a:cs typeface="Oswald-Regular" pitchFamily="34" charset="-120"/>
              </a:rPr>
              <a:t>Презентация продемонстрировала преимущества полимерной жидкой гидроизоляции и её эффективность по сравнению с традиционными методами. Заключение было однозначным - полимерная жидкая гидроизоляция показала себя как более долговечный, экологичный и экономичный материал для защиты от влаги различных конструкций.</a:t>
            </a:r>
            <a:endParaRPr lang="en-US" sz="13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E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588000" y="7505700"/>
            <a:ext cx="406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moiseevk38@gmail.com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10414000" y="7505700"/>
            <a:ext cx="406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8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03.11.2024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62000" y="7505700"/>
            <a:ext cx="406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Ваше имя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35000" y="635000"/>
            <a:ext cx="139700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20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Спасибо за</a:t>
            </a:r>
            <a:endParaRPr lang="en-US" sz="12000" dirty="0"/>
          </a:p>
          <a:p>
            <a:pPr marL="0" indent="0" algn="l">
              <a:lnSpc>
                <a:spcPts val="12000"/>
              </a:lnSpc>
              <a:buNone/>
            </a:pPr>
            <a:r>
              <a:rPr lang="en-US" sz="12000" dirty="0">
                <a:solidFill>
                  <a:srgbClr val="3E2723"/>
                </a:solidFill>
                <a:latin typeface="Oswald-Bold" pitchFamily="34" charset="0"/>
                <a:ea typeface="Oswald-Bold" pitchFamily="34" charset="-122"/>
                <a:cs typeface="Oswald-Bold" pitchFamily="34" charset="-120"/>
              </a:rPr>
              <a:t>внимание</a:t>
            </a:r>
            <a:endParaRPr lang="en-US" sz="1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1094</Words>
  <Application>Microsoft Office PowerPoint</Application>
  <PresentationFormat>Произвольный</PresentationFormat>
  <Paragraphs>102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Oswald-Bold</vt:lpstr>
      <vt:lpstr>Oswald-Regular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MOICEY</cp:lastModifiedBy>
  <cp:revision>3</cp:revision>
  <dcterms:created xsi:type="dcterms:W3CDTF">2024-11-03T14:27:43Z</dcterms:created>
  <dcterms:modified xsi:type="dcterms:W3CDTF">2024-11-03T14:33:39Z</dcterms:modified>
</cp:coreProperties>
</file>