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62" r:id="rId3"/>
    <p:sldId id="268" r:id="rId4"/>
    <p:sldId id="267" r:id="rId5"/>
    <p:sldId id="266" r:id="rId6"/>
    <p:sldId id="269" r:id="rId7"/>
    <p:sldId id="265" r:id="rId8"/>
    <p:sldId id="264" r:id="rId9"/>
    <p:sldId id="256" r:id="rId10"/>
    <p:sldId id="263" r:id="rId11"/>
    <p:sldId id="257" r:id="rId12"/>
    <p:sldId id="25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F3F3F3"/>
    <a:srgbClr val="ECECEC"/>
    <a:srgbClr val="FD493D"/>
    <a:srgbClr val="FCAF17"/>
    <a:srgbClr val="8F00FF"/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22" autoAdjust="0"/>
    <p:restoredTop sz="93447" autoAdjust="0"/>
  </p:normalViewPr>
  <p:slideViewPr>
    <p:cSldViewPr snapToGrid="0">
      <p:cViewPr>
        <p:scale>
          <a:sx n="50" d="100"/>
          <a:sy n="50" d="100"/>
        </p:scale>
        <p:origin x="148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71079-E73E-4859-90F8-AA6A10DAFA93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6DE0F-8DAC-4A63-BFDE-D74B0023EA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26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633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551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467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263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544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085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800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63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28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454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844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6DE0F-8DAC-4A63-BFDE-D74B0023EAC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877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3F4354-1FF7-43C9-9B97-6EBD04042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1921FD-D422-4BB1-95DE-59C3DC812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9B3B51-FBFB-4CD8-A748-E23F4B046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0B7AD-B133-4378-80C7-87A35552B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9555DB-0655-4119-95CC-2D9B3C51B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94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4EB779-1A7E-4BAD-B343-61A82C07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4285F5-5E1A-42FD-9ABE-7C9292C1E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D26986-8F19-49E7-BC6B-705BFEA2D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AEB3CB-821F-4864-AECA-8271B7887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D57A77-61BF-4456-8496-A883C4380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68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FDD00-667F-4083-863D-64B3AA57F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6DEB78-6406-4C7D-96E0-E4FD90719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FA7A29-7092-4138-A608-F9F08A76F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558A23-C1D0-455E-B8CD-A1DAC3F36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6C52BD-2C62-4FFD-8D43-06AC05289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01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D7D9C-6D3F-4C20-8263-1B58A799C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D8FF59-2021-4C63-A78D-1DE7DF2A6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48F893-D24D-4275-A369-784BD7320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730C49-0640-4E3D-AD9F-D5BD20373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AD71ED-C4CF-45D5-8544-E7699073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5FA008-70D4-4411-8B05-47CE98372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96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EB45F-861B-4896-9AFC-9C8E7C20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25CFD2-0D14-4434-BC2E-43F8D783D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15ABB11-D58F-45C4-86F4-466BA62BB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D03E611-0E9C-4D94-8257-042B67E16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1D32128-FAE3-41EC-84AF-00429EF0D4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8BCD53C-DB46-484E-BD45-6B562E635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E8A50D5-3114-478C-B54F-8136130F0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39953DD-AFC6-4C73-B2C7-D4B4A2AC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63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2C666-5D68-44D9-AF46-EB9F5873F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D3E7983-CF14-4294-AAA5-931708854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9633A6-08BC-4004-8F8C-4D144F4B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1DB389E-CA5C-4BE3-A725-398C07C2A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798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BD652A6-B052-4745-987F-29475904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BDE20A-13D2-4479-B97C-284F49D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D6DE6A-7405-4A06-84D9-8F81E0878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37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709DC-9DA7-43EC-AEA6-EC967C9C3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AD5776-7D47-4370-87E9-3F073B1CA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A3D28F-B8D4-4ECB-AD70-CAE01221F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7465C2-9630-4152-8BCB-6D502379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45E7CF-09D8-4022-8972-670C1AB83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CD1370-F778-4757-B9C2-4306D3C34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802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27B9-CB16-4387-85EA-A120A7E7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FFED06-1769-4D83-B68B-6E3B32146B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550AE1-56DE-4D25-B921-483CE1345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C21BAD-2ED0-48A1-9EE0-C5BE1F316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713094-7E6C-48BD-B4A7-03A9E9109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A620A5-1A40-4CFD-9F8C-091A004F4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12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1019C-0DB1-4D6B-9FE1-15CB90FBF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38A702-2451-4010-A3BA-2DFB6EC66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4BBCDF-6AFD-4D0C-BC86-4ACFC725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DE7532-4432-443F-A3A5-EC7329A6E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42B102-769C-42D5-80A9-228C16057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91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598F8D-B8DF-4594-91F4-1679B69434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4452FD-BB9C-4FD9-AF7A-ED1C52202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CBEE34-8193-4C6C-BD8E-72A113792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DCF8-EBF7-4687-99B6-B1CD8234E0F2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5FD422-207C-47F9-B83D-78F906C4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4C4928-D663-427C-B558-28F5B783E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960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F0DD63-2D7F-453F-9AA1-5D84FF425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B9C836-F906-4CAC-84A0-37D187D2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DA72FA-C96B-4AA3-A1D5-15857CF20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DCF8-EBF7-4687-99B6-B1CD8234E0F2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B6FAD0-A239-49DF-9BD7-63BA139FEB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308CF4-7550-44AB-9E9D-C75967F780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937E7-2CB4-440B-8F23-F9D01EBBD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80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2F5824F-A35D-4AFE-A6E9-3BCCCA53E1D5}"/>
              </a:ext>
            </a:extLst>
          </p:cNvPr>
          <p:cNvGrpSpPr/>
          <p:nvPr/>
        </p:nvGrpSpPr>
        <p:grpSpPr>
          <a:xfrm>
            <a:off x="-26282" y="0"/>
            <a:ext cx="5044331" cy="6888121"/>
            <a:chOff x="6102381" y="-12041"/>
            <a:chExt cx="6122282" cy="6888121"/>
          </a:xfrm>
        </p:grpSpPr>
        <p:sp>
          <p:nvSpPr>
            <p:cNvPr id="4" name="Прямоугольник 7">
              <a:extLst>
                <a:ext uri="{FF2B5EF4-FFF2-40B4-BE49-F238E27FC236}">
                  <a16:creationId xmlns:a16="http://schemas.microsoft.com/office/drawing/2014/main" id="{80E12C30-E51C-43D8-8F60-ECD042221187}"/>
                </a:ext>
              </a:extLst>
            </p:cNvPr>
            <p:cNvSpPr/>
            <p:nvPr/>
          </p:nvSpPr>
          <p:spPr>
            <a:xfrm>
              <a:off x="6103137" y="1742787"/>
              <a:ext cx="6121524" cy="5131928"/>
            </a:xfrm>
            <a:prstGeom prst="rect">
              <a:avLst/>
            </a:prstGeom>
            <a:solidFill>
              <a:srgbClr val="B5D8E1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9F00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5" name="Прямоугольник 10">
              <a:extLst>
                <a:ext uri="{FF2B5EF4-FFF2-40B4-BE49-F238E27FC236}">
                  <a16:creationId xmlns:a16="http://schemas.microsoft.com/office/drawing/2014/main" id="{A0161221-70C6-4E4E-88FD-87C959EB4AA2}"/>
                </a:ext>
              </a:extLst>
            </p:cNvPr>
            <p:cNvSpPr/>
            <p:nvPr/>
          </p:nvSpPr>
          <p:spPr>
            <a:xfrm>
              <a:off x="6103137" y="-6261"/>
              <a:ext cx="6121526" cy="1800326"/>
            </a:xfrm>
            <a:prstGeom prst="rect">
              <a:avLst/>
            </a:prstGeom>
            <a:solidFill>
              <a:srgbClr val="FD493D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Прямоугольник 13">
              <a:extLst>
                <a:ext uri="{FF2B5EF4-FFF2-40B4-BE49-F238E27FC236}">
                  <a16:creationId xmlns:a16="http://schemas.microsoft.com/office/drawing/2014/main" id="{D45B03AD-75D2-4506-BCE5-E6A3275FD567}"/>
                </a:ext>
              </a:extLst>
            </p:cNvPr>
            <p:cNvSpPr/>
            <p:nvPr/>
          </p:nvSpPr>
          <p:spPr>
            <a:xfrm>
              <a:off x="6102381" y="5347906"/>
              <a:ext cx="2372738" cy="1515887"/>
            </a:xfrm>
            <a:prstGeom prst="rect">
              <a:avLst/>
            </a:prstGeom>
            <a:solidFill>
              <a:srgbClr val="FBB3C1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7" name="Прямоугольник 9">
              <a:extLst>
                <a:ext uri="{FF2B5EF4-FFF2-40B4-BE49-F238E27FC236}">
                  <a16:creationId xmlns:a16="http://schemas.microsoft.com/office/drawing/2014/main" id="{17132E73-03B3-4FD6-BDF1-8D7143190DD1}"/>
                </a:ext>
              </a:extLst>
            </p:cNvPr>
            <p:cNvSpPr/>
            <p:nvPr/>
          </p:nvSpPr>
          <p:spPr>
            <a:xfrm>
              <a:off x="8355782" y="-12041"/>
              <a:ext cx="3868878" cy="1811885"/>
            </a:xfrm>
            <a:prstGeom prst="rect">
              <a:avLst/>
            </a:prstGeom>
            <a:solidFill>
              <a:srgbClr val="FCAF17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pic>
          <p:nvPicPr>
            <p:cNvPr id="8" name="Рисунок 24" descr="Рисунок 24">
              <a:extLst>
                <a:ext uri="{FF2B5EF4-FFF2-40B4-BE49-F238E27FC236}">
                  <a16:creationId xmlns:a16="http://schemas.microsoft.com/office/drawing/2014/main" id="{2F80D308-34B4-43BD-AE1D-D1BB3FD5C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5188"/>
            <a:stretch>
              <a:fillRect/>
            </a:stretch>
          </p:blipFill>
          <p:spPr>
            <a:xfrm>
              <a:off x="8806690" y="2300578"/>
              <a:ext cx="3417972" cy="455742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image2.png" descr="image2.png">
              <a:extLst>
                <a:ext uri="{FF2B5EF4-FFF2-40B4-BE49-F238E27FC236}">
                  <a16:creationId xmlns:a16="http://schemas.microsoft.com/office/drawing/2014/main" id="{62AC1C7B-5DE5-4B25-88FC-C83DFC6BF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720" b="5621"/>
            <a:stretch>
              <a:fillRect/>
            </a:stretch>
          </p:blipFill>
          <p:spPr>
            <a:xfrm>
              <a:off x="8362274" y="1788748"/>
              <a:ext cx="3862389" cy="5087332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8" name="Квадрат">
              <a:extLst>
                <a:ext uri="{FF2B5EF4-FFF2-40B4-BE49-F238E27FC236}">
                  <a16:creationId xmlns:a16="http://schemas.microsoft.com/office/drawing/2014/main" id="{6E2F1CDF-9CA7-463D-B45F-A3AD73FF2B6F}"/>
                </a:ext>
              </a:extLst>
            </p:cNvPr>
            <p:cNvSpPr/>
            <p:nvPr/>
          </p:nvSpPr>
          <p:spPr>
            <a:xfrm>
              <a:off x="8355782" y="1805624"/>
              <a:ext cx="3868878" cy="5052376"/>
            </a:xfrm>
            <a:prstGeom prst="rect">
              <a:avLst/>
            </a:prstGeom>
            <a:solidFill>
              <a:srgbClr val="8F00FF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92E0EF-302C-4A74-829D-B71C47CCB6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688" y="-1322642"/>
            <a:ext cx="3508725" cy="416242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C4770F8-5EF0-4464-A5BF-C5DB57D70238}"/>
              </a:ext>
            </a:extLst>
          </p:cNvPr>
          <p:cNvSpPr txBox="1"/>
          <p:nvPr/>
        </p:nvSpPr>
        <p:spPr>
          <a:xfrm>
            <a:off x="5384214" y="181957"/>
            <a:ext cx="666161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8F00FF"/>
                </a:solidFill>
                <a:latin typeface="Gilroy-ExtraBold"/>
              </a:rPr>
              <a:t>Программное обеспечение автономного беспилотного летательного аппарата </a:t>
            </a:r>
            <a:r>
              <a:rPr lang="ru-RU" sz="4000" b="1" dirty="0" err="1">
                <a:solidFill>
                  <a:srgbClr val="8F00FF"/>
                </a:solidFill>
                <a:latin typeface="Gilroy-ExtraBold"/>
              </a:rPr>
              <a:t>Agrodrone</a:t>
            </a:r>
            <a:r>
              <a:rPr lang="ru-RU" sz="4000" b="1" dirty="0">
                <a:solidFill>
                  <a:srgbClr val="8F00FF"/>
                </a:solidFill>
                <a:latin typeface="Gilroy-ExtraBold"/>
              </a:rPr>
              <a:t> для автоматизации искусственного опыления растений</a:t>
            </a:r>
          </a:p>
          <a:p>
            <a:pPr algn="ctr"/>
            <a:endParaRPr lang="ru-RU" sz="3600" b="1" dirty="0">
              <a:solidFill>
                <a:srgbClr val="8F00FF"/>
              </a:solidFill>
              <a:latin typeface="Gilroy-ExtraBold"/>
            </a:endParaRPr>
          </a:p>
          <a:p>
            <a:pPr algn="ctr"/>
            <a:endParaRPr lang="ru-RU" sz="3600" b="1" dirty="0">
              <a:solidFill>
                <a:srgbClr val="8F00FF"/>
              </a:solidFill>
              <a:latin typeface="Gilroy-ExtraBold"/>
            </a:endParaRPr>
          </a:p>
          <a:p>
            <a:pPr algn="ctr"/>
            <a:r>
              <a:rPr lang="ru-RU" sz="2400" b="1" dirty="0">
                <a:latin typeface="Gilroy-ExtraBold"/>
              </a:rPr>
              <a:t>Евгений Козлов</a:t>
            </a:r>
          </a:p>
          <a:p>
            <a:pPr algn="ctr"/>
            <a:r>
              <a:rPr lang="ru-RU" sz="2400" b="1" dirty="0">
                <a:latin typeface="Gilroy-ExtraBold"/>
              </a:rPr>
              <a:t>Лидер проекта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A00F594-3713-478B-8FDB-8803AE5162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82" y="1536150"/>
            <a:ext cx="7831469" cy="535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7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B63ACCD-4358-4BA5-B721-8DB6EC46F3EA}"/>
              </a:ext>
            </a:extLst>
          </p:cNvPr>
          <p:cNvGrpSpPr/>
          <p:nvPr/>
        </p:nvGrpSpPr>
        <p:grpSpPr>
          <a:xfrm>
            <a:off x="0" y="-37170"/>
            <a:ext cx="12192000" cy="33453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E05FE07-5EB4-47C4-9BDA-C75DB95EBFF9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82DE25B1-B3ED-4BEA-8312-AB0D11CA08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D66BFC6-17F2-40AA-A583-997173929C2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A553A4F3-F262-4738-B101-8E3E69140D4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8626F93-E4AC-49B0-8A71-3230797DACC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158ED63-20D1-4B71-9694-75392905D08E}"/>
              </a:ext>
            </a:extLst>
          </p:cNvPr>
          <p:cNvGrpSpPr/>
          <p:nvPr/>
        </p:nvGrpSpPr>
        <p:grpSpPr>
          <a:xfrm rot="10800000">
            <a:off x="0" y="6523462"/>
            <a:ext cx="12192000" cy="334537"/>
            <a:chOff x="0" y="692501"/>
            <a:chExt cx="2624903" cy="97077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7F59DA9-F5AB-4196-869C-803A2AEF0FE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AC5623E9-BB77-487B-A829-8D97E4DFBDF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B33FC1-BC5D-48EA-AECE-12CFF720D60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EDC75E3-537A-4B91-9324-E2C5F157E36B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847530E4-4309-4FD6-97AA-F360A95E054D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52517FB-2359-44FF-802E-21AEC907DEB7}"/>
              </a:ext>
            </a:extLst>
          </p:cNvPr>
          <p:cNvSpPr txBox="1"/>
          <p:nvPr/>
        </p:nvSpPr>
        <p:spPr>
          <a:xfrm>
            <a:off x="285385" y="633666"/>
            <a:ext cx="54983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Целевая аудитория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D2712F0-0C9C-4771-A5E8-450AE56E7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603170"/>
            <a:ext cx="4821745" cy="32548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9BC158-9BFE-DF0E-6B13-F6D8DDD17DAC}"/>
              </a:ext>
            </a:extLst>
          </p:cNvPr>
          <p:cNvSpPr txBox="1"/>
          <p:nvPr/>
        </p:nvSpPr>
        <p:spPr>
          <a:xfrm>
            <a:off x="3282966" y="1627640"/>
            <a:ext cx="8174582" cy="2232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/>
              <a:t>Компании-разработчики БПЛА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/>
              <a:t>Категория бизнеса - малые предприятия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/>
              <a:t>Сектор рынка - B2B</a:t>
            </a:r>
          </a:p>
        </p:txBody>
      </p:sp>
    </p:spTree>
    <p:extLst>
      <p:ext uri="{BB962C8B-B14F-4D97-AF65-F5344CB8AC3E}">
        <p14:creationId xmlns:p14="http://schemas.microsoft.com/office/powerpoint/2010/main" val="202226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Пчелы умершие во время зимовки.">
            <a:extLst>
              <a:ext uri="{FF2B5EF4-FFF2-40B4-BE49-F238E27FC236}">
                <a16:creationId xmlns:a16="http://schemas.microsoft.com/office/drawing/2014/main" id="{B03F5BBB-FF3C-BAEB-599B-63CB28076C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74" r="-1" b="-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019E55-1FFD-3E3B-AD31-0D12CE48896B}"/>
              </a:ext>
            </a:extLst>
          </p:cNvPr>
          <p:cNvSpPr txBox="1"/>
          <p:nvPr/>
        </p:nvSpPr>
        <p:spPr>
          <a:xfrm>
            <a:off x="7237235" y="206773"/>
            <a:ext cx="3125965" cy="473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Решаемая проблема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978D7A8-68F2-7D36-E30A-23F9DE48DD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624E06F-8BE5-531B-F323-1849C5C52E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BC90C2B-8200-C175-EF9D-E8B7F195B9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6" r="19676" b="14049"/>
          <a:stretch/>
        </p:blipFill>
        <p:spPr>
          <a:xfrm>
            <a:off x="10074853" y="-9135"/>
            <a:ext cx="1437659" cy="12664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07BB589-E5F6-EEC8-63E6-D26AFF144D71}"/>
              </a:ext>
            </a:extLst>
          </p:cNvPr>
          <p:cNvSpPr txBox="1"/>
          <p:nvPr/>
        </p:nvSpPr>
        <p:spPr>
          <a:xfrm>
            <a:off x="6825343" y="1833946"/>
            <a:ext cx="4699598" cy="2582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450000" algn="just">
              <a:lnSpc>
                <a:spcPct val="130000"/>
              </a:lnSpc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Вымирание пчелиных семей у пчеловодов</a:t>
            </a:r>
          </a:p>
          <a:p>
            <a:pPr marL="0" indent="450000" algn="just">
              <a:lnSpc>
                <a:spcPct val="130000"/>
              </a:lnSpc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Сокращение рабочей силы в сельском хозяйстве</a:t>
            </a:r>
          </a:p>
        </p:txBody>
      </p:sp>
    </p:spTree>
    <p:extLst>
      <p:ext uri="{BB962C8B-B14F-4D97-AF65-F5344CB8AC3E}">
        <p14:creationId xmlns:p14="http://schemas.microsoft.com/office/powerpoint/2010/main" val="3741807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214135" y="358601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Описание решения</a:t>
            </a:r>
            <a:r>
              <a:rPr lang="en-US" sz="2400" dirty="0"/>
              <a:t>/</a:t>
            </a:r>
            <a:r>
              <a:rPr lang="ru-RU" sz="2400" dirty="0"/>
              <a:t> проекта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BFD51F-F2B7-1BB8-C9EB-4A172A0CBCED}"/>
              </a:ext>
            </a:extLst>
          </p:cNvPr>
          <p:cNvSpPr txBox="1"/>
          <p:nvPr/>
        </p:nvSpPr>
        <p:spPr>
          <a:xfrm>
            <a:off x="262923" y="1376563"/>
            <a:ext cx="7988474" cy="4095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3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дронов для опыления более рентабельно</a:t>
            </a:r>
          </a:p>
          <a:p>
            <a:pPr marL="285750" indent="-285750" algn="just">
              <a:lnSpc>
                <a:spcPct val="13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Реализация безопасного автономного полета за счет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лидара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3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Менее трудоемкий процесс</a:t>
            </a:r>
          </a:p>
          <a:p>
            <a:pPr marL="285750" indent="-285750" algn="just">
              <a:lnSpc>
                <a:spcPct val="13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Подходит для применения в вертикальных фермах, в отличие от наземных роботов-опылителей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A16138A-1A41-6A58-7045-B875273C94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5789" r="2830" b="3836"/>
          <a:stretch/>
        </p:blipFill>
        <p:spPr bwMode="auto">
          <a:xfrm>
            <a:off x="8591140" y="1440866"/>
            <a:ext cx="2861461" cy="200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3457CC69-E248-B9FD-B5A0-35156255C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141" y="3740951"/>
            <a:ext cx="2861461" cy="2182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715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214135" y="358601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Объем рынка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2" name="Текст 5">
            <a:extLst>
              <a:ext uri="{FF2B5EF4-FFF2-40B4-BE49-F238E27FC236}">
                <a16:creationId xmlns:a16="http://schemas.microsoft.com/office/drawing/2014/main" id="{350FAACA-D509-A90E-3F08-FB8E550D8147}"/>
              </a:ext>
            </a:extLst>
          </p:cNvPr>
          <p:cNvSpPr txBox="1">
            <a:spLocks/>
          </p:cNvSpPr>
          <p:nvPr/>
        </p:nvSpPr>
        <p:spPr>
          <a:xfrm>
            <a:off x="1251991" y="1022370"/>
            <a:ext cx="8395843" cy="7957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конце 2022 года на сельское хозяйство приходилось 11% мирового рынка беспилотных авиационных систем</a:t>
            </a:r>
          </a:p>
          <a:p>
            <a:pPr algn="ctr">
              <a:lnSpc>
                <a:spcPct val="130000"/>
              </a:lnSpc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942E8-4DBB-1F65-3E12-4303826F02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320" y="2336522"/>
            <a:ext cx="5559391" cy="31001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07BB85-5827-E9D8-B0A3-A8695926F416}"/>
              </a:ext>
            </a:extLst>
          </p:cNvPr>
          <p:cNvSpPr txBox="1"/>
          <p:nvPr/>
        </p:nvSpPr>
        <p:spPr>
          <a:xfrm>
            <a:off x="697266" y="2095699"/>
            <a:ext cx="6043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Площадь теплиц в Европейских странах и России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млн. чел.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2021 г.)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800220-FEE0-D168-58B5-3CD5F15775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1286" y="3006532"/>
            <a:ext cx="3374316" cy="31001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84BF6B-B197-B17A-037F-A4A544737ADD}"/>
              </a:ext>
            </a:extLst>
          </p:cNvPr>
          <p:cNvSpPr txBox="1"/>
          <p:nvPr/>
        </p:nvSpPr>
        <p:spPr>
          <a:xfrm>
            <a:off x="7223760" y="2020222"/>
            <a:ext cx="4077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Размер рынка сельскохозяйственных дронов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CAGR – 16.05%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93A24F-1C14-493C-B196-B25BBF3B8957}"/>
              </a:ext>
            </a:extLst>
          </p:cNvPr>
          <p:cNvSpPr txBox="1"/>
          <p:nvPr/>
        </p:nvSpPr>
        <p:spPr>
          <a:xfrm>
            <a:off x="214135" y="5411233"/>
            <a:ext cx="7009625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just">
              <a:lnSpc>
                <a:spcPct val="150000"/>
              </a:lnSpc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Ожидаемый среднегодовой рост строительства тепличных комплексов в период 2020-2030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г.г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составит 14,7%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829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214135" y="358601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Анализ конкурентов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1750ABA7-A7C3-385F-073C-C875642730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714439"/>
              </p:ext>
            </p:extLst>
          </p:nvPr>
        </p:nvGraphicFramePr>
        <p:xfrm>
          <a:off x="9901" y="977901"/>
          <a:ext cx="11515041" cy="5521501"/>
        </p:xfrm>
        <a:graphic>
          <a:graphicData uri="http://schemas.openxmlformats.org/drawingml/2006/table">
            <a:tbl>
              <a:tblPr firstRow="1">
                <a:solidFill>
                  <a:schemeClr val="accent2">
                    <a:lumMod val="40000"/>
                    <a:lumOff val="60000"/>
                  </a:schemeClr>
                </a:solidFill>
                <a:tableStyleId>{21E4AEA4-8DFA-4A89-87EB-49C32662AFE0}</a:tableStyleId>
              </a:tblPr>
              <a:tblGrid>
                <a:gridCol w="2297867">
                  <a:extLst>
                    <a:ext uri="{9D8B030D-6E8A-4147-A177-3AD203B41FA5}">
                      <a16:colId xmlns:a16="http://schemas.microsoft.com/office/drawing/2014/main" val="950314960"/>
                    </a:ext>
                  </a:extLst>
                </a:gridCol>
                <a:gridCol w="1540477">
                  <a:extLst>
                    <a:ext uri="{9D8B030D-6E8A-4147-A177-3AD203B41FA5}">
                      <a16:colId xmlns:a16="http://schemas.microsoft.com/office/drawing/2014/main" val="4274320930"/>
                    </a:ext>
                  </a:extLst>
                </a:gridCol>
                <a:gridCol w="1410127">
                  <a:extLst>
                    <a:ext uri="{9D8B030D-6E8A-4147-A177-3AD203B41FA5}">
                      <a16:colId xmlns:a16="http://schemas.microsoft.com/office/drawing/2014/main" val="3910333036"/>
                    </a:ext>
                  </a:extLst>
                </a:gridCol>
                <a:gridCol w="2346343">
                  <a:extLst>
                    <a:ext uri="{9D8B030D-6E8A-4147-A177-3AD203B41FA5}">
                      <a16:colId xmlns:a16="http://schemas.microsoft.com/office/drawing/2014/main" val="3986246713"/>
                    </a:ext>
                  </a:extLst>
                </a:gridCol>
                <a:gridCol w="2476355">
                  <a:extLst>
                    <a:ext uri="{9D8B030D-6E8A-4147-A177-3AD203B41FA5}">
                      <a16:colId xmlns:a16="http://schemas.microsoft.com/office/drawing/2014/main" val="2975431870"/>
                    </a:ext>
                  </a:extLst>
                </a:gridCol>
                <a:gridCol w="1443872">
                  <a:extLst>
                    <a:ext uri="{9D8B030D-6E8A-4147-A177-3AD203B41FA5}">
                      <a16:colId xmlns:a16="http://schemas.microsoft.com/office/drawing/2014/main" val="3320204475"/>
                    </a:ext>
                  </a:extLst>
                </a:gridCol>
              </a:tblGrid>
              <a:tr h="108119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 полета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Автономность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Лидар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7574429"/>
                  </a:ext>
                </a:extLst>
              </a:tr>
              <a:tr h="796199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Agrodrone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150 000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 г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мин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926959"/>
                  </a:ext>
                </a:extLst>
              </a:tr>
              <a:tr h="110326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Лёвенский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католический университет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 г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мин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509168"/>
                  </a:ext>
                </a:extLst>
              </a:tr>
              <a:tr h="110326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Polybee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Сиднейский университет)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340 г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мин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405711"/>
                  </a:ext>
                </a:extLst>
              </a:tr>
              <a:tr h="143758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B-droid</a:t>
                      </a:r>
                      <a:r>
                        <a:rPr lang="ru-RU" sz="20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(Варшавский технологический университет)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г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мин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наличии системы внешних камер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144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703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148187" y="127768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Бизнес-модель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29" r="21853" b="24422"/>
          <a:stretch/>
        </p:blipFill>
        <p:spPr>
          <a:xfrm>
            <a:off x="10645111" y="-14640"/>
            <a:ext cx="892257" cy="583097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10A4D33-066E-B4DA-DBB4-22889D0E00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882449"/>
              </p:ext>
            </p:extLst>
          </p:nvPr>
        </p:nvGraphicFramePr>
        <p:xfrm>
          <a:off x="-2527" y="534215"/>
          <a:ext cx="11527466" cy="6136867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985056">
                  <a:extLst>
                    <a:ext uri="{9D8B030D-6E8A-4147-A177-3AD203B41FA5}">
                      <a16:colId xmlns:a16="http://schemas.microsoft.com/office/drawing/2014/main" val="1168847908"/>
                    </a:ext>
                  </a:extLst>
                </a:gridCol>
                <a:gridCol w="3091932">
                  <a:extLst>
                    <a:ext uri="{9D8B030D-6E8A-4147-A177-3AD203B41FA5}">
                      <a16:colId xmlns:a16="http://schemas.microsoft.com/office/drawing/2014/main" val="841721337"/>
                    </a:ext>
                  </a:extLst>
                </a:gridCol>
                <a:gridCol w="686745">
                  <a:extLst>
                    <a:ext uri="{9D8B030D-6E8A-4147-A177-3AD203B41FA5}">
                      <a16:colId xmlns:a16="http://schemas.microsoft.com/office/drawing/2014/main" val="781161969"/>
                    </a:ext>
                  </a:extLst>
                </a:gridCol>
                <a:gridCol w="1768624">
                  <a:extLst>
                    <a:ext uri="{9D8B030D-6E8A-4147-A177-3AD203B41FA5}">
                      <a16:colId xmlns:a16="http://schemas.microsoft.com/office/drawing/2014/main" val="3489277394"/>
                    </a:ext>
                  </a:extLst>
                </a:gridCol>
                <a:gridCol w="1961738">
                  <a:extLst>
                    <a:ext uri="{9D8B030D-6E8A-4147-A177-3AD203B41FA5}">
                      <a16:colId xmlns:a16="http://schemas.microsoft.com/office/drawing/2014/main" val="317767157"/>
                    </a:ext>
                  </a:extLst>
                </a:gridCol>
                <a:gridCol w="2033371">
                  <a:extLst>
                    <a:ext uri="{9D8B030D-6E8A-4147-A177-3AD203B41FA5}">
                      <a16:colId xmlns:a16="http://schemas.microsoft.com/office/drawing/2014/main" val="1123472675"/>
                    </a:ext>
                  </a:extLst>
                </a:gridCol>
              </a:tblGrid>
              <a:tr h="433591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Ключевые партнеры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Ключевые деятельности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Ценностное предложение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Отношения с клиентами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Потребительские сегменты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615064"/>
                  </a:ext>
                </a:extLst>
              </a:tr>
              <a:tr h="1626380">
                <a:tc rowSpan="4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Поставщики электронных компонентов БПЛА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НПЦ в области БАС в РБ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Фирмы-производители дронов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программного обеспечения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конструкторской документации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Консалтинг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Автоматизация процесса опыления в тепличных помещениях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Повышение эффективности и снижение себестоимости обработки теплицы по сравнению с ручным опылением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Сокращение расходов на рабочую силу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Обучение управлению дроном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Сервис по программному обслуживанию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Лицензионная поддержка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Компании, занимающиеся разработками БПЛА для сельского хозяйства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Владельцы тепличных комплексов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911956"/>
                  </a:ext>
                </a:extLst>
              </a:tr>
              <a:tr h="7165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Ключевые ресурсы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706133"/>
                  </a:ext>
                </a:extLst>
              </a:tr>
              <a:tr h="25505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Сотрудники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Интеллектуальная собственность (патенты)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Сайт в Интернете</a:t>
                      </a:r>
                      <a:endParaRPr lang="ru-RU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Каналы сбыта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81400"/>
                  </a:ext>
                </a:extLst>
              </a:tr>
              <a:tr h="11493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Официальный сайт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Конференции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Вебинары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344950"/>
                  </a:ext>
                </a:extLst>
              </a:tr>
              <a:tr h="327727">
                <a:tc gridSpan="3"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Структура издержек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Потоки доходов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524847"/>
                  </a:ext>
                </a:extLst>
              </a:tr>
              <a:tr h="918192">
                <a:tc gridSpan="3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Закупка комплектующих БПЛА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Исследования и разработки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Заработная плата сотрудников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Маркетинг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Продажа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программного обеспечения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Обучение управлению дроном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Консалтинговые услуги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011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384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D792E95-2568-D408-E0A2-06E9A04AA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35" y="1747055"/>
            <a:ext cx="3916658" cy="313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D1CA5B-F428-46C9-964C-0227EE668690}"/>
              </a:ext>
            </a:extLst>
          </p:cNvPr>
          <p:cNvSpPr txBox="1"/>
          <p:nvPr/>
        </p:nvSpPr>
        <p:spPr>
          <a:xfrm>
            <a:off x="214135" y="358601"/>
            <a:ext cx="11238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Результаты акселерационной программы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DF04B-CBEB-44CB-BC0E-91B6D5A56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F0DDD-E657-4A7B-8EA0-9A51EC529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52DB48-03B2-4CB7-8569-1F0B69792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3" y="-567677"/>
            <a:ext cx="1789830" cy="21232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66AC6A-3BED-B60E-609C-F300DA3250AD}"/>
              </a:ext>
            </a:extLst>
          </p:cNvPr>
          <p:cNvSpPr txBox="1"/>
          <p:nvPr/>
        </p:nvSpPr>
        <p:spPr>
          <a:xfrm>
            <a:off x="327317" y="1394679"/>
            <a:ext cx="8264434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Проанализированы конкуренты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Проведена оценка объема рынка</a:t>
            </a: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Продумана дорожная карта проекта</a:t>
            </a: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Структурирована бизнес-модель</a:t>
            </a: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Выделены конкурентные преимущества предлагаемой разработки</a:t>
            </a: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Сформулировано ценностное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180808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393A990-07D5-449C-AE91-95C7E2392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1E03F1D6-BA3F-4E5D-AE99-12AD2004F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15722F0C-738B-40B7-896A-D858FBBFEE32}"/>
              </a:ext>
            </a:extLst>
          </p:cNvPr>
          <p:cNvSpPr txBox="1"/>
          <p:nvPr/>
        </p:nvSpPr>
        <p:spPr>
          <a:xfrm>
            <a:off x="136702" y="202486"/>
            <a:ext cx="112384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/>
              <a:t>Дорожная карта проекта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5529994D-8C5A-4457-8BC1-04149EDBF3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828" y="5012142"/>
            <a:ext cx="1620452" cy="1922352"/>
          </a:xfrm>
          <a:prstGeom prst="rect">
            <a:avLst/>
          </a:prstGeom>
        </p:spPr>
      </p:pic>
      <p:sp>
        <p:nvSpPr>
          <p:cNvPr id="2" name="Нашивка 10">
            <a:extLst>
              <a:ext uri="{FF2B5EF4-FFF2-40B4-BE49-F238E27FC236}">
                <a16:creationId xmlns:a16="http://schemas.microsoft.com/office/drawing/2014/main" id="{556D6ACC-602A-B66F-1EF3-6BCAAA3CC6C0}"/>
              </a:ext>
            </a:extLst>
          </p:cNvPr>
          <p:cNvSpPr/>
          <p:nvPr/>
        </p:nvSpPr>
        <p:spPr>
          <a:xfrm>
            <a:off x="136702" y="984278"/>
            <a:ext cx="4132377" cy="1430148"/>
          </a:xfrm>
          <a:prstGeom prst="chevron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Покупка комплектующих, сборка и наладка БПЛА</a:t>
            </a:r>
          </a:p>
        </p:txBody>
      </p:sp>
      <p:sp>
        <p:nvSpPr>
          <p:cNvPr id="3" name="Нашивка 11">
            <a:extLst>
              <a:ext uri="{FF2B5EF4-FFF2-40B4-BE49-F238E27FC236}">
                <a16:creationId xmlns:a16="http://schemas.microsoft.com/office/drawing/2014/main" id="{5329DA0D-EE75-41E5-836F-7F73C2B8F12A}"/>
              </a:ext>
            </a:extLst>
          </p:cNvPr>
          <p:cNvSpPr/>
          <p:nvPr/>
        </p:nvSpPr>
        <p:spPr>
          <a:xfrm>
            <a:off x="3743001" y="983738"/>
            <a:ext cx="4132377" cy="142398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интеллектуальных алгоритмов для управления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дроном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ашивка 12">
            <a:extLst>
              <a:ext uri="{FF2B5EF4-FFF2-40B4-BE49-F238E27FC236}">
                <a16:creationId xmlns:a16="http://schemas.microsoft.com/office/drawing/2014/main" id="{CCBB58BF-BD07-FE44-9F0C-0F47B170B8BE}"/>
              </a:ext>
            </a:extLst>
          </p:cNvPr>
          <p:cNvSpPr/>
          <p:nvPr/>
        </p:nvSpPr>
        <p:spPr>
          <a:xfrm>
            <a:off x="7349300" y="987820"/>
            <a:ext cx="4132377" cy="1423987"/>
          </a:xfrm>
          <a:prstGeom prst="chevr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Рабочий прототип БПЛА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Agrodrone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15">
            <a:extLst>
              <a:ext uri="{FF2B5EF4-FFF2-40B4-BE49-F238E27FC236}">
                <a16:creationId xmlns:a16="http://schemas.microsoft.com/office/drawing/2014/main" id="{D6DA435F-8B95-B269-2AC8-442FA9C2F632}"/>
              </a:ext>
            </a:extLst>
          </p:cNvPr>
          <p:cNvSpPr/>
          <p:nvPr/>
        </p:nvSpPr>
        <p:spPr>
          <a:xfrm>
            <a:off x="4701520" y="2601632"/>
            <a:ext cx="2108830" cy="5895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Август - Декабрь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2024 год</a:t>
            </a:r>
          </a:p>
        </p:txBody>
      </p:sp>
      <p:sp>
        <p:nvSpPr>
          <p:cNvPr id="6" name="Нашивка 20">
            <a:extLst>
              <a:ext uri="{FF2B5EF4-FFF2-40B4-BE49-F238E27FC236}">
                <a16:creationId xmlns:a16="http://schemas.microsoft.com/office/drawing/2014/main" id="{BC0EFFA1-31E4-1391-5217-C62AB14D1D23}"/>
              </a:ext>
            </a:extLst>
          </p:cNvPr>
          <p:cNvSpPr/>
          <p:nvPr/>
        </p:nvSpPr>
        <p:spPr>
          <a:xfrm>
            <a:off x="1984761" y="3864438"/>
            <a:ext cx="4132377" cy="1423987"/>
          </a:xfrm>
          <a:prstGeom prst="chevron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Машинное обучение распознаванию растений и интеграция с системой управления</a:t>
            </a:r>
          </a:p>
        </p:txBody>
      </p:sp>
      <p:sp>
        <p:nvSpPr>
          <p:cNvPr id="7" name="Скругленный прямоугольник 26">
            <a:extLst>
              <a:ext uri="{FF2B5EF4-FFF2-40B4-BE49-F238E27FC236}">
                <a16:creationId xmlns:a16="http://schemas.microsoft.com/office/drawing/2014/main" id="{780A95C9-CFA2-424F-3653-3FD5F8DAFB71}"/>
              </a:ext>
            </a:extLst>
          </p:cNvPr>
          <p:cNvSpPr/>
          <p:nvPr/>
        </p:nvSpPr>
        <p:spPr>
          <a:xfrm>
            <a:off x="8361073" y="2601633"/>
            <a:ext cx="2108830" cy="58956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Январь - Февраль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2025 год</a:t>
            </a:r>
          </a:p>
        </p:txBody>
      </p:sp>
      <p:sp>
        <p:nvSpPr>
          <p:cNvPr id="8" name="Нашивка 22">
            <a:extLst>
              <a:ext uri="{FF2B5EF4-FFF2-40B4-BE49-F238E27FC236}">
                <a16:creationId xmlns:a16="http://schemas.microsoft.com/office/drawing/2014/main" id="{5E203A5D-B3B4-63BE-8CDC-5C629355DD5D}"/>
              </a:ext>
            </a:extLst>
          </p:cNvPr>
          <p:cNvSpPr/>
          <p:nvPr/>
        </p:nvSpPr>
        <p:spPr>
          <a:xfrm>
            <a:off x="5607531" y="3864438"/>
            <a:ext cx="4132377" cy="1423987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документации на ПО, подача заявки на патент</a:t>
            </a:r>
          </a:p>
        </p:txBody>
      </p:sp>
      <p:sp>
        <p:nvSpPr>
          <p:cNvPr id="9" name="Скругленный прямоугольник 23">
            <a:extLst>
              <a:ext uri="{FF2B5EF4-FFF2-40B4-BE49-F238E27FC236}">
                <a16:creationId xmlns:a16="http://schemas.microsoft.com/office/drawing/2014/main" id="{5A6D0670-EC04-0006-3E8C-5F0D25F3F690}"/>
              </a:ext>
            </a:extLst>
          </p:cNvPr>
          <p:cNvSpPr/>
          <p:nvPr/>
        </p:nvSpPr>
        <p:spPr>
          <a:xfrm>
            <a:off x="6619304" y="5458085"/>
            <a:ext cx="2108830" cy="64005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Октябрь – Декабрь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2025 год</a:t>
            </a:r>
          </a:p>
        </p:txBody>
      </p:sp>
      <p:sp>
        <p:nvSpPr>
          <p:cNvPr id="10" name="Скругленный прямоугольник 15">
            <a:extLst>
              <a:ext uri="{FF2B5EF4-FFF2-40B4-BE49-F238E27FC236}">
                <a16:creationId xmlns:a16="http://schemas.microsoft.com/office/drawing/2014/main" id="{BFBBD5EC-851B-EE66-1C93-9B956A8EABAB}"/>
              </a:ext>
            </a:extLst>
          </p:cNvPr>
          <p:cNvSpPr/>
          <p:nvPr/>
        </p:nvSpPr>
        <p:spPr>
          <a:xfrm>
            <a:off x="1148475" y="2601632"/>
            <a:ext cx="2108830" cy="58956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Март - Июль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2024 год</a:t>
            </a:r>
          </a:p>
        </p:txBody>
      </p:sp>
      <p:sp>
        <p:nvSpPr>
          <p:cNvPr id="11" name="Скругленный прямоугольник 23">
            <a:extLst>
              <a:ext uri="{FF2B5EF4-FFF2-40B4-BE49-F238E27FC236}">
                <a16:creationId xmlns:a16="http://schemas.microsoft.com/office/drawing/2014/main" id="{C3558148-33F1-692A-CEB8-4E23BE0C0CFB}"/>
              </a:ext>
            </a:extLst>
          </p:cNvPr>
          <p:cNvSpPr/>
          <p:nvPr/>
        </p:nvSpPr>
        <p:spPr>
          <a:xfrm>
            <a:off x="2994034" y="5460250"/>
            <a:ext cx="2108830" cy="640054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Март – Сентябрь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2025 год</a:t>
            </a:r>
          </a:p>
        </p:txBody>
      </p:sp>
    </p:spTree>
    <p:extLst>
      <p:ext uri="{BB962C8B-B14F-4D97-AF65-F5344CB8AC3E}">
        <p14:creationId xmlns:p14="http://schemas.microsoft.com/office/powerpoint/2010/main" val="2696926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A0161221-70C6-4E4E-88FD-87C959EB4AA2}"/>
              </a:ext>
            </a:extLst>
          </p:cNvPr>
          <p:cNvSpPr/>
          <p:nvPr/>
        </p:nvSpPr>
        <p:spPr>
          <a:xfrm>
            <a:off x="6103137" y="-6261"/>
            <a:ext cx="6121526" cy="126610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17132E73-03B3-4FD6-BDF1-8D7143190DD1}"/>
              </a:ext>
            </a:extLst>
          </p:cNvPr>
          <p:cNvSpPr/>
          <p:nvPr/>
        </p:nvSpPr>
        <p:spPr>
          <a:xfrm>
            <a:off x="8355782" y="-12041"/>
            <a:ext cx="3868878" cy="1266101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92E0EF-302C-4A74-829D-B71C47CCB6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37" r="22871" b="27512"/>
          <a:stretch/>
        </p:blipFill>
        <p:spPr>
          <a:xfrm>
            <a:off x="8468238" y="51916"/>
            <a:ext cx="1937955" cy="1119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CA2372-3BAA-472D-9B53-F5ABFC3DE8AF}"/>
              </a:ext>
            </a:extLst>
          </p:cNvPr>
          <p:cNvSpPr txBox="1"/>
          <p:nvPr/>
        </p:nvSpPr>
        <p:spPr>
          <a:xfrm>
            <a:off x="350063" y="220899"/>
            <a:ext cx="3551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Команда проекта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6E1B143-0A56-B8AB-4059-B096EB3D29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472" b="12472"/>
          <a:stretch/>
        </p:blipFill>
        <p:spPr>
          <a:xfrm>
            <a:off x="329743" y="1567094"/>
            <a:ext cx="2706251" cy="2708259"/>
          </a:xfrm>
          <a:prstGeom prst="ellipse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8F0B89-860E-0313-17D8-1293EBB6938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98" t="12472" r="24729" b="33473"/>
          <a:stretch/>
        </p:blipFill>
        <p:spPr>
          <a:xfrm>
            <a:off x="3271520" y="1567092"/>
            <a:ext cx="2708259" cy="2708259"/>
          </a:xfrm>
          <a:prstGeom prst="ellipse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C1BBA6-3701-5486-5A34-0B4DA8446C0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7" r="37"/>
          <a:stretch>
            <a:fillRect/>
          </a:stretch>
        </p:blipFill>
        <p:spPr>
          <a:xfrm>
            <a:off x="6212223" y="1567092"/>
            <a:ext cx="2706252" cy="2708260"/>
          </a:xfrm>
          <a:prstGeom prst="ellipse">
            <a:avLst/>
          </a:prstGeom>
        </p:spPr>
      </p:pic>
      <p:pic>
        <p:nvPicPr>
          <p:cNvPr id="6" name="Рисунок 5" descr="Изображение выглядит как Человеческое лицо, человек, Подбородок, Лоб&#10;&#10;Автоматически созданное описание">
            <a:extLst>
              <a:ext uri="{FF2B5EF4-FFF2-40B4-BE49-F238E27FC236}">
                <a16:creationId xmlns:a16="http://schemas.microsoft.com/office/drawing/2014/main" id="{66BA0FF3-BB69-44D7-0FA7-C896CF5F90C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4" r="7544"/>
          <a:stretch/>
        </p:blipFill>
        <p:spPr>
          <a:xfrm>
            <a:off x="9150919" y="1567091"/>
            <a:ext cx="2706250" cy="2708259"/>
          </a:xfrm>
          <a:prstGeom prst="ellips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1026C2-C12D-E89E-1CE5-2CDD8920481F}"/>
              </a:ext>
            </a:extLst>
          </p:cNvPr>
          <p:cNvSpPr txBox="1"/>
          <p:nvPr/>
        </p:nvSpPr>
        <p:spPr>
          <a:xfrm>
            <a:off x="445825" y="4491667"/>
            <a:ext cx="24740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Евгений Козлов</a:t>
            </a: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Лидер проекта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803DD4-6C43-303D-EB32-928685058271}"/>
              </a:ext>
            </a:extLst>
          </p:cNvPr>
          <p:cNvSpPr txBox="1"/>
          <p:nvPr/>
        </p:nvSpPr>
        <p:spPr>
          <a:xfrm>
            <a:off x="3424229" y="4491667"/>
            <a:ext cx="2402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Иван Шадрин</a:t>
            </a: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0" dirty="0">
                <a:latin typeface="Arial" panose="020B0604020202020204" pitchFamily="34" charset="0"/>
                <a:cs typeface="Arial" panose="020B0604020202020204" pitchFamily="34" charset="0"/>
              </a:rPr>
              <a:t>Инженер-электроник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9B5475-1B1F-A9B9-031F-39DEE57C7645}"/>
              </a:ext>
            </a:extLst>
          </p:cNvPr>
          <p:cNvSpPr txBox="1"/>
          <p:nvPr/>
        </p:nvSpPr>
        <p:spPr>
          <a:xfrm>
            <a:off x="6212223" y="4491667"/>
            <a:ext cx="27062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Павел Васильев</a:t>
            </a: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0" dirty="0">
                <a:latin typeface="Arial" panose="020B0604020202020204" pitchFamily="34" charset="0"/>
                <a:cs typeface="Arial" panose="020B0604020202020204" pitchFamily="34" charset="0"/>
              </a:rPr>
              <a:t>Инженер-программист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9FDFCB-2B65-9448-81CA-095259E33C17}"/>
              </a:ext>
            </a:extLst>
          </p:cNvPr>
          <p:cNvSpPr txBox="1"/>
          <p:nvPr/>
        </p:nvSpPr>
        <p:spPr>
          <a:xfrm>
            <a:off x="8995740" y="4491667"/>
            <a:ext cx="301660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Тагир Муслимов</a:t>
            </a: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0" dirty="0">
                <a:latin typeface="Arial" panose="020B0604020202020204" pitchFamily="34" charset="0"/>
                <a:cs typeface="Arial" panose="020B0604020202020204" pitchFamily="34" charset="0"/>
              </a:rPr>
              <a:t>Технический консультант проекта</a:t>
            </a:r>
          </a:p>
          <a:p>
            <a:pPr algn="ctr"/>
            <a:r>
              <a:rPr lang="ru-RU" sz="2000" b="0" dirty="0">
                <a:latin typeface="Arial" panose="020B0604020202020204" pitchFamily="34" charset="0"/>
                <a:cs typeface="Arial" panose="020B0604020202020204" pitchFamily="34" charset="0"/>
              </a:rPr>
              <a:t>кандидат технических наук</a:t>
            </a:r>
          </a:p>
        </p:txBody>
      </p:sp>
    </p:spTree>
    <p:extLst>
      <p:ext uri="{BB962C8B-B14F-4D97-AF65-F5344CB8AC3E}">
        <p14:creationId xmlns:p14="http://schemas.microsoft.com/office/powerpoint/2010/main" val="2376129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80E12C30-E51C-43D8-8F60-ECD042221187}"/>
              </a:ext>
            </a:extLst>
          </p:cNvPr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A0161221-70C6-4E4E-88FD-87C959EB4AA2}"/>
              </a:ext>
            </a:extLst>
          </p:cNvPr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" name="Прямоугольник 13">
            <a:extLst>
              <a:ext uri="{FF2B5EF4-FFF2-40B4-BE49-F238E27FC236}">
                <a16:creationId xmlns:a16="http://schemas.microsoft.com/office/drawing/2014/main" id="{D45B03AD-75D2-4506-BCE5-E6A3275FD567}"/>
              </a:ext>
            </a:extLst>
          </p:cNvPr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17132E73-03B3-4FD6-BDF1-8D7143190DD1}"/>
              </a:ext>
            </a:extLst>
          </p:cNvPr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8" name="Рисунок 24" descr="Рисунок 24">
            <a:extLst>
              <a:ext uri="{FF2B5EF4-FFF2-40B4-BE49-F238E27FC236}">
                <a16:creationId xmlns:a16="http://schemas.microsoft.com/office/drawing/2014/main" id="{2F80D308-34B4-43BD-AE1D-D1BB3FD5C3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2.png" descr="image2.png">
            <a:extLst>
              <a:ext uri="{FF2B5EF4-FFF2-40B4-BE49-F238E27FC236}">
                <a16:creationId xmlns:a16="http://schemas.microsoft.com/office/drawing/2014/main" id="{62AC1C7B-5DE5-4B25-88FC-C83DFC6BF9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Квадрат">
            <a:extLst>
              <a:ext uri="{FF2B5EF4-FFF2-40B4-BE49-F238E27FC236}">
                <a16:creationId xmlns:a16="http://schemas.microsoft.com/office/drawing/2014/main" id="{6E2F1CDF-9CA7-463D-B45F-A3AD73FF2B6F}"/>
              </a:ext>
            </a:extLst>
          </p:cNvPr>
          <p:cNvSpPr/>
          <p:nvPr/>
        </p:nvSpPr>
        <p:spPr>
          <a:xfrm>
            <a:off x="8355782" y="1805624"/>
            <a:ext cx="3868878" cy="505237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5F70A27-299E-4F47-8340-FDE9977916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08" y="631902"/>
            <a:ext cx="4878560" cy="6858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92E0EF-302C-4A74-829D-B71C47CCB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885" y="-1340829"/>
            <a:ext cx="3508725" cy="416242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CA2372-3BAA-472D-9B53-F5ABFC3DE8AF}"/>
              </a:ext>
            </a:extLst>
          </p:cNvPr>
          <p:cNvSpPr txBox="1"/>
          <p:nvPr/>
        </p:nvSpPr>
        <p:spPr>
          <a:xfrm>
            <a:off x="136703" y="223520"/>
            <a:ext cx="4404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Запросы команды</a:t>
            </a:r>
            <a:endParaRPr lang="ru-RU" sz="1800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342DBB44-ABCD-4C7B-EB40-93E776A23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5" r="2735"/>
          <a:stretch>
            <a:fillRect/>
          </a:stretch>
        </p:blipFill>
        <p:spPr bwMode="auto">
          <a:xfrm>
            <a:off x="441649" y="1278736"/>
            <a:ext cx="2377100" cy="237886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4EEF9E-CACB-0A14-ABD4-9487663A0C07}"/>
              </a:ext>
            </a:extLst>
          </p:cNvPr>
          <p:cNvSpPr txBox="1"/>
          <p:nvPr/>
        </p:nvSpPr>
        <p:spPr>
          <a:xfrm>
            <a:off x="441649" y="4010407"/>
            <a:ext cx="23749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Экономист</a:t>
            </a:r>
          </a:p>
          <a:p>
            <a:pPr algn="ctr"/>
            <a:endParaRPr lang="ru-RU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0" dirty="0">
                <a:latin typeface="Arial" panose="020B0604020202020204" pitchFamily="34" charset="0"/>
                <a:cs typeface="Arial" panose="020B0604020202020204" pitchFamily="34" charset="0"/>
              </a:rPr>
              <a:t>Поиск специалиста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3F9B8DA9-B2BA-8C6A-8D03-2D7B2F622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5" r="2735"/>
          <a:stretch>
            <a:fillRect/>
          </a:stretch>
        </p:blipFill>
        <p:spPr bwMode="auto">
          <a:xfrm>
            <a:off x="3324117" y="1278736"/>
            <a:ext cx="2377100" cy="237886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452200A-05FD-6954-6475-CFD1E0576B73}"/>
              </a:ext>
            </a:extLst>
          </p:cNvPr>
          <p:cNvSpPr txBox="1"/>
          <p:nvPr/>
        </p:nvSpPr>
        <p:spPr>
          <a:xfrm>
            <a:off x="3354071" y="4006850"/>
            <a:ext cx="23749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Ботаник</a:t>
            </a:r>
          </a:p>
          <a:p>
            <a:pPr algn="ctr"/>
            <a:endParaRPr lang="ru-RU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0" dirty="0">
                <a:latin typeface="Arial" panose="020B0604020202020204" pitchFamily="34" charset="0"/>
                <a:cs typeface="Arial" panose="020B0604020202020204" pitchFamily="34" charset="0"/>
              </a:rPr>
              <a:t>Поиск специалиста</a:t>
            </a:r>
          </a:p>
        </p:txBody>
      </p:sp>
    </p:spTree>
    <p:extLst>
      <p:ext uri="{BB962C8B-B14F-4D97-AF65-F5344CB8AC3E}">
        <p14:creationId xmlns:p14="http://schemas.microsoft.com/office/powerpoint/2010/main" val="204818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ECE796-78AA-448D-88A8-43A2AF434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3088" y="669112"/>
            <a:ext cx="5399223" cy="60335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D421BD-C79F-49CC-BC14-B96750474F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0" y="6544082"/>
            <a:ext cx="12182100" cy="3171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7C97D7-878A-45B8-82CC-C4CF0C428D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C5BD7E6-D9FD-4BCF-B3D9-AF9C66C0C5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0" y="-814235"/>
            <a:ext cx="2203050" cy="26134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94F4FF-DE6C-4EC2-8BB5-62F2C88BEF00}"/>
              </a:ext>
            </a:extLst>
          </p:cNvPr>
          <p:cNvSpPr txBox="1"/>
          <p:nvPr/>
        </p:nvSpPr>
        <p:spPr>
          <a:xfrm>
            <a:off x="3519240" y="510539"/>
            <a:ext cx="77910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rgbClr val="8F00FF"/>
                </a:solidFill>
                <a:latin typeface="Gilroy-ExtraBold"/>
              </a:rPr>
              <a:t>Контакты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A6B10C-41BA-FA04-A597-F423ECDE987C}"/>
              </a:ext>
            </a:extLst>
          </p:cNvPr>
          <p:cNvSpPr txBox="1"/>
          <p:nvPr/>
        </p:nvSpPr>
        <p:spPr>
          <a:xfrm>
            <a:off x="6360930" y="1789440"/>
            <a:ext cx="3643939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7 (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917) 406-71-79</a:t>
            </a:r>
          </a:p>
          <a:p>
            <a:pPr>
              <a:spcAft>
                <a:spcPts val="3000"/>
              </a:spcAft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geny.kozlov@mail.ru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BAC448-E4FA-AC1B-92EC-2D287DA8AAA3}"/>
              </a:ext>
            </a:extLst>
          </p:cNvPr>
          <p:cNvSpPr txBox="1"/>
          <p:nvPr/>
        </p:nvSpPr>
        <p:spPr>
          <a:xfrm>
            <a:off x="4773671" y="1789440"/>
            <a:ext cx="203131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Телефон:</a:t>
            </a:r>
          </a:p>
          <a:p>
            <a:pPr>
              <a:spcAft>
                <a:spcPts val="30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spcAft>
                <a:spcPts val="3000"/>
              </a:spcAft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Телеграм: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14C0B7-8C34-498E-FC42-6DE37AE65C73}"/>
              </a:ext>
            </a:extLst>
          </p:cNvPr>
          <p:cNvSpPr txBox="1"/>
          <p:nvPr/>
        </p:nvSpPr>
        <p:spPr>
          <a:xfrm>
            <a:off x="4773671" y="1149952"/>
            <a:ext cx="4217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Евгений Козлов, лидер проекта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D0B1753-F677-DD8D-8F6B-35031DBF1B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8" t="37420" r="19232" b="25692"/>
          <a:stretch/>
        </p:blipFill>
        <p:spPr bwMode="auto">
          <a:xfrm>
            <a:off x="6169728" y="3101896"/>
            <a:ext cx="2235200" cy="2529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6993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461</Words>
  <Application>Microsoft Office PowerPoint</Application>
  <PresentationFormat>Широкоэкранный</PresentationFormat>
  <Paragraphs>156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Gilroy-ExtraBold</vt:lpstr>
      <vt:lpstr>Helvetica Neue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PolinaYO</dc:creator>
  <cp:lastModifiedBy>Евгений Козлов</cp:lastModifiedBy>
  <cp:revision>24</cp:revision>
  <dcterms:created xsi:type="dcterms:W3CDTF">2023-07-06T18:33:38Z</dcterms:created>
  <dcterms:modified xsi:type="dcterms:W3CDTF">2023-12-17T19:15:01Z</dcterms:modified>
</cp:coreProperties>
</file>