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312" r:id="rId3"/>
    <p:sldId id="326" r:id="rId4"/>
    <p:sldId id="313" r:id="rId5"/>
    <p:sldId id="318" r:id="rId6"/>
    <p:sldId id="319" r:id="rId7"/>
    <p:sldId id="315" r:id="rId8"/>
    <p:sldId id="316" r:id="rId9"/>
    <p:sldId id="317" r:id="rId10"/>
    <p:sldId id="320" r:id="rId11"/>
    <p:sldId id="321" r:id="rId12"/>
    <p:sldId id="323" r:id="rId13"/>
    <p:sldId id="325" r:id="rId14"/>
    <p:sldId id="304" r:id="rId15"/>
    <p:sldId id="305" r:id="rId16"/>
  </p:sldIdLst>
  <p:sldSz cx="12168188" cy="6840538"/>
  <p:notesSz cx="6858000" cy="9144000"/>
  <p:defaultTextStyle>
    <a:defPPr>
      <a:defRPr lang="ru-RU"/>
    </a:defPPr>
    <a:lvl1pPr marL="0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8" userDrawn="1">
          <p15:clr>
            <a:srgbClr val="547EBF"/>
          </p15:clr>
        </p15:guide>
        <p15:guide id="3" orient="horz" pos="3742" userDrawn="1">
          <p15:clr>
            <a:srgbClr val="547EBF"/>
          </p15:clr>
        </p15:guide>
        <p15:guide id="4" orient="horz" pos="1021" userDrawn="1">
          <p15:clr>
            <a:srgbClr val="547EBF"/>
          </p15:clr>
        </p15:guide>
        <p15:guide id="5" orient="horz" pos="3629" userDrawn="1">
          <p15:clr>
            <a:srgbClr val="547EBF"/>
          </p15:clr>
        </p15:guide>
        <p15:guide id="6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6"/>
    <a:srgbClr val="006DF2"/>
    <a:srgbClr val="9F70AD"/>
    <a:srgbClr val="164194"/>
    <a:srgbClr val="6D7886"/>
    <a:srgbClr val="9460A4"/>
    <a:srgbClr val="858889"/>
    <a:srgbClr val="51C6EC"/>
    <a:srgbClr val="D9D9D9"/>
    <a:srgbClr val="95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8" autoAdjust="0"/>
    <p:restoredTop sz="94016" autoAdjust="0"/>
  </p:normalViewPr>
  <p:slideViewPr>
    <p:cSldViewPr snapToGrid="0" snapToObjects="1">
      <p:cViewPr varScale="1">
        <p:scale>
          <a:sx n="114" d="100"/>
          <a:sy n="114" d="100"/>
        </p:scale>
        <p:origin x="366" y="108"/>
      </p:cViewPr>
      <p:guideLst>
        <p:guide orient="horz" pos="748"/>
        <p:guide orient="horz" pos="3742"/>
        <p:guide orient="horz" pos="1021"/>
        <p:guide orient="horz" pos="3629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37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r>
              <a:rPr lang="ru-RU" sz="2000" dirty="0">
                <a:latin typeface="Bahnschrift" panose="020B0502040204020203" pitchFamily="34" charset="0"/>
              </a:rPr>
              <a:t>несоблюдение</a:t>
            </a:r>
            <a:r>
              <a:rPr lang="ru-RU" sz="2000" baseline="0" dirty="0">
                <a:latin typeface="Bahnschrift" panose="020B0502040204020203" pitchFamily="34" charset="0"/>
              </a:rPr>
              <a:t> режима лечения</a:t>
            </a:r>
            <a:endParaRPr lang="ru-RU" sz="2000" dirty="0">
              <a:latin typeface="Bahnschrift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EE-4CB8-A16B-857BEAA152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EE-4CB8-A16B-857BEAA152C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EA9DFD6-C300-4757-9D2D-D39F94AEF58F}" type="VALUE">
                      <a:rPr lang="en-US" smtClean="0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4EE-4CB8-A16B-857BEAA152C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2CB0B01-CEBA-4C5E-9248-88A39D2B93E5}" type="VALUE">
                      <a:rPr lang="en-US" smtClean="0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4EE-4CB8-A16B-857BEAA152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Лист1!$A$1:$A$3</c:f>
              <c:strCache>
                <c:ptCount val="2"/>
                <c:pt idx="0">
                  <c:v>соблюдают</c:v>
                </c:pt>
                <c:pt idx="1">
                  <c:v>не соблюдают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EE-4CB8-A16B-857BEAA15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влияние на</a:t>
            </a:r>
            <a:r>
              <a:rPr lang="ru-RU" sz="2400" baseline="0"/>
              <a:t> здоровье</a:t>
            </a:r>
            <a:endParaRPr lang="ru-RU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latin typeface="Bahnschrift" panose="020B0502040204020203" pitchFamily="34" charset="0"/>
              </a:rPr>
              <a:t>влияние на</a:t>
            </a:r>
            <a:r>
              <a:rPr lang="ru-RU" sz="2400" baseline="0" dirty="0">
                <a:latin typeface="Bahnschrift" panose="020B0502040204020203" pitchFamily="34" charset="0"/>
              </a:rPr>
              <a:t> здоровье</a:t>
            </a:r>
            <a:endParaRPr lang="ru-RU" sz="2400" dirty="0">
              <a:latin typeface="Bahnschrift" panose="020B0502040204020203" pitchFamily="34" charset="0"/>
            </a:endParaRPr>
          </a:p>
        </c:rich>
      </c:tx>
      <c:layout>
        <c:manualLayout>
          <c:xMode val="edge"/>
          <c:yMode val="edge"/>
          <c:x val="0.17897536326000488"/>
          <c:y val="2.9682666573980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09-4F58-85CA-765EA1194B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09-4F58-85CA-765EA1194B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Лист1!$F$1:$F$2</c:f>
              <c:strCache>
                <c:ptCount val="2"/>
                <c:pt idx="0">
                  <c:v>госпитализации</c:v>
                </c:pt>
                <c:pt idx="1">
                  <c:v>смерти</c:v>
                </c:pt>
              </c:strCache>
            </c:strRef>
          </c:cat>
          <c:val>
            <c:numRef>
              <c:f>Лист1!$G$1:$G$2</c:f>
              <c:numCache>
                <c:formatCode>0%</c:formatCode>
                <c:ptCount val="2"/>
                <c:pt idx="0">
                  <c:v>0.3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09-4F58-85CA-765EA1194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FEEBB-B15E-C549-A0FA-995F86C9DA48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4C55-FBD9-6F4F-B00C-88E3331C1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49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EFFF-8571-E348-94EE-E8154671201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4521-F593-574E-9920-BC8C890C5C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94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388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582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777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971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7165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359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553" algn="l" defTabSz="912388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76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3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183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1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315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60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23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318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4521-F593-574E-9920-BC8C890C5CA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83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latin typeface="Fedra Sans Pro Bold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1" y="5220191"/>
            <a:ext cx="9126141" cy="490143"/>
          </a:xfrm>
        </p:spPr>
        <p:txBody>
          <a:bodyPr anchor="b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lang="ru-RU" sz="1400" b="0" i="0" kern="1200" dirty="0">
                <a:solidFill>
                  <a:schemeClr val="tx1"/>
                </a:solidFill>
                <a:latin typeface="Fedra Sans Pro Bold" panose="020B0504040000020004" pitchFamily="34" charset="0"/>
                <a:ea typeface="Fedra Sans Pro Bold" panose="020B0504040000020004" pitchFamily="34" charset="0"/>
                <a:cs typeface="Fedra Sans Pro Bold" panose="020B05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докладчика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ём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46781" y="1540770"/>
            <a:ext cx="9126141" cy="22769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latin typeface="Fedra Sans Pro Bold" panose="020B0504040000020004" pitchFamily="34" charset="0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6781" y="3745574"/>
            <a:ext cx="9126141" cy="12183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Текст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46780" y="5220191"/>
            <a:ext cx="9126141" cy="490143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Fedra Sans Pro Light" panose="020B0304040000020004" pitchFamily="34" charset="0"/>
              </a:defRPr>
            </a:lvl1pPr>
          </a:lstStyle>
          <a:p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Докладчик</a:t>
            </a:r>
            <a:br>
              <a:rPr lang="en-US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</a:br>
            <a:r>
              <a:rPr lang="ru-RU" sz="140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Должность</a:t>
            </a:r>
            <a:r>
              <a:rPr lang="ru-RU" sz="1400" baseline="0" dirty="0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 </a:t>
            </a:r>
            <a:r>
              <a:rPr lang="ru-RU" sz="1400" baseline="0" dirty="0" err="1">
                <a:latin typeface="Montserrat" panose="00000500000000000000" pitchFamily="2" charset="-52"/>
                <a:ea typeface="Fedra Sans Alt Pro Light" charset="0"/>
                <a:cs typeface="Fedra Sans Alt Pro Light" charset="0"/>
              </a:rPr>
              <a:t>доклдчика</a:t>
            </a:r>
            <a:endParaRPr lang="ru-RU" sz="1400" dirty="0">
              <a:effectLst/>
              <a:latin typeface="Montserrat" panose="00000500000000000000" pitchFamily="2" charset="-52"/>
              <a:ea typeface="Fedra Sans Alt Pro Light" charset="0"/>
              <a:cs typeface="Fedra Sans A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3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76264" y="981636"/>
            <a:ext cx="10944224" cy="5096435"/>
          </a:xfrm>
        </p:spPr>
        <p:txBody>
          <a:bodyPr/>
          <a:lstStyle>
            <a:lvl1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  <a:lvl2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2pPr>
            <a:lvl3pPr>
              <a:defRPr b="1" i="0">
                <a:latin typeface="Fedra Sans Pro Bold" panose="020B0804040000020004" pitchFamily="34" charset="0"/>
                <a:ea typeface="Fedra Sans Pro Bold" panose="020B0804040000020004" pitchFamily="34" charset="0"/>
                <a:cs typeface="Fedra Sans Pro Bold" panose="020B0804040000020004" pitchFamily="34" charset="0"/>
              </a:defRPr>
            </a:lvl3pPr>
            <a:lvl4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4pPr>
            <a:lvl5pPr>
              <a:defRPr b="0" i="0"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25" y="1705385"/>
            <a:ext cx="10495062" cy="2845473"/>
          </a:xfrm>
          <a:prstGeom prst="rect">
            <a:avLst/>
          </a:prstGeom>
        </p:spPr>
        <p:txBody>
          <a:bodyPr anchor="b"/>
          <a:lstStyle>
            <a:lvl1pPr>
              <a:defRPr sz="5985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25" y="4577778"/>
            <a:ext cx="1049506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563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0145" y="1820976"/>
            <a:ext cx="5171480" cy="4340259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49" y="1676882"/>
            <a:ext cx="5147713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149" y="2498697"/>
            <a:ext cx="5147713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0145" y="1676882"/>
            <a:ext cx="5173065" cy="821814"/>
          </a:xfrm>
        </p:spPr>
        <p:txBody>
          <a:bodyPr anchor="b"/>
          <a:lstStyle>
            <a:lvl1pPr marL="0" indent="0">
              <a:buNone/>
              <a:defRPr sz="2394" b="0">
                <a:latin typeface="Fedra Sans Pro Bold" panose="020B0804040000020004" pitchFamily="34" charset="0"/>
              </a:defRPr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0145" y="2498697"/>
            <a:ext cx="5173065" cy="3675206"/>
          </a:xfrm>
        </p:spPr>
        <p:txBody>
          <a:bodyPr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1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48" y="456036"/>
            <a:ext cx="3924557" cy="1596126"/>
          </a:xfrm>
          <a:prstGeom prst="rect">
            <a:avLst/>
          </a:prstGeom>
        </p:spPr>
        <p:txBody>
          <a:bodyPr anchor="b"/>
          <a:lstStyle>
            <a:lvl1pPr>
              <a:defRPr sz="3192"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065" y="984911"/>
            <a:ext cx="6160145" cy="4861216"/>
          </a:xfrm>
        </p:spPr>
        <p:txBody>
          <a:bodyPr/>
          <a:lstStyle>
            <a:lvl1pPr>
              <a:defRPr sz="3192">
                <a:latin typeface="Fedra Sans Pro Light" panose="020B0304040000020004" pitchFamily="34" charset="0"/>
              </a:defRPr>
            </a:lvl1pPr>
            <a:lvl2pPr>
              <a:defRPr sz="2793">
                <a:latin typeface="Fedra Sans Pro Light" panose="020B0304040000020004" pitchFamily="34" charset="0"/>
              </a:defRPr>
            </a:lvl2pPr>
            <a:lvl3pPr>
              <a:defRPr sz="2394">
                <a:latin typeface="Fedra Sans Pro Light" panose="020B0304040000020004" pitchFamily="34" charset="0"/>
              </a:defRPr>
            </a:lvl3pPr>
            <a:lvl4pPr>
              <a:defRPr sz="1995">
                <a:latin typeface="Fedra Sans Pro Light" panose="020B0304040000020004" pitchFamily="34" charset="0"/>
              </a:defRPr>
            </a:lvl4pPr>
            <a:lvl5pPr>
              <a:defRPr sz="1995">
                <a:latin typeface="Fedra Sans Pro Light" panose="020B0304040000020004" pitchFamily="34" charset="0"/>
              </a:defRPr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148" y="2052161"/>
            <a:ext cx="3924557" cy="3801883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и подпис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263" y="1056031"/>
            <a:ext cx="2644457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262" y="3810000"/>
            <a:ext cx="2664777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352801" y="1056031"/>
            <a:ext cx="2621798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83300" y="1056031"/>
            <a:ext cx="2651760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60788" y="1056031"/>
            <a:ext cx="2659699" cy="258124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latin typeface="Fedra Sans Pro Light" panose="020B0304040000020004" pitchFamily="34" charset="0"/>
              </a:defRPr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9782" y="3810000"/>
            <a:ext cx="263429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90602" y="3810000"/>
            <a:ext cx="265461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9520" y="3810000"/>
            <a:ext cx="2660968" cy="2235200"/>
          </a:xfrm>
        </p:spPr>
        <p:txBody>
          <a:bodyPr/>
          <a:lstStyle>
            <a:lvl1pPr marL="0" indent="0">
              <a:buNone/>
              <a:defRPr sz="1596">
                <a:latin typeface="Fedra Sans Pro Light" panose="020B0304040000020004" pitchFamily="34" charset="0"/>
              </a:defRPr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 dirty="0"/>
              <a:t>/ </a:t>
            </a:r>
            <a:r>
              <a:rPr lang="ru-RU" dirty="0"/>
              <a:t>Название презентации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.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96094" y="451745"/>
            <a:ext cx="11024393" cy="356529"/>
          </a:xfrm>
          <a:prstGeom prst="rect">
            <a:avLst/>
          </a:prstGeom>
        </p:spPr>
        <p:txBody>
          <a:bodyPr/>
          <a:lstStyle>
            <a:lvl1pPr>
              <a:defRPr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07859" y="364195"/>
            <a:ext cx="2623766" cy="5797040"/>
          </a:xfrm>
          <a:prstGeom prst="rect">
            <a:avLst/>
          </a:prstGeom>
        </p:spPr>
        <p:txBody>
          <a:bodyPr vert="eaVert"/>
          <a:lstStyle>
            <a:lvl1pPr>
              <a:defRPr b="0">
                <a:latin typeface="Fedra Sans Pro Bold" panose="020B08040400000200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3" y="364195"/>
            <a:ext cx="7719194" cy="5797040"/>
          </a:xfrm>
        </p:spPr>
        <p:txBody>
          <a:bodyPr vert="eaVert"/>
          <a:lstStyle>
            <a:lvl1pPr>
              <a:defRPr>
                <a:latin typeface="Fedra Sans Pro Light" panose="020B0304040000020004" pitchFamily="34" charset="0"/>
              </a:defRPr>
            </a:lvl1pPr>
            <a:lvl2pPr>
              <a:defRPr>
                <a:latin typeface="Fedra Sans Pro Light" panose="020B0304040000020004" pitchFamily="34" charset="0"/>
              </a:defRPr>
            </a:lvl2pPr>
            <a:lvl3pPr>
              <a:defRPr>
                <a:latin typeface="Fedra Sans Pro Light" panose="020B0304040000020004" pitchFamily="34" charset="0"/>
              </a:defRPr>
            </a:lvl3pPr>
            <a:lvl4pPr>
              <a:defRPr>
                <a:latin typeface="Fedra Sans Pro Light" panose="020B0304040000020004" pitchFamily="34" charset="0"/>
              </a:defRPr>
            </a:lvl4pPr>
            <a:lvl5pPr>
              <a:defRPr>
                <a:latin typeface="Fedra Sans Pro Light" panose="020B03040400000200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6264" y="6283906"/>
            <a:ext cx="4106763" cy="364195"/>
          </a:xfrm>
          <a:prstGeom prst="rect">
            <a:avLst/>
          </a:prstGeo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r>
              <a:rPr lang="en-US"/>
              <a:t>/ </a:t>
            </a:r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2646" y="6302067"/>
            <a:ext cx="2737842" cy="33241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tx1"/>
                </a:solidFill>
                <a:latin typeface="Fedra Sans Pro Light" panose="020B0304040000020004" pitchFamily="34" charset="0"/>
                <a:ea typeface="Fedra Sans Pro Light" panose="020B0304040000020004" pitchFamily="34" charset="0"/>
                <a:cs typeface="Fedra Sans Pro Light" panose="020B0304040000020004" pitchFamily="34" charset="0"/>
              </a:defRPr>
            </a:lvl1pPr>
          </a:lstStyle>
          <a:p>
            <a:fld id="{674C6043-E933-254F-AF58-BD9BDD4CBC0E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576263" y="6279959"/>
            <a:ext cx="109442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42" y="1645878"/>
            <a:ext cx="1049506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418" y="402449"/>
            <a:ext cx="10494962" cy="453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31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Fedra Sans Alt Pro" charset="0"/>
          <a:ea typeface="Fedra Sans Alt Pro" charset="0"/>
          <a:cs typeface="Fedra Sans Alt Pro" charset="0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b="0" i="0" kern="1200">
          <a:solidFill>
            <a:schemeClr val="tx1"/>
          </a:solidFill>
          <a:latin typeface="Fedra Sans Alt Pro Light" charset="0"/>
          <a:ea typeface="Fedra Sans Alt Pro Light" charset="0"/>
          <a:cs typeface="Fedra Sans Alt Pro Light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>
          <p15:clr>
            <a:srgbClr val="F26B43"/>
          </p15:clr>
        </p15:guide>
        <p15:guide id="2" pos="3832">
          <p15:clr>
            <a:srgbClr val="F26B43"/>
          </p15:clr>
        </p15:guide>
        <p15:guide id="3" pos="363">
          <p15:clr>
            <a:srgbClr val="F26B43"/>
          </p15:clr>
        </p15:guide>
        <p15:guide id="4" orient="horz" pos="454">
          <p15:clr>
            <a:srgbClr val="F26B43"/>
          </p15:clr>
        </p15:guide>
        <p15:guide id="5" orient="horz" pos="3992">
          <p15:clr>
            <a:srgbClr val="F26B43"/>
          </p15:clr>
        </p15:guide>
        <p15:guide id="6" pos="7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1540770"/>
            <a:ext cx="10290003" cy="2276995"/>
          </a:xfrm>
        </p:spPr>
        <p:txBody>
          <a:bodyPr>
            <a:normAutofit/>
          </a:bodyPr>
          <a:lstStyle/>
          <a:p>
            <a:r>
              <a:rPr lang="ru-RU" dirty="0"/>
              <a:t>Лекарственный </a:t>
            </a:r>
            <a:r>
              <a:rPr lang="ru-RU" dirty="0" err="1"/>
              <a:t>напоминатель</a:t>
            </a:r>
            <a:br>
              <a:rPr lang="ru-RU" dirty="0"/>
            </a:br>
            <a:endParaRPr lang="ru-RU" dirty="0">
              <a:latin typeface="Fedra Sans Pro Bold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Выполнила команда «Киот»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57" y="1138413"/>
            <a:ext cx="1643155" cy="4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99" y="1971230"/>
            <a:ext cx="5830888" cy="4709333"/>
          </a:xfrm>
          <a:prstGeom prst="rect">
            <a:avLst/>
          </a:prstGeom>
        </p:spPr>
      </p:pic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762712" y="-20939"/>
            <a:ext cx="8513802" cy="982831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8771" y="2131205"/>
            <a:ext cx="3720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1. Забывчивость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8771" y="1386178"/>
            <a:ext cx="11052660" cy="92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возрастом многие люди сталкиваются с хроническими заболеваниями, требующими регулярного приема медикаментов. Для любых людей правильное соблюдение схемы лечения критически важно, однако это может представлять собой значительную проблему.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8770" y="2771342"/>
            <a:ext cx="5688529" cy="119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людей часто наблюдаются возрастные изменения в когнитивных функциях, включая ухудшение памяти и внимания. Это может привести к пропуску доз или неправильному приему лекарств.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771" y="4289056"/>
            <a:ext cx="28822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2. Неудобство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8771" y="4978444"/>
            <a:ext cx="5688529" cy="119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 рода пациенты часто принимают несколько лекарств одновременно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полипрагмазия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Сложность в управлении несколькими схемами лечения увеличивает риск ошибок.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9B24BF-3081-45DC-94D3-D34303DB25F1}"/>
              </a:ext>
            </a:extLst>
          </p:cNvPr>
          <p:cNvSpPr/>
          <p:nvPr/>
        </p:nvSpPr>
        <p:spPr>
          <a:xfrm>
            <a:off x="1762712" y="201336"/>
            <a:ext cx="8228576" cy="743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000" dirty="0">
                <a:latin typeface="Bahnschrift" panose="020B0502040204020203" pitchFamily="34" charset="0"/>
                <a:ea typeface="Fedra Sans Alt Pro Light" charset="0"/>
                <a:cs typeface="Fedra Sans Alt Pro Light" charset="0"/>
              </a:rPr>
              <a:t>Качественная оценка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184743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372FF-55E6-4875-970B-ACEDB7973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A85297-AE44-46BC-9144-CF8AF523F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6781" y="3817765"/>
            <a:ext cx="9126141" cy="12183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 аптек теряются клиенты с хроническими заболеваниями , которые обязаны принимать лекарства постоянно , в течении долгого срока. Они забывают принимать лекарства и перестают их в дальнейшем принимать совсем.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1B79CE-BCE8-4FD2-995B-40CCC5D2E7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2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0" y="810332"/>
            <a:ext cx="5373688" cy="54882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0104" y="2379927"/>
            <a:ext cx="44730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4. Побочные эффекты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0104" y="2889724"/>
            <a:ext cx="60833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пациенты могут избегать приема препаратов из-за неприятных побочных эффектов.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0104" y="4004443"/>
            <a:ext cx="55837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5. Эмоциональные факторы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0104" y="4534248"/>
            <a:ext cx="60833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 и тревожность, распространенные среди людей, могут снижать мотивацию следовать предписаниям врача.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0104" y="1149446"/>
            <a:ext cx="60833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знаний о важности соблюдения режима лечения может привести к игнорированию рекомендаций</a:t>
            </a:r>
            <a:r>
              <a:rPr lang="ru-RU" sz="2000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5673" y="564671"/>
            <a:ext cx="5255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3.Отсутствие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735011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632FB0-A571-4721-BF08-660E69453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364" y="1"/>
            <a:ext cx="9073459" cy="6840538"/>
          </a:xfrm>
          <a:prstGeom prst="rect">
            <a:avLst/>
          </a:prstGeom>
          <a:effectLst>
            <a:glow rad="2921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58119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-5550"/>
            <a:ext cx="10290003" cy="1404765"/>
          </a:xfrm>
        </p:spPr>
        <p:txBody>
          <a:bodyPr>
            <a:normAutofit/>
          </a:bodyPr>
          <a:lstStyle/>
          <a:p>
            <a:r>
              <a:rPr lang="ru-RU" dirty="0"/>
              <a:t>Количественная оценка проблемы</a:t>
            </a:r>
            <a:br>
              <a:rPr lang="ru-RU" dirty="0"/>
            </a:br>
            <a:endParaRPr lang="ru-RU" dirty="0">
              <a:latin typeface="Fedra Sans Pro Bold" panose="020B0504040000020004" pitchFamily="34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979075"/>
              </p:ext>
            </p:extLst>
          </p:nvPr>
        </p:nvGraphicFramePr>
        <p:xfrm>
          <a:off x="582168" y="1089818"/>
          <a:ext cx="5156200" cy="4660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453267"/>
              </p:ext>
            </p:extLst>
          </p:nvPr>
        </p:nvGraphicFramePr>
        <p:xfrm>
          <a:off x="6429821" y="742868"/>
          <a:ext cx="4906963" cy="4791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806628"/>
              </p:ext>
            </p:extLst>
          </p:nvPr>
        </p:nvGraphicFramePr>
        <p:xfrm>
          <a:off x="6409184" y="1091198"/>
          <a:ext cx="4927600" cy="4660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0" y="6092119"/>
            <a:ext cx="2706688" cy="74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46781" y="558006"/>
            <a:ext cx="3575553" cy="64000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Fedra Sans Pro Bold" panose="020B0504040000020004" pitchFamily="34" charset="0"/>
              </a:rPr>
              <a:t>Цель проекта</a:t>
            </a:r>
            <a:r>
              <a:rPr lang="en-US" dirty="0">
                <a:latin typeface="Fedra Sans Pro Bold" panose="020B0504040000020004" pitchFamily="34" charset="0"/>
              </a:rPr>
              <a:t>:</a:t>
            </a:r>
            <a:endParaRPr lang="ru-RU" dirty="0">
              <a:latin typeface="Fedra Sans Pro Bold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1046781" y="1307174"/>
            <a:ext cx="9126141" cy="121831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и внедрение эффективного лекарственного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поможет пожилым людям соблюдать режим приема лекарств, повышая их качество жизни и снижая риск осложнений, связанных с неправильным приемом медикаментов.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6781" y="2634645"/>
            <a:ext cx="4599336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500" dirty="0">
                <a:solidFill>
                  <a:srgbClr val="000000"/>
                </a:solidFill>
                <a:latin typeface="Bahnschrift" panose="020B0502040204020203" pitchFamily="34" charset="0"/>
              </a:rPr>
              <a:t>Задачи проекта</a:t>
            </a:r>
            <a:r>
              <a:rPr lang="ru-RU" sz="4500" dirty="0">
                <a:solidFill>
                  <a:srgbClr val="000000"/>
                </a:solidFill>
              </a:rPr>
              <a:t>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6781" y="3902311"/>
            <a:ext cx="60833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2114">
              <a:lnSpc>
                <a:spcPct val="90000"/>
              </a:lnSpc>
              <a:spcBef>
                <a:spcPts val="998"/>
              </a:spcBef>
            </a:pPr>
            <a:r>
              <a:rPr lang="ru-RU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6781" y="3726026"/>
            <a:ext cx="102933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	Исследование потребностей пользователей</a:t>
            </a:r>
          </a:p>
          <a:p>
            <a:pPr marL="457200" indent="-457200">
              <a:buAutoNum type="arabicPeriod" startAt="2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Оценивание нуждаемости пользователей в данном боте</a:t>
            </a:r>
          </a:p>
          <a:p>
            <a:pPr marL="457200" indent="-457200">
              <a:buAutoNum type="arabicPeriod" startAt="2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Создание телеграмм-бота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	Разработка системы напоминаний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	Обучение пользователей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	Тестирование и обратная связь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	Мониторинг и анализ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1986039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405132" y="274773"/>
            <a:ext cx="9300968" cy="893959"/>
          </a:xfrm>
        </p:spPr>
        <p:txBody>
          <a:bodyPr>
            <a:normAutofit/>
          </a:bodyPr>
          <a:lstStyle/>
          <a:p>
            <a:r>
              <a:rPr lang="ru-RU" dirty="0">
                <a:latin typeface="Fedra Sans Pro Bold" panose="020B0504040000020004" pitchFamily="34" charset="0"/>
              </a:rPr>
              <a:t>Существующие решения проблемы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81" y="1339850"/>
            <a:ext cx="3664014" cy="23837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086" y="1339849"/>
            <a:ext cx="3664014" cy="23837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433" y="4095297"/>
            <a:ext cx="3664014" cy="23837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08298" y="1442826"/>
            <a:ext cx="31087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напоминалки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98693" y="1381271"/>
            <a:ext cx="1592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72383" y="4170384"/>
            <a:ext cx="1749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Будильники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1432" y="2211089"/>
            <a:ext cx="36693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приложения, уведомляющие о времени приема лекарства.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72268" y="2258217"/>
            <a:ext cx="3803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добавлять напоминания о приеме лекарств в календарь.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87364" y="4940326"/>
            <a:ext cx="3232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для настройки напоминаний о приеме лекарств.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964" y="3770688"/>
            <a:ext cx="2890330" cy="27554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75" y="4332657"/>
            <a:ext cx="2741019" cy="22110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4134" flipH="1" flipV="1">
            <a:off x="277499" y="2938884"/>
            <a:ext cx="933913" cy="9339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882">
            <a:off x="4683543" y="1679479"/>
            <a:ext cx="1011112" cy="101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2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 flipH="1">
            <a:off x="2206305" y="61463"/>
            <a:ext cx="7482978" cy="5652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Fedra Sans Pro Bold" panose="020B0504040000020004" pitchFamily="34" charset="0"/>
              </a:rPr>
              <a:t>Наше решение проблемы</a:t>
            </a:r>
            <a:r>
              <a:rPr lang="en-US" dirty="0">
                <a:latin typeface="Fedra Sans Pro Bold" panose="020B0504040000020004" pitchFamily="34" charset="0"/>
              </a:rPr>
              <a:t>:</a:t>
            </a:r>
            <a:endParaRPr lang="ru-RU" dirty="0">
              <a:latin typeface="Fedra Sans Pro Bold" panose="020B0504040000020004" pitchFamily="34" charset="0"/>
            </a:endParaRPr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4359034" y="775962"/>
            <a:ext cx="2318603" cy="423072"/>
          </a:xfrm>
        </p:spPr>
        <p:txBody>
          <a:bodyPr>
            <a:normAutofit/>
          </a:bodyPr>
          <a:lstStyle/>
          <a:p>
            <a:r>
              <a:rPr lang="ru-RU" b="1" dirty="0"/>
              <a:t>Телеграмм бот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348285"/>
            <a:ext cx="8076842" cy="5492253"/>
          </a:xfrm>
          <a:prstGeom prst="rect">
            <a:avLst/>
          </a:prstGeom>
        </p:spPr>
      </p:pic>
      <p:sp>
        <p:nvSpPr>
          <p:cNvPr id="6" name="Подзаголовок 20"/>
          <p:cNvSpPr txBox="1">
            <a:spLocks/>
          </p:cNvSpPr>
          <p:nvPr/>
        </p:nvSpPr>
        <p:spPr>
          <a:xfrm>
            <a:off x="8680803" y="2662065"/>
            <a:ext cx="3258519" cy="565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Alt Pro Light" charset="0"/>
                <a:cs typeface="Fedra Sans Alt Pro Light" charset="0"/>
              </a:defRPr>
            </a:lvl1pPr>
            <a:lvl2pPr marL="456057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912114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3pPr>
            <a:lvl4pPr marL="1368171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1824228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280285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6342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2399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8456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Разработка бота</a:t>
            </a:r>
          </a:p>
        </p:txBody>
      </p:sp>
      <p:sp>
        <p:nvSpPr>
          <p:cNvPr id="7" name="Подзаголовок 20"/>
          <p:cNvSpPr txBox="1">
            <a:spLocks/>
          </p:cNvSpPr>
          <p:nvPr/>
        </p:nvSpPr>
        <p:spPr>
          <a:xfrm>
            <a:off x="8529647" y="3376564"/>
            <a:ext cx="3258519" cy="178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2114" rtl="0" eaLnBrk="1" latinLnBrk="0" hangingPunct="1">
              <a:lnSpc>
                <a:spcPct val="90000"/>
              </a:lnSpc>
              <a:spcBef>
                <a:spcPts val="998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Fedra Sans Pro Light" panose="020B0304040000020004" pitchFamily="34" charset="0"/>
                <a:ea typeface="Fedra Sans Alt Pro Light" charset="0"/>
                <a:cs typeface="Fedra Sans Alt Pro Light" charset="0"/>
              </a:defRPr>
            </a:lvl1pPr>
            <a:lvl2pPr marL="456057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2pPr>
            <a:lvl3pPr marL="912114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795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3pPr>
            <a:lvl4pPr marL="1368171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4pPr>
            <a:lvl5pPr marL="1824228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b="0" i="0" kern="1200">
                <a:solidFill>
                  <a:schemeClr val="tx1"/>
                </a:solidFill>
                <a:latin typeface="Fedra Sans Alt Pro Light" charset="0"/>
                <a:ea typeface="Fedra Sans Alt Pro Light" charset="0"/>
                <a:cs typeface="Fedra Sans Alt Pro Light" charset="0"/>
              </a:defRPr>
            </a:lvl5pPr>
            <a:lvl6pPr marL="2280285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6342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2399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8456" indent="0" algn="ctr" defTabSz="912114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None/>
              <a:defRPr sz="15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Сам </a:t>
            </a:r>
            <a:r>
              <a:rPr lang="ru-RU" b="1" dirty="0"/>
              <a:t>бот</a:t>
            </a:r>
            <a:r>
              <a:rPr lang="ru-RU" dirty="0"/>
              <a:t> создавался с помощью </a:t>
            </a:r>
            <a:r>
              <a:rPr lang="ru-RU" b="1" dirty="0"/>
              <a:t>кода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на основе </a:t>
            </a:r>
            <a:r>
              <a:rPr lang="en-US" b="1" dirty="0"/>
              <a:t>Python </a:t>
            </a:r>
            <a:r>
              <a:rPr lang="en-US" b="1" dirty="0" err="1"/>
              <a:t>PyCharm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164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>
            <a:off x="3523281" y="3498752"/>
            <a:ext cx="9126141" cy="1218312"/>
          </a:xfrm>
        </p:spPr>
        <p:txBody>
          <a:bodyPr/>
          <a:lstStyle/>
          <a:p>
            <a:r>
              <a:rPr lang="ru-RU" b="1" dirty="0"/>
              <a:t>поэтому мы разработали бота в телеграмме , который напоминает принимать пожилым людям препараты, с помощью </a:t>
            </a:r>
            <a:r>
              <a:rPr lang="en-US" b="1" dirty="0"/>
              <a:t>push-</a:t>
            </a:r>
            <a:r>
              <a:rPr lang="ru-RU" b="1" dirty="0"/>
              <a:t>уведомления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03880" y="2359888"/>
            <a:ext cx="8884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Мы решаем проблему того , что люди часто забывают принимать лекарства вовремя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691" t="3156" r="-95" b="5314"/>
          <a:stretch/>
        </p:blipFill>
        <p:spPr>
          <a:xfrm>
            <a:off x="294789" y="254000"/>
            <a:ext cx="11607801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25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010" t="2971" r="21401" b="5129"/>
          <a:stretch/>
        </p:blipFill>
        <p:spPr>
          <a:xfrm>
            <a:off x="1511300" y="241300"/>
            <a:ext cx="89535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70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802" t="3342" r="57203" b="5129"/>
          <a:stretch/>
        </p:blipFill>
        <p:spPr>
          <a:xfrm>
            <a:off x="815636" y="328295"/>
            <a:ext cx="4622800" cy="626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813" y="1092848"/>
            <a:ext cx="4407790" cy="17984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96285" y="3471545"/>
            <a:ext cx="39628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Бот присылает </a:t>
            </a:r>
            <a:r>
              <a:rPr lang="en-US" sz="2400" dirty="0"/>
              <a:t>push-</a:t>
            </a:r>
            <a:r>
              <a:rPr lang="ru-RU" sz="2400" dirty="0"/>
              <a:t>уведомление на устройство + интересный факт</a:t>
            </a:r>
          </a:p>
        </p:txBody>
      </p:sp>
    </p:spTree>
    <p:extLst>
      <p:ext uri="{BB962C8B-B14F-4D97-AF65-F5344CB8AC3E}">
        <p14:creationId xmlns:p14="http://schemas.microsoft.com/office/powerpoint/2010/main" val="595380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791" t="51798" r="20890" b="5314"/>
          <a:stretch/>
        </p:blipFill>
        <p:spPr>
          <a:xfrm>
            <a:off x="1397000" y="609600"/>
            <a:ext cx="9042400" cy="2933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56792" y="4283650"/>
            <a:ext cx="61228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Так же можно настроить частоту отправки</a:t>
            </a:r>
            <a:r>
              <a:rPr lang="en-US" sz="3200" dirty="0"/>
              <a:t> push-</a:t>
            </a:r>
            <a:r>
              <a:rPr lang="ru-RU" sz="3200" dirty="0"/>
              <a:t>уведомлений</a:t>
            </a:r>
          </a:p>
        </p:txBody>
      </p:sp>
    </p:spTree>
    <p:extLst>
      <p:ext uri="{BB962C8B-B14F-4D97-AF65-F5344CB8AC3E}">
        <p14:creationId xmlns:p14="http://schemas.microsoft.com/office/powerpoint/2010/main" val="198976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B847A-4C36-4F67-3C56-25D065739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0335" y="155892"/>
            <a:ext cx="9126141" cy="66816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Команда</a:t>
            </a: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проекта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561" y="858666"/>
            <a:ext cx="2711627" cy="32646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858666"/>
            <a:ext cx="4101176" cy="32646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76" y="858666"/>
            <a:ext cx="2764585" cy="32646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-41415" y="4181148"/>
            <a:ext cx="3690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Елизавета Кравченко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09245" y="4171147"/>
            <a:ext cx="3503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 Константинова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48374" y="4187402"/>
            <a:ext cx="23196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Арина Киселева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810292" y="4181148"/>
            <a:ext cx="197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Субарева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9809" y="4732814"/>
            <a:ext cx="206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консультант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125708" y="4728679"/>
            <a:ext cx="1709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менеджер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85162" y="4737244"/>
            <a:ext cx="1592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аналитик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893263" y="4732814"/>
            <a:ext cx="206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консультант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667" y="858666"/>
            <a:ext cx="3001667" cy="326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79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B847A-4C36-4F67-3C56-25D065739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5979" y="88900"/>
            <a:ext cx="9126141" cy="66816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Команда</a:t>
            </a: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7634" y="4545502"/>
            <a:ext cx="1871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Илья Петров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32933" y="5297898"/>
            <a:ext cx="1124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лидер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37803" y="5297898"/>
            <a:ext cx="1800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экономист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25620" y="5297898"/>
            <a:ext cx="2188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исполнитель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446698" y="4536729"/>
            <a:ext cx="2223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Кирилл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Довнар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9002" y="4545502"/>
            <a:ext cx="2373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Латынцева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18498" y="4537827"/>
            <a:ext cx="2490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Рагозин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0692" y="5297898"/>
            <a:ext cx="1592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/>
              <a:t>аналитик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584" y="757065"/>
            <a:ext cx="3094815" cy="37006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399" y="757065"/>
            <a:ext cx="3094813" cy="37006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212" y="757065"/>
            <a:ext cx="3205975" cy="37006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9" t="37318" r="24237" b="4941"/>
          <a:stretch/>
        </p:blipFill>
        <p:spPr>
          <a:xfrm>
            <a:off x="2468746" y="766644"/>
            <a:ext cx="5613654" cy="37103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21" y="757065"/>
            <a:ext cx="3240451" cy="37295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" t="11510" r="4492" b="6985"/>
          <a:stretch/>
        </p:blipFill>
        <p:spPr>
          <a:xfrm>
            <a:off x="8915172" y="757065"/>
            <a:ext cx="3445693" cy="37295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1" y="757065"/>
            <a:ext cx="3134911" cy="37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973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ИУ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489"/>
      </a:accent1>
      <a:accent2>
        <a:srgbClr val="007EB2"/>
      </a:accent2>
      <a:accent3>
        <a:srgbClr val="4F5356"/>
      </a:accent3>
      <a:accent4>
        <a:srgbClr val="119BAF"/>
      </a:accent4>
      <a:accent5>
        <a:srgbClr val="68243A"/>
      </a:accent5>
      <a:accent6>
        <a:srgbClr val="42BC98"/>
      </a:accent6>
      <a:hlink>
        <a:srgbClr val="CBCFCE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rgbClr val="9460A4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<a:prstTxWarp prst="textNoShape">
          <a:avLst/>
        </a:prstTxWarp>
        <a:noAutofit/>
      </a:bodyPr>
      <a:lstStyle>
        <a:defPPr algn="ctr">
          <a:defRPr sz="1400" dirty="0" smtClean="0">
            <a:latin typeface="Montserrat" panose="00000500000000000000" pitchFamily="2" charset="-52"/>
            <a:ea typeface="Fedra Sans Alt Pro Light" charset="0"/>
            <a:cs typeface="Fedra Sans Alt Pro Light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7266</TotalTime>
  <Words>414</Words>
  <Application>Microsoft Office PowerPoint</Application>
  <PresentationFormat>Произвольный</PresentationFormat>
  <Paragraphs>78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Bahnschrift</vt:lpstr>
      <vt:lpstr>Calibri</vt:lpstr>
      <vt:lpstr>Fedra Sans Alt Pro</vt:lpstr>
      <vt:lpstr>Fedra Sans Alt Pro Light</vt:lpstr>
      <vt:lpstr>Fedra Sans Pro Bold</vt:lpstr>
      <vt:lpstr>Fedra Sans Pro Light</vt:lpstr>
      <vt:lpstr>Montserrat</vt:lpstr>
      <vt:lpstr>Times New Roman</vt:lpstr>
      <vt:lpstr>Тема Office</vt:lpstr>
      <vt:lpstr>Лекарственный напоминатель </vt:lpstr>
      <vt:lpstr> </vt:lpstr>
      <vt:lpstr>Презентация PowerPoint</vt:lpstr>
      <vt:lpstr>Презентация PowerPoint</vt:lpstr>
      <vt:lpstr>Презентация PowerPoint</vt:lpstr>
      <vt:lpstr>Количественная оценка проблемы </vt:lpstr>
      <vt:lpstr>Цель проекта:</vt:lpstr>
      <vt:lpstr>Существующие решения проблемы</vt:lpstr>
      <vt:lpstr>Наше решение проблемы: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Команда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Dmitry</cp:lastModifiedBy>
  <cp:revision>234</cp:revision>
  <cp:lastPrinted>2021-05-14T10:36:39Z</cp:lastPrinted>
  <dcterms:created xsi:type="dcterms:W3CDTF">2021-05-14T09:45:42Z</dcterms:created>
  <dcterms:modified xsi:type="dcterms:W3CDTF">2024-11-17T09:22:46Z</dcterms:modified>
</cp:coreProperties>
</file>