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2"/>
  </p:notesMasterIdLst>
  <p:sldIdLst>
    <p:sldId id="256" r:id="rId3"/>
    <p:sldId id="257" r:id="rId4"/>
    <p:sldId id="269" r:id="rId5"/>
    <p:sldId id="270" r:id="rId6"/>
    <p:sldId id="271" r:id="rId7"/>
    <p:sldId id="272" r:id="rId8"/>
    <p:sldId id="273" r:id="rId9"/>
    <p:sldId id="274" r:id="rId10"/>
    <p:sldId id="268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Raleway" pitchFamily="2" charset="-52"/>
      <p:regular r:id="rId25"/>
      <p:bold r:id="rId26"/>
      <p:italic r:id="rId27"/>
      <p:boldItalic r:id="rId28"/>
    </p:embeddedFont>
    <p:embeddedFont>
      <p:font typeface="Raleway SemiBold" pitchFamily="2" charset="-52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333A2F-5C51-4101-8C55-51F16895B617}">
  <a:tblStyle styleId="{F5333A2F-5C51-4101-8C55-51F16895B61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1969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176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6694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1491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9999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8303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baturko@list.r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</a:rPr>
              <a:t>Дроны на основе аддитивных технологий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600"/>
              <a:t> </a:t>
            </a:r>
            <a:endParaRPr sz="16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6;p26">
            <a:extLst>
              <a:ext uri="{FF2B5EF4-FFF2-40B4-BE49-F238E27FC236}">
                <a16:creationId xmlns:a16="http://schemas.microsoft.com/office/drawing/2014/main" id="{AB868C93-DB9D-FCB3-5ACC-7BF6C4E4BC13}"/>
              </a:ext>
            </a:extLst>
          </p:cNvPr>
          <p:cNvSpPr/>
          <p:nvPr/>
        </p:nvSpPr>
        <p:spPr>
          <a:xfrm>
            <a:off x="8181185" y="1299411"/>
            <a:ext cx="961758" cy="287832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912130" y="0"/>
            <a:ext cx="1231102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/>
          <p:nvPr/>
        </p:nvSpPr>
        <p:spPr>
          <a:xfrm>
            <a:off x="7912130" y="321818"/>
            <a:ext cx="269053" cy="48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707150"/>
            <a:ext cx="72291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современных реалиях существует проблема доступности некоторых типов оборудования, к которым так же относятся и дроны. Эта проблема имеет большое значение для людей, которые занимаются дронами в силу своего интереса, а также для различных компаний и образовательных учреждений</a:t>
            </a: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Google Shape;151;p27">
            <a:extLst>
              <a:ext uri="{FF2B5EF4-FFF2-40B4-BE49-F238E27FC236}">
                <a16:creationId xmlns:a16="http://schemas.microsoft.com/office/drawing/2014/main" id="{7EAFA457-D0BD-701F-A305-99B9867141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7356" y="2359696"/>
            <a:ext cx="869415" cy="7577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5;p26">
            <a:extLst>
              <a:ext uri="{FF2B5EF4-FFF2-40B4-BE49-F238E27FC236}">
                <a16:creationId xmlns:a16="http://schemas.microsoft.com/office/drawing/2014/main" id="{9703B056-7753-7D3E-5B51-B008A566DE9D}"/>
              </a:ext>
            </a:extLst>
          </p:cNvPr>
          <p:cNvSpPr/>
          <p:nvPr/>
        </p:nvSpPr>
        <p:spPr>
          <a:xfrm>
            <a:off x="8181474" y="321818"/>
            <a:ext cx="961469" cy="97759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Google Shape;128;p26">
            <a:extLst>
              <a:ext uri="{FF2B5EF4-FFF2-40B4-BE49-F238E27FC236}">
                <a16:creationId xmlns:a16="http://schemas.microsoft.com/office/drawing/2014/main" id="{9B59721B-931D-68DA-2B34-2EF91905CB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7356" y="36960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64184FCD-680B-CD71-D145-884E304C52C4}"/>
              </a:ext>
            </a:extLst>
          </p:cNvPr>
          <p:cNvSpPr/>
          <p:nvPr/>
        </p:nvSpPr>
        <p:spPr>
          <a:xfrm>
            <a:off x="8181185" y="4177738"/>
            <a:ext cx="961759" cy="97759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" name="Google Shape;127;p26">
            <a:extLst>
              <a:ext uri="{FF2B5EF4-FFF2-40B4-BE49-F238E27FC236}">
                <a16:creationId xmlns:a16="http://schemas.microsoft.com/office/drawing/2014/main" id="{812B75EF-4F5D-43B2-E330-9CEF46CDAF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7356" y="4221816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14;p25">
            <a:extLst>
              <a:ext uri="{FF2B5EF4-FFF2-40B4-BE49-F238E27FC236}">
                <a16:creationId xmlns:a16="http://schemas.microsoft.com/office/drawing/2014/main" id="{FA88D8B8-A6A2-3F1B-D53B-A5B6C83E1996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C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15;p25">
            <a:extLst>
              <a:ext uri="{FF2B5EF4-FFF2-40B4-BE49-F238E27FC236}">
                <a16:creationId xmlns:a16="http://schemas.microsoft.com/office/drawing/2014/main" id="{F6EE0073-EE1B-A09A-DEB8-5F5923AE10B3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912130" y="0"/>
            <a:ext cx="1231102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8181185" y="4177738"/>
            <a:ext cx="961759" cy="97759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8181474" y="321818"/>
            <a:ext cx="961469" cy="97759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8181185" y="1299411"/>
            <a:ext cx="961758" cy="287832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7356" y="4221816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7356" y="36960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912130" y="321818"/>
            <a:ext cx="269053" cy="48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707150"/>
            <a:ext cx="72291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Создание продуктивной и образовательной баз, образованных на 2-х наиболее распространённых типах дронов в 3-х массогабаритных группах, на основе аддитивных технологий создания корпусов и рам БПЛА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Создание возможности расположения собственного и специально подготовленного оборудования на уже готовые изделия</a:t>
            </a: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Решение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Google Shape;165;p28">
            <a:extLst>
              <a:ext uri="{FF2B5EF4-FFF2-40B4-BE49-F238E27FC236}">
                <a16:creationId xmlns:a16="http://schemas.microsoft.com/office/drawing/2014/main" id="{30A9A45B-697C-37EA-3E2A-9C389A478E3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7356" y="2349900"/>
            <a:ext cx="869415" cy="7773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4;p25">
            <a:extLst>
              <a:ext uri="{FF2B5EF4-FFF2-40B4-BE49-F238E27FC236}">
                <a16:creationId xmlns:a16="http://schemas.microsoft.com/office/drawing/2014/main" id="{2FC1AE46-8750-9E92-CC3A-13704E7C9E5C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115;p25">
            <a:extLst>
              <a:ext uri="{FF2B5EF4-FFF2-40B4-BE49-F238E27FC236}">
                <a16:creationId xmlns:a16="http://schemas.microsoft.com/office/drawing/2014/main" id="{4215F2AD-F9E7-6DC4-2768-B24A78C4524C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1066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912130" y="0"/>
            <a:ext cx="1231102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8181185" y="4177738"/>
            <a:ext cx="961759" cy="97759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8181474" y="321818"/>
            <a:ext cx="961469" cy="97759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8181185" y="1299411"/>
            <a:ext cx="961758" cy="287832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7356" y="4221816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7356" y="36960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912130" y="321818"/>
            <a:ext cx="269053" cy="48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707150"/>
            <a:ext cx="72291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Заинтересованные физические лица с недостатком финансов и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или лица со специфичными потребностями в сфере дронов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(B2C)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Компании которые хотят попробовать применение дронов или нуждаются в специфичных решениях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(B2B)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Образовательные организации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(B2B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 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B2C)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Целевая аудитория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Google Shape;179;p29">
            <a:extLst>
              <a:ext uri="{FF2B5EF4-FFF2-40B4-BE49-F238E27FC236}">
                <a16:creationId xmlns:a16="http://schemas.microsoft.com/office/drawing/2014/main" id="{4588571C-E67C-9CA3-CC6C-8A9A89E77F0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57707" y="2343277"/>
            <a:ext cx="839064" cy="79059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4;p25">
            <a:extLst>
              <a:ext uri="{FF2B5EF4-FFF2-40B4-BE49-F238E27FC236}">
                <a16:creationId xmlns:a16="http://schemas.microsoft.com/office/drawing/2014/main" id="{68244173-9080-A0C9-AE7B-BA915EDF97AD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115;p25">
            <a:extLst>
              <a:ext uri="{FF2B5EF4-FFF2-40B4-BE49-F238E27FC236}">
                <a16:creationId xmlns:a16="http://schemas.microsoft.com/office/drawing/2014/main" id="{FD22AA26-0332-8888-444F-868C22803247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084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912130" y="0"/>
            <a:ext cx="1231102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8181185" y="4177738"/>
            <a:ext cx="961759" cy="97759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8181474" y="321818"/>
            <a:ext cx="961469" cy="97759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8181185" y="1299411"/>
            <a:ext cx="961758" cy="287832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7356" y="4221816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7356" y="36960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912130" y="321818"/>
            <a:ext cx="269053" cy="48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707150"/>
            <a:ext cx="72291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Люди и компании смогут реализовать свои желания и закрыть потребности в сфере БПЛА за счет сниженной относительно конкурентов цены, при условиях дешевых запчастей и легкой замены, при учете мобильности основной конструкции в плане модификации</a:t>
            </a: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Ценность решения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Google Shape;263;p36">
            <a:extLst>
              <a:ext uri="{FF2B5EF4-FFF2-40B4-BE49-F238E27FC236}">
                <a16:creationId xmlns:a16="http://schemas.microsoft.com/office/drawing/2014/main" id="{6772E8B8-F6CC-94A1-AADD-8598E1B37A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9368" y="2382446"/>
            <a:ext cx="765390" cy="7122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4;p25">
            <a:extLst>
              <a:ext uri="{FF2B5EF4-FFF2-40B4-BE49-F238E27FC236}">
                <a16:creationId xmlns:a16="http://schemas.microsoft.com/office/drawing/2014/main" id="{72D1C57E-0C37-B8F7-4668-A3A91F6A4D20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115;p25">
            <a:extLst>
              <a:ext uri="{FF2B5EF4-FFF2-40B4-BE49-F238E27FC236}">
                <a16:creationId xmlns:a16="http://schemas.microsoft.com/office/drawing/2014/main" id="{C39888C9-92BD-69EF-9DDA-AB4C31645B58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5894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912130" y="0"/>
            <a:ext cx="1231102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8181185" y="4177738"/>
            <a:ext cx="961759" cy="97759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8181474" y="321818"/>
            <a:ext cx="961469" cy="97759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8181185" y="1299411"/>
            <a:ext cx="961758" cy="287832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6681" y="2303867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7356" y="36960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912130" y="321818"/>
            <a:ext cx="269053" cy="48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707150"/>
            <a:ext cx="7229100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 наиболее известным конкурентам в данной сфере относятся компании 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“Geoscan”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“Hi-Fly”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а также различные ориентированные на дроны маркетплейсы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 их преимуществам относятся их известность, большой капитал, а так же возможности занятия рынков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 их недостаткам относятся маломобильность в плане модернизации дронов, а так же завышенная цена</a:t>
            </a: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Конкуренты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Google Shape;165;p28">
            <a:extLst>
              <a:ext uri="{FF2B5EF4-FFF2-40B4-BE49-F238E27FC236}">
                <a16:creationId xmlns:a16="http://schemas.microsoft.com/office/drawing/2014/main" id="{30A9A45B-697C-37EA-3E2A-9C389A478E3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6682" y="4269805"/>
            <a:ext cx="869415" cy="7773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4;p25">
            <a:extLst>
              <a:ext uri="{FF2B5EF4-FFF2-40B4-BE49-F238E27FC236}">
                <a16:creationId xmlns:a16="http://schemas.microsoft.com/office/drawing/2014/main" id="{7B9C568F-C98C-8555-556F-655DF79CB88A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115;p25">
            <a:extLst>
              <a:ext uri="{FF2B5EF4-FFF2-40B4-BE49-F238E27FC236}">
                <a16:creationId xmlns:a16="http://schemas.microsoft.com/office/drawing/2014/main" id="{65D4EAE6-370E-A9BF-0A62-45800DCE33FC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0378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912130" y="0"/>
            <a:ext cx="1231102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8181185" y="4177738"/>
            <a:ext cx="961759" cy="97759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8181474" y="321818"/>
            <a:ext cx="961469" cy="97759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8181185" y="1299411"/>
            <a:ext cx="961758" cy="287832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7356" y="4221816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8838" y="2137043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912130" y="321818"/>
            <a:ext cx="269053" cy="48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707150"/>
            <a:ext cx="72291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Продажа заинтересованным лицам и компаниям готовых и открытых решений по ценам ниже чем у конкурентов, на продукцию аналогичного класса и функционала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Обучение пользованию дронов всех типов, не только произведенных лично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Расширение ассортимента, а так же сфер, в которых могут применяться дроны собственного производства</a:t>
            </a: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Google Shape;179;p29">
            <a:extLst>
              <a:ext uri="{FF2B5EF4-FFF2-40B4-BE49-F238E27FC236}">
                <a16:creationId xmlns:a16="http://schemas.microsoft.com/office/drawing/2014/main" id="{4588571C-E67C-9CA3-CC6C-8A9A89E77F0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57013" y="394875"/>
            <a:ext cx="839064" cy="7905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4;p25">
            <a:extLst>
              <a:ext uri="{FF2B5EF4-FFF2-40B4-BE49-F238E27FC236}">
                <a16:creationId xmlns:a16="http://schemas.microsoft.com/office/drawing/2014/main" id="{4876B1B2-CB26-4F39-D2B5-F0134C00F2D6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115;p25">
            <a:extLst>
              <a:ext uri="{FF2B5EF4-FFF2-40B4-BE49-F238E27FC236}">
                <a16:creationId xmlns:a16="http://schemas.microsoft.com/office/drawing/2014/main" id="{ABA7C84A-1099-E0F9-2BA5-94C90A532518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605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6;p26">
            <a:extLst>
              <a:ext uri="{FF2B5EF4-FFF2-40B4-BE49-F238E27FC236}">
                <a16:creationId xmlns:a16="http://schemas.microsoft.com/office/drawing/2014/main" id="{AB868C93-DB9D-FCB3-5ACC-7BF6C4E4BC13}"/>
              </a:ext>
            </a:extLst>
          </p:cNvPr>
          <p:cNvSpPr/>
          <p:nvPr/>
        </p:nvSpPr>
        <p:spPr>
          <a:xfrm>
            <a:off x="8181185" y="1299411"/>
            <a:ext cx="961758" cy="287832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912130" y="0"/>
            <a:ext cx="1231102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/>
          <p:nvPr/>
        </p:nvSpPr>
        <p:spPr>
          <a:xfrm>
            <a:off x="7912130" y="321818"/>
            <a:ext cx="269053" cy="48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2500" y="1995523"/>
            <a:ext cx="72291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Существуют несколько опытных образцов, на основе которых проводились тесты конструкций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Ведутся разработки опытных образцов для теста заложенных параметров, а также дальнейшего исправления недочетов</a:t>
            </a: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Планируются разработки иных классов дронов,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преднозначенных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специфических задач</a:t>
            </a: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108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Текущие результаты и планы  развития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Google Shape;151;p27">
            <a:extLst>
              <a:ext uri="{FF2B5EF4-FFF2-40B4-BE49-F238E27FC236}">
                <a16:creationId xmlns:a16="http://schemas.microsoft.com/office/drawing/2014/main" id="{7EAFA457-D0BD-701F-A305-99B9867141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7356" y="2359696"/>
            <a:ext cx="869415" cy="7577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5;p26">
            <a:extLst>
              <a:ext uri="{FF2B5EF4-FFF2-40B4-BE49-F238E27FC236}">
                <a16:creationId xmlns:a16="http://schemas.microsoft.com/office/drawing/2014/main" id="{9703B056-7753-7D3E-5B51-B008A566DE9D}"/>
              </a:ext>
            </a:extLst>
          </p:cNvPr>
          <p:cNvSpPr/>
          <p:nvPr/>
        </p:nvSpPr>
        <p:spPr>
          <a:xfrm>
            <a:off x="8181474" y="321818"/>
            <a:ext cx="961469" cy="97759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Google Shape;128;p26">
            <a:extLst>
              <a:ext uri="{FF2B5EF4-FFF2-40B4-BE49-F238E27FC236}">
                <a16:creationId xmlns:a16="http://schemas.microsoft.com/office/drawing/2014/main" id="{9B59721B-931D-68DA-2B34-2EF91905CB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7356" y="36960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64184FCD-680B-CD71-D145-884E304C52C4}"/>
              </a:ext>
            </a:extLst>
          </p:cNvPr>
          <p:cNvSpPr/>
          <p:nvPr/>
        </p:nvSpPr>
        <p:spPr>
          <a:xfrm>
            <a:off x="8181185" y="4177738"/>
            <a:ext cx="961759" cy="97759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" name="Google Shape;127;p26">
            <a:extLst>
              <a:ext uri="{FF2B5EF4-FFF2-40B4-BE49-F238E27FC236}">
                <a16:creationId xmlns:a16="http://schemas.microsoft.com/office/drawing/2014/main" id="{812B75EF-4F5D-43B2-E330-9CEF46CDAF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7356" y="4221816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4;p25">
            <a:extLst>
              <a:ext uri="{FF2B5EF4-FFF2-40B4-BE49-F238E27FC236}">
                <a16:creationId xmlns:a16="http://schemas.microsoft.com/office/drawing/2014/main" id="{468939D3-8279-D4DB-1A77-4DC9134A0A1A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15;p25">
            <a:extLst>
              <a:ext uri="{FF2B5EF4-FFF2-40B4-BE49-F238E27FC236}">
                <a16:creationId xmlns:a16="http://schemas.microsoft.com/office/drawing/2014/main" id="{33E05FCC-9681-E535-020A-244620B72263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2075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@R0gerMuller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ebaturko@list.ru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+79935708178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5934556" y="1827131"/>
            <a:ext cx="1271622" cy="125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6233" y="1874831"/>
            <a:ext cx="1108268" cy="11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334</Words>
  <Application>Microsoft Office PowerPoint</Application>
  <PresentationFormat>Экран (16:9)</PresentationFormat>
  <Paragraphs>39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Calibri</vt:lpstr>
      <vt:lpstr>Century Gothic</vt:lpstr>
      <vt:lpstr>Raleway</vt:lpstr>
      <vt:lpstr>Raleway SemiBold</vt:lpstr>
      <vt:lpstr>Helvetica Neue</vt:lpstr>
      <vt:lpstr>Arial</vt:lpstr>
      <vt:lpstr>Simple Light</vt:lpstr>
      <vt:lpstr>Simple Light</vt:lpstr>
      <vt:lpstr>Дроны на основе аддитивных технологий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Дроны на основе аддитивных технологий</dc:title>
  <cp:lastModifiedBy>Егор Батурко</cp:lastModifiedBy>
  <cp:revision>4</cp:revision>
  <dcterms:modified xsi:type="dcterms:W3CDTF">2023-10-02T11:09:46Z</dcterms:modified>
</cp:coreProperties>
</file>