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D2882-1950-4A5A-A0A9-8D49BEF9F37F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10961-B8C2-4F18-9887-F6B37BF481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71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10961-B8C2-4F18-9887-F6B37BF4819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20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9FE5CE-1B7C-B853-DCAD-56BACD9BA05F}"/>
              </a:ext>
            </a:extLst>
          </p:cNvPr>
          <p:cNvSpPr txBox="1"/>
          <p:nvPr/>
        </p:nvSpPr>
        <p:spPr>
          <a:xfrm>
            <a:off x="2141221" y="1955633"/>
            <a:ext cx="560693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Roboto Cn" pitchFamily="2" charset="0"/>
                <a:ea typeface="Roboto Cn" pitchFamily="2" charset="0"/>
              </a:rPr>
              <a:t>Интеллектуальная система беспилотного патрулирования для идентификации и геолокации чрезвычайных происшествий</a:t>
            </a:r>
            <a:endParaRPr lang="ru-RU" sz="3200" dirty="0">
              <a:latin typeface="Roboto Cn" pitchFamily="2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5098"/>
            <a:ext cx="12192000" cy="685800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BC46697-2BCC-EF77-C1E6-14DCF0D38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7650668"/>
              </p:ext>
            </p:extLst>
          </p:nvPr>
        </p:nvGraphicFramePr>
        <p:xfrm>
          <a:off x="114993" y="1995747"/>
          <a:ext cx="3906290" cy="4302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06290">
                  <a:extLst>
                    <a:ext uri="{9D8B030D-6E8A-4147-A177-3AD203B41FA5}">
                      <a16:colId xmlns:a16="http://schemas.microsoft.com/office/drawing/2014/main" xmlns="" val="3902457669"/>
                    </a:ext>
                  </a:extLst>
                </a:gridCol>
              </a:tblGrid>
              <a:tr h="43021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Замедленное информирование о ЧП (пожарах, авариях и т.п.) соответствующих служб города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Неточность места происшествия (ошибочные координаты)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Волокита при определении ответственных за происшествие служб (перенаправление от одной структуры к другой)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900" kern="1200" dirty="0">
                        <a:solidFill>
                          <a:schemeClr val="tx1"/>
                        </a:solidFill>
                        <a:effectLst/>
                        <a:latin typeface="Roboto Cn" pitchFamily="2" charset="0"/>
                        <a:ea typeface="Roboto Cn" pitchFamily="2" charset="0"/>
                        <a:cs typeface="+mn-cs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1661566514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FA2E8D47-9376-5345-9352-BC64F9ACC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6986041"/>
              </p:ext>
            </p:extLst>
          </p:nvPr>
        </p:nvGraphicFramePr>
        <p:xfrm>
          <a:off x="4488873" y="2106436"/>
          <a:ext cx="3387435" cy="4302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87435">
                  <a:extLst>
                    <a:ext uri="{9D8B030D-6E8A-4147-A177-3AD203B41FA5}">
                      <a16:colId xmlns:a16="http://schemas.microsoft.com/office/drawing/2014/main" xmlns="" val="3902457669"/>
                    </a:ext>
                  </a:extLst>
                </a:gridCol>
              </a:tblGrid>
              <a:tr h="43021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Различные гос. службы, такие как: 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скорая помощь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полиция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пожарная охрана 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мэрия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166156651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99D61EC-9BB8-1F1C-F09E-52F602D3CBD8}"/>
              </a:ext>
            </a:extLst>
          </p:cNvPr>
          <p:cNvSpPr txBox="1"/>
          <p:nvPr/>
        </p:nvSpPr>
        <p:spPr>
          <a:xfrm>
            <a:off x="7876308" y="1804034"/>
            <a:ext cx="4200699" cy="434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 rtl="0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latin typeface="Roboto Cn" pitchFamily="2" charset="0"/>
                <a:ea typeface="Roboto Cn" pitchFamily="2" charset="0"/>
              </a:rPr>
              <a:t>На сегодняшний день актуально использовать беспилотники (датчика с камерой, который отправляет видеопоток) для получения видеоданных.</a:t>
            </a:r>
          </a:p>
          <a:p>
            <a:pPr marL="0" algn="l" defTabSz="914400" rtl="0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latin typeface="Roboto Cn" pitchFamily="2" charset="0"/>
                <a:ea typeface="Roboto Cn" pitchFamily="2" charset="0"/>
              </a:rPr>
              <a:t>Но нужен программный продукт, который сможет однозначно интерпретировать полученные данные (изображения видеопотока) о ЧП.</a:t>
            </a:r>
          </a:p>
          <a:p>
            <a:pPr marL="0" algn="l" defTabSz="914400" rtl="0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latin typeface="Roboto Cn" pitchFamily="2" charset="0"/>
                <a:ea typeface="Roboto Cn" pitchFamily="2" charset="0"/>
              </a:rPr>
              <a:t>При этом, для быстрого реагирования на ЧП важно знать координаты (т.е. должна быть осуществлена геолокация нахождения ЧП).</a:t>
            </a:r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501DF8-ADF0-AE55-1233-0121401C063D}"/>
              </a:ext>
            </a:extLst>
          </p:cNvPr>
          <p:cNvSpPr txBox="1"/>
          <p:nvPr/>
        </p:nvSpPr>
        <p:spPr>
          <a:xfrm>
            <a:off x="879070" y="1305461"/>
            <a:ext cx="105197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Интеллектуальная система, обеспечивающая обработку больших данных, поступаемых от беспилотников, для идентификации происшествий с последующей передачей информации о местоположении и времени их </a:t>
            </a:r>
            <a:r>
              <a:rPr lang="ru-RU" dirty="0" smtClean="0">
                <a:latin typeface="Roboto Cn" pitchFamily="2" charset="0"/>
                <a:ea typeface="Roboto Cn" pitchFamily="2" charset="0"/>
              </a:rPr>
              <a:t>возникновени</a:t>
            </a:r>
            <a:r>
              <a:rPr lang="ru-RU" dirty="0">
                <a:latin typeface="Roboto Cn" pitchFamily="2" charset="0"/>
                <a:ea typeface="Roboto Cn" pitchFamily="2" charset="0"/>
              </a:rPr>
              <a:t>я</a:t>
            </a:r>
            <a:r>
              <a:rPr lang="ru-RU" dirty="0" smtClean="0">
                <a:latin typeface="Roboto Cn" pitchFamily="2" charset="0"/>
                <a:ea typeface="Roboto Cn" pitchFamily="2" charset="0"/>
              </a:rPr>
              <a:t> </a:t>
            </a:r>
            <a:r>
              <a:rPr lang="ru-RU" dirty="0">
                <a:latin typeface="Roboto Cn" pitchFamily="2" charset="0"/>
                <a:ea typeface="Roboto Cn" pitchFamily="2" charset="0"/>
              </a:rPr>
              <a:t>в органы местного самоуправления 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223F68FD-2131-CA3B-BDBD-F56A771EB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1803035"/>
              </p:ext>
            </p:extLst>
          </p:nvPr>
        </p:nvGraphicFramePr>
        <p:xfrm>
          <a:off x="218209" y="4743686"/>
          <a:ext cx="11573782" cy="1569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3782">
                  <a:extLst>
                    <a:ext uri="{9D8B030D-6E8A-4147-A177-3AD203B41FA5}">
                      <a16:colId xmlns:a16="http://schemas.microsoft.com/office/drawing/2014/main" xmlns="" val="1671040543"/>
                    </a:ext>
                  </a:extLst>
                </a:gridCol>
              </a:tblGrid>
              <a:tr h="12560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Будут использоваться алгоритмы распознавания видеопотока изображений с использованием нейронных сетей и обработки больших массивов данных.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Roboto Cn" pitchFamily="2" charset="0"/>
                          <a:ea typeface="Roboto Cn" pitchFamily="2" charset="0"/>
                          <a:cs typeface="+mn-cs"/>
                        </a:rPr>
                        <a:t>Будет разработана интеллектуальная система со встроенными алгоритмами анализа поступившей от беспилотников информации для правильного определения соответствующей службы реагирования на происшествие.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Roboto Cn" pitchFamily="2" charset="0"/>
                        <a:ea typeface="Roboto Cn" pitchFamily="2" charset="0"/>
                        <a:cs typeface="+mn-cs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14096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D835C77-76CD-5FD4-1B62-E05B3D4863C6}"/>
              </a:ext>
            </a:extLst>
          </p:cNvPr>
          <p:cNvSpPr txBox="1"/>
          <p:nvPr/>
        </p:nvSpPr>
        <p:spPr>
          <a:xfrm>
            <a:off x="879070" y="2333058"/>
            <a:ext cx="38591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принимает видеопоток, анализирует его и идентифицирует чрезвычайное происшествие с указанием координат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FEA5253-21C9-7EDC-2F7D-C5F4297B8F3E}"/>
              </a:ext>
            </a:extLst>
          </p:cNvPr>
          <p:cNvSpPr txBox="1"/>
          <p:nvPr/>
        </p:nvSpPr>
        <p:spPr>
          <a:xfrm>
            <a:off x="8210899" y="2337091"/>
            <a:ext cx="33437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передает подробную информацию о случившемся с указанием точных координат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129B4B2-8D60-CF69-5B46-AF38A5DF809A}"/>
              </a:ext>
            </a:extLst>
          </p:cNvPr>
          <p:cNvSpPr txBox="1"/>
          <p:nvPr/>
        </p:nvSpPr>
        <p:spPr>
          <a:xfrm>
            <a:off x="5086350" y="2333058"/>
            <a:ext cx="30497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oboto Cn" pitchFamily="2" charset="0"/>
                <a:ea typeface="Roboto Cn" pitchFamily="2" charset="0"/>
              </a:rPr>
              <a:t>определяет подразделение городской службы, способное решить возникшую проблему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FF23FD-644A-DDF1-CC1D-01A50AAEACC0}"/>
              </a:ext>
            </a:extLst>
          </p:cNvPr>
          <p:cNvSpPr txBox="1"/>
          <p:nvPr/>
        </p:nvSpPr>
        <p:spPr>
          <a:xfrm>
            <a:off x="602672" y="2036617"/>
            <a:ext cx="10986655" cy="3909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effectLst/>
                <a:latin typeface="Roboto Cn" pitchFamily="2" charset="0"/>
                <a:ea typeface="Roboto Cn" pitchFamily="2" charset="0"/>
              </a:rPr>
              <a:t>Интеллектуальная система беспилотного патрулирования: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с помощью обученной нейронной сети распознает изображения видеопотока и определяет кадры с ЧП 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с использованием встроенной системы геолокации фиксирует точные координаты ЧП 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определяет ответственную городскую службу и передает ей информацию для быстрого реагирования на нее.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>
              <a:latin typeface="Roboto Cn" pitchFamily="2" charset="0"/>
              <a:ea typeface="Roboto Cn" pitchFamily="2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Roboto Cn" pitchFamily="2" charset="0"/>
                <a:ea typeface="Roboto Cn" pitchFamily="2" charset="0"/>
              </a:rPr>
              <a:t>Интеллектуальная система беспилотного патрулирования способствует быстрому </a:t>
            </a:r>
            <a:r>
              <a:rPr lang="ru-RU" sz="2000" kern="1200" dirty="0">
                <a:solidFill>
                  <a:schemeClr val="tx1"/>
                </a:solidFill>
                <a:effectLst/>
                <a:latin typeface="Roboto Cn" pitchFamily="2" charset="0"/>
                <a:ea typeface="Roboto Cn" pitchFamily="2" charset="0"/>
                <a:cs typeface="+mn-cs"/>
              </a:rPr>
              <a:t>информированию о ЧП (пожарах, авариях и т.п.) соответствующих служб города, предоставляя точные координаты и сокращая время на определение ответственных за событие.</a:t>
            </a:r>
          </a:p>
        </p:txBody>
      </p:sp>
    </p:spTree>
    <p:extLst>
      <p:ext uri="{BB962C8B-B14F-4D97-AF65-F5344CB8AC3E}">
        <p14:creationId xmlns:p14="http://schemas.microsoft.com/office/powerpoint/2010/main" xmlns="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EC95D30-E7C7-E9A2-B918-11367A7F6B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383"/>
          <a:stretch/>
        </p:blipFill>
        <p:spPr>
          <a:xfrm>
            <a:off x="0" y="0"/>
            <a:ext cx="12192000" cy="642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678F02-F079-83B5-F4EB-AF54C8D3C5CD}"/>
              </a:ext>
            </a:extLst>
          </p:cNvPr>
          <p:cNvSpPr txBox="1"/>
          <p:nvPr/>
        </p:nvSpPr>
        <p:spPr>
          <a:xfrm>
            <a:off x="5361708" y="1682149"/>
            <a:ext cx="4717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Определение концепции проекта, разработка нейросети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782B64-4D17-79AC-A630-F4F595BC5F65}"/>
              </a:ext>
            </a:extLst>
          </p:cNvPr>
          <p:cNvSpPr txBox="1"/>
          <p:nvPr/>
        </p:nvSpPr>
        <p:spPr>
          <a:xfrm>
            <a:off x="9190758" y="3544622"/>
            <a:ext cx="2883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Обучение нейросети на выборке данных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CBC388-9DB4-6531-92AB-D9C01C4792A0}"/>
              </a:ext>
            </a:extLst>
          </p:cNvPr>
          <p:cNvSpPr txBox="1"/>
          <p:nvPr/>
        </p:nvSpPr>
        <p:spPr>
          <a:xfrm>
            <a:off x="5786003" y="3399087"/>
            <a:ext cx="2469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Добавление модуля геолокации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7CB86E-FE8E-56DD-5764-2EC298632C0C}"/>
              </a:ext>
            </a:extLst>
          </p:cNvPr>
          <p:cNvSpPr txBox="1"/>
          <p:nvPr/>
        </p:nvSpPr>
        <p:spPr>
          <a:xfrm>
            <a:off x="2022767" y="3154915"/>
            <a:ext cx="2469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Разработка интеллектуальной системы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20E916-ED03-DE61-37AC-FD229563D76B}"/>
              </a:ext>
            </a:extLst>
          </p:cNvPr>
          <p:cNvSpPr txBox="1"/>
          <p:nvPr/>
        </p:nvSpPr>
        <p:spPr>
          <a:xfrm>
            <a:off x="349825" y="5823911"/>
            <a:ext cx="1068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Апробация и масштабирование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599251" y="4552545"/>
            <a:ext cx="3592749" cy="75875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04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2FCE70-214B-0AFC-C1DB-423B8C448FC3}"/>
              </a:ext>
            </a:extLst>
          </p:cNvPr>
          <p:cNvSpPr txBox="1"/>
          <p:nvPr/>
        </p:nvSpPr>
        <p:spPr>
          <a:xfrm>
            <a:off x="647700" y="2080860"/>
            <a:ext cx="3529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 Cn" pitchFamily="2" charset="0"/>
                <a:ea typeface="Roboto Cn" pitchFamily="2" charset="0"/>
              </a:rPr>
              <a:t>Городские службы</a:t>
            </a:r>
            <a:endParaRPr lang="ru-RU" dirty="0">
              <a:solidFill>
                <a:srgbClr val="000000"/>
              </a:solidFill>
              <a:latin typeface="Roboto Cn" pitchFamily="2" charset="0"/>
              <a:ea typeface="Roboto Cn" pitchFamily="2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Цифровые площадки, например, Google Play и </a:t>
            </a:r>
            <a:r>
              <a:rPr lang="ru-RU" dirty="0" err="1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AppStore</a:t>
            </a:r>
            <a:endParaRPr lang="ru-RU" dirty="0">
              <a:solidFill>
                <a:srgbClr val="000000"/>
              </a:solidFill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6A65FAC-74CB-2A79-EACA-6C2080FAB81C}"/>
              </a:ext>
            </a:extLst>
          </p:cNvPr>
          <p:cNvSpPr txBox="1"/>
          <p:nvPr/>
        </p:nvSpPr>
        <p:spPr>
          <a:xfrm>
            <a:off x="5140037" y="782726"/>
            <a:ext cx="6217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kern="1200" dirty="0">
                <a:solidFill>
                  <a:schemeClr val="dk1"/>
                </a:solidFill>
                <a:effectLst/>
                <a:latin typeface="Roboto Cn" pitchFamily="2" charset="0"/>
                <a:ea typeface="Roboto Cn" pitchFamily="2" charset="0"/>
                <a:cs typeface="+mn-cs"/>
              </a:rPr>
              <a:t>разработана интеллектуальная система со встроенными алгоритмами анализа поступившей от беспилотников информации для правильного определения соответствующей службы реагирования на происшествие</a:t>
            </a:r>
            <a:endParaRPr lang="ru-RU" dirty="0">
              <a:solidFill>
                <a:srgbClr val="000000"/>
              </a:solidFill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3794C84-AA04-D6BD-803E-8CE6FE84340A}"/>
              </a:ext>
            </a:extLst>
          </p:cNvPr>
          <p:cNvSpPr txBox="1"/>
          <p:nvPr/>
        </p:nvSpPr>
        <p:spPr>
          <a:xfrm>
            <a:off x="5140037" y="2916643"/>
            <a:ext cx="6217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Roboto Cn" pitchFamily="2" charset="0"/>
                <a:ea typeface="Roboto Cn" pitchFamily="2" charset="0"/>
              </a:rPr>
              <a:t>Городские службы, такие как: скорая помощь, полиция, пожарная охрана и мэрия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8A1416A-51BB-7D3A-DE41-C990B615FB74}"/>
              </a:ext>
            </a:extLst>
          </p:cNvPr>
          <p:cNvSpPr txBox="1"/>
          <p:nvPr/>
        </p:nvSpPr>
        <p:spPr>
          <a:xfrm>
            <a:off x="7665027" y="4768088"/>
            <a:ext cx="3567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000000"/>
                </a:solidFill>
                <a:latin typeface="Roboto Cn" pitchFamily="2" charset="0"/>
                <a:ea typeface="Roboto Cn" pitchFamily="2" charset="0"/>
              </a:defRPr>
            </a:lvl1pPr>
          </a:lstStyle>
          <a:p>
            <a:r>
              <a:rPr lang="ru-RU" dirty="0"/>
              <a:t>Городские службы</a:t>
            </a:r>
          </a:p>
          <a:p>
            <a:r>
              <a:rPr lang="ru-RU" dirty="0"/>
              <a:t>ИТ-компании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71DA3CB-AA29-9E14-007F-BF873072DB07}"/>
              </a:ext>
            </a:extLst>
          </p:cNvPr>
          <p:cNvSpPr txBox="1"/>
          <p:nvPr/>
        </p:nvSpPr>
        <p:spPr>
          <a:xfrm>
            <a:off x="647700" y="4768088"/>
            <a:ext cx="5779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Беспилотник</a:t>
            </a:r>
          </a:p>
          <a:p>
            <a:r>
              <a:rPr lang="ru-RU" dirty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Видеокамера</a:t>
            </a:r>
          </a:p>
          <a:p>
            <a:r>
              <a:rPr lang="ru-RU" dirty="0">
                <a:solidFill>
                  <a:srgbClr val="000000"/>
                </a:solidFill>
                <a:latin typeface="Roboto Cn" pitchFamily="2" charset="0"/>
                <a:ea typeface="Roboto Cn" pitchFamily="2" charset="0"/>
              </a:rPr>
              <a:t>Набор данных чрезвычайных происшествий для обучения нейросети</a:t>
            </a:r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365</Words>
  <Application>Microsoft Office PowerPoint</Application>
  <PresentationFormat>Произвольный</PresentationFormat>
  <Paragraphs>39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26</cp:revision>
  <dcterms:created xsi:type="dcterms:W3CDTF">2023-06-21T07:47:13Z</dcterms:created>
  <dcterms:modified xsi:type="dcterms:W3CDTF">2024-01-17T06:06:56Z</dcterms:modified>
</cp:coreProperties>
</file>