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7" r:id="rId3"/>
    <p:sldId id="2959" r:id="rId4"/>
    <p:sldId id="2950" r:id="rId5"/>
    <p:sldId id="2952" r:id="rId6"/>
    <p:sldId id="260" r:id="rId7"/>
    <p:sldId id="2960" r:id="rId8"/>
    <p:sldId id="26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0E953-337D-4CD3-88C9-59198FCBB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12B209-FB12-47ED-A2CA-6C84EF1DE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9DED80-2FC0-4AD0-A6C4-EB7D05CB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DA7161-8895-49A7-B4D0-2337888FD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BA9BB1-6A01-406F-85E4-C107164A5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45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91251-FAC3-43AA-AE90-D70657FBA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171CA4-D0A3-4CE6-A2BE-64E5EB7DE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8B5199-778C-4A40-80E9-2AED3AD9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3CDB64-B6D5-439E-8D9A-BAE450D2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889767-BBA8-48D5-9032-9B366AB6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97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AAD0D-8709-49DC-B244-011DFFB1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CE18B2-B20C-4D8C-AC24-5CB09C100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4026B7-4472-411B-92F7-6D28E8E40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D50FB5-0AE7-4D1A-A5F3-89AA88854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CDAFCE-ADE8-43F2-A3EF-41FE4A22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79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48371-304C-4600-A248-084E33229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7DAE16-FF13-4322-AAFB-769788B46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6656A9-7B42-49DD-8D35-DAD9D6F68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5723DD-E07D-412C-9A2D-D1CB1B6F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142833-6FFB-4D9B-BAA5-A515B7A67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941239-6B4C-4E83-9C0E-28D7543EA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398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3EFC8-73D2-4F83-BA4F-630C60770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D578E5-798F-415E-AF2F-8AAA2C9BD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96D47C-C4F0-4D65-848A-590AE5C99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339D84F-3629-4315-B9F3-0616599F0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0250A4-0848-423B-B063-0E0958FDA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5EA341-90E8-4589-8B65-6D36874DD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589AA0E-F406-42B2-8D0C-5B0ED2B95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0C1316E-8BC2-4A52-B0A8-2BEFE0FF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26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A85A4-B95C-4E04-BCB3-00F7C7950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F61CD6-4E78-4BF8-AD9E-55E672937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DA1F83-C343-4F67-AA0E-BA7981882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049005-2F8F-405D-87F0-3F8AA823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94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D5D47F-D59D-4037-AE8B-28189B293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55D5AC-40F1-4238-BBCB-127486CAB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B82404-66B1-4D0A-8A02-A436BFDEA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81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AEF65-0F9E-4DCF-8C46-7D9E5FC1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CBD309-A7A5-474E-A924-DEE28C0A6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ABA522-4662-47B3-BB86-56821F5A1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C4D938-8DE1-49C0-B873-233840E62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D714F-DE62-4D89-959F-836BACB9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2F1C2E-7F78-46C5-AD7A-3A75FCF7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68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FFFD6-FBD0-42F7-A094-3EFA26AE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ECFCC1-5E28-493A-841B-BFC9AA496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608C94-5C66-459F-B8A8-0398AC7990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D97BF2-826F-4994-B73E-3E0E5B0AC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F8A6BE-61D6-48B7-89EB-0C6166956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8A34A7-7826-41A6-9A0C-61FAF209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1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FEBC8-2072-46D9-8A80-5B44F7F0B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E53BBE-78C2-4BF5-B99C-962EFB754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704729-7489-49F2-8A3F-280A005C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C0C267-19D1-40F2-9932-4816F14C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0B8974-8B91-4FFA-BC75-8A2320EE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1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5422897-450E-403E-A009-4CCBEFA5B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EBD88A-7FE6-4015-A518-F43A2EA2C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618CC1-A5C2-4BE0-B01A-906F00B9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0BBA74-4D0D-4F66-9FD6-62B57972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AB92B2-AECD-4B67-A9CD-76E83F90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22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C6294-4DC0-49D1-8EDC-268A8BFFA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035BA-AD21-47C5-A9FD-8A068F0AC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E0EB9E-898C-4918-98A9-395D28E52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BE9EE-63BC-4312-B492-4D92515AD094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3F0A4A-EE54-4301-9B28-45AB66E60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836708-6912-484F-9558-A8AABDBA9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4DCAD-F843-465C-AAAF-D45364D54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0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duy.ru/" TargetMode="External"/><Relationship Id="rId2" Type="http://schemas.openxmlformats.org/officeDocument/2006/relationships/hyperlink" Target="mailto:n.adaschik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CA35C-140D-4751-8DF2-9D003FADC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8663"/>
            <a:ext cx="9144000" cy="73464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«Интернет-спорт без границ «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iDuy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82ECE-8A72-414C-A2A3-9C375D1D7F7C}"/>
              </a:ext>
            </a:extLst>
          </p:cNvPr>
          <p:cNvSpPr txBox="1"/>
          <p:nvPr/>
        </p:nvSpPr>
        <p:spPr>
          <a:xfrm>
            <a:off x="442268" y="5124986"/>
            <a:ext cx="4938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Автор</a:t>
            </a:r>
            <a:r>
              <a:rPr lang="en-US" sz="2000" dirty="0"/>
              <a:t>: </a:t>
            </a:r>
            <a:r>
              <a:rPr lang="ru-RU" sz="2000" dirty="0" err="1"/>
              <a:t>Адащик</a:t>
            </a:r>
            <a:r>
              <a:rPr lang="ru-RU" sz="2000" dirty="0"/>
              <a:t> Николай Борисович</a:t>
            </a:r>
          </a:p>
          <a:p>
            <a:r>
              <a:rPr lang="ru-RU" sz="2000" dirty="0"/>
              <a:t>+7 (918) 884-93-14,  </a:t>
            </a:r>
            <a:r>
              <a:rPr lang="en-US" sz="2000" dirty="0">
                <a:hlinkClick r:id="rId2"/>
              </a:rPr>
              <a:t>n.adaschik@gmail.com</a:t>
            </a:r>
            <a:endParaRPr lang="en-US" sz="2000" dirty="0"/>
          </a:p>
          <a:p>
            <a:endParaRPr lang="ru-RU" sz="2000" dirty="0"/>
          </a:p>
          <a:p>
            <a:r>
              <a:rPr lang="ru-RU" sz="2000" dirty="0"/>
              <a:t>Страница</a:t>
            </a:r>
            <a:r>
              <a:rPr lang="en-US" sz="2000" dirty="0"/>
              <a:t>: </a:t>
            </a:r>
            <a:r>
              <a:rPr lang="en-US" sz="2000" dirty="0">
                <a:hlinkClick r:id="rId3"/>
              </a:rPr>
              <a:t>https://iduy.ru/</a:t>
            </a:r>
            <a:r>
              <a:rPr lang="en-US" sz="2000" dirty="0"/>
              <a:t> 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566631-A837-491A-93D9-5E8B86021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991" y="1728409"/>
            <a:ext cx="6852444" cy="304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715615-6AA7-4ADC-B8AC-7BC41CD1F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821" y="79358"/>
            <a:ext cx="3947193" cy="27329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E18A1EB-CAE7-4559-9228-DD574CF7960E}"/>
              </a:ext>
            </a:extLst>
          </p:cNvPr>
          <p:cNvSpPr txBox="1"/>
          <p:nvPr/>
        </p:nvSpPr>
        <p:spPr>
          <a:xfrm>
            <a:off x="201388" y="3057569"/>
            <a:ext cx="11489636" cy="1256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</a:pPr>
            <a:r>
              <a:rPr lang="ru-RU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основе Интернет-спорта -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дыхательный спорт «</a:t>
            </a:r>
            <a:r>
              <a:rPr lang="ru-RU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Дуйбол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indent="449580" algn="just">
              <a:lnSpc>
                <a:spcPct val="107000"/>
              </a:lnSpc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состязаниях выявляются сильнейшие в силе, выносливости и реакции дыхательной системы.</a:t>
            </a:r>
          </a:p>
          <a:p>
            <a:pPr indent="449580" algn="just">
              <a:lnSpc>
                <a:spcPct val="107000"/>
              </a:lnSpc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Развитие спорта  направлено в том числе на поддержку людей с ограниченными возможностями здоровья -  они могут участвовать в турнирах на равных.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EF6F19-7F78-4A2F-9DA1-A9392161D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01" y="149697"/>
            <a:ext cx="3161174" cy="23116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22F0AA-1084-466F-8DF0-29E2AFE80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975" y="149697"/>
            <a:ext cx="3403806" cy="21064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59B59B-F1CA-4C30-84AA-830ADEAFF1D7}"/>
              </a:ext>
            </a:extLst>
          </p:cNvPr>
          <p:cNvSpPr txBox="1"/>
          <p:nvPr/>
        </p:nvSpPr>
        <p:spPr>
          <a:xfrm>
            <a:off x="8233778" y="2489143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Турнир в интернате для инвалидов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в Черногории, 2016 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763234-FB08-4419-B9C2-79FA414A385A}"/>
              </a:ext>
            </a:extLst>
          </p:cNvPr>
          <p:cNvSpPr txBox="1"/>
          <p:nvPr/>
        </p:nvSpPr>
        <p:spPr>
          <a:xfrm>
            <a:off x="500976" y="2525948"/>
            <a:ext cx="3003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Турнир в Санкт-Петербурге,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2001 г.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8E0916-6FE1-4292-907E-5D1BF6F986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280" y="4308281"/>
            <a:ext cx="3629468" cy="24028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903BE50-5656-429B-8CC0-C139AC2F1D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3681" y="4323939"/>
            <a:ext cx="3488319" cy="23843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6DB401F-B396-4C28-B3FB-C5FB324ED6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388" y="4401724"/>
            <a:ext cx="1587655" cy="21896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A0CB96-1BF7-4981-A82C-80EC438F11A5}"/>
              </a:ext>
            </a:extLst>
          </p:cNvPr>
          <p:cNvSpPr txBox="1"/>
          <p:nvPr/>
        </p:nvSpPr>
        <p:spPr>
          <a:xfrm>
            <a:off x="4144616" y="4948342"/>
            <a:ext cx="4685621" cy="110799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Проект «</a:t>
            </a:r>
            <a:r>
              <a:rPr lang="ru-RU" dirty="0" err="1">
                <a:solidFill>
                  <a:srgbClr val="002060"/>
                </a:solidFill>
              </a:rPr>
              <a:t>Дуйбол</a:t>
            </a:r>
            <a:r>
              <a:rPr lang="ru-RU" dirty="0">
                <a:solidFill>
                  <a:srgbClr val="002060"/>
                </a:solidFill>
              </a:rPr>
              <a:t>» участвовал в Конкурсе русских инноваций-2007, о нем рассказывали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на Первом канале, участвовал к выставке инноваций на Селигере-2009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507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82"/>
    </mc:Choice>
    <mc:Fallback xmlns="">
      <p:transition spd="slow" advTm="59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AC04DB-3351-43BD-B13C-17B1C4F51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19" y="1716669"/>
            <a:ext cx="5185420" cy="36085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F379FC-8132-488B-8C60-DEEB01D79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135" y="1388824"/>
            <a:ext cx="4884129" cy="38413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AB1473-D3A7-495B-80AC-0FC417C122A2}"/>
              </a:ext>
            </a:extLst>
          </p:cNvPr>
          <p:cNvSpPr txBox="1"/>
          <p:nvPr/>
        </p:nvSpPr>
        <p:spPr>
          <a:xfrm>
            <a:off x="2985692" y="5805778"/>
            <a:ext cx="6929333" cy="615553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Специалисты спортивной медицины и пульмонологии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дали на игру и спорт </a:t>
            </a:r>
            <a:r>
              <a:rPr lang="ru-RU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Дуйбол</a:t>
            </a:r>
            <a:r>
              <a:rPr lang="ru-RU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свои положительные отзывы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C7E91A-2109-405C-8BFD-FAE5051A5F3C}"/>
              </a:ext>
            </a:extLst>
          </p:cNvPr>
          <p:cNvSpPr/>
          <p:nvPr/>
        </p:nvSpPr>
        <p:spPr>
          <a:xfrm rot="19956037">
            <a:off x="243481" y="994014"/>
            <a:ext cx="3963186" cy="1104119"/>
          </a:xfrm>
          <a:prstGeom prst="rect">
            <a:avLst/>
          </a:prstGeom>
          <a:solidFill>
            <a:schemeClr val="lt1">
              <a:alpha val="5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Медицинский университет</a:t>
            </a:r>
          </a:p>
          <a:p>
            <a:pPr algn="ctr"/>
            <a:r>
              <a:rPr lang="ru-RU" b="1" dirty="0">
                <a:solidFill>
                  <a:srgbClr val="000000"/>
                </a:solidFill>
              </a:rPr>
              <a:t>им. акад. Павлова,</a:t>
            </a:r>
          </a:p>
          <a:p>
            <a:pPr algn="ctr"/>
            <a:r>
              <a:rPr lang="ru-RU" b="1" dirty="0">
                <a:solidFill>
                  <a:srgbClr val="000000"/>
                </a:solidFill>
              </a:rPr>
              <a:t>Санкт-Петербург, 2001-2002 гг.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DC66564-2ECB-4FB5-B477-1FCB9EABFEE1}"/>
              </a:ext>
            </a:extLst>
          </p:cNvPr>
          <p:cNvSpPr/>
          <p:nvPr/>
        </p:nvSpPr>
        <p:spPr>
          <a:xfrm rot="20010709">
            <a:off x="6340635" y="871033"/>
            <a:ext cx="3842037" cy="1035583"/>
          </a:xfrm>
          <a:prstGeom prst="rect">
            <a:avLst/>
          </a:prstGeom>
          <a:solidFill>
            <a:schemeClr val="lt1">
              <a:alpha val="5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Институт фтизиатрии и пульмонологии им. Яновского,</a:t>
            </a:r>
          </a:p>
          <a:p>
            <a:pPr algn="ctr"/>
            <a:r>
              <a:rPr lang="ru-RU" b="1" dirty="0">
                <a:solidFill>
                  <a:srgbClr val="000000"/>
                </a:solidFill>
              </a:rPr>
              <a:t>Киев, 2013 г.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10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82"/>
    </mc:Choice>
    <mc:Fallback xmlns="">
      <p:transition spd="slow" advTm="59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2B1300-A426-4053-A152-302414482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67" y="813636"/>
            <a:ext cx="4327519" cy="19778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B2330F-FD26-4446-B78E-870E64005FA2}"/>
              </a:ext>
            </a:extLst>
          </p:cNvPr>
          <p:cNvSpPr txBox="1"/>
          <p:nvPr/>
        </p:nvSpPr>
        <p:spPr>
          <a:xfrm>
            <a:off x="190467" y="4676877"/>
            <a:ext cx="4214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Новый вид командных состязаний.</a:t>
            </a:r>
          </a:p>
          <a:p>
            <a:pPr algn="ctr"/>
            <a:r>
              <a:rPr lang="ru-RU" sz="2000" dirty="0"/>
              <a:t>Первый турнир на «</a:t>
            </a:r>
            <a:r>
              <a:rPr lang="ru-RU" sz="2000" dirty="0" err="1"/>
              <a:t>Дуйбол</a:t>
            </a:r>
            <a:r>
              <a:rPr lang="ru-RU" sz="2000" dirty="0"/>
              <a:t>-треке» </a:t>
            </a:r>
          </a:p>
          <a:p>
            <a:pPr algn="ctr"/>
            <a:r>
              <a:rPr lang="ru-RU" sz="2000" dirty="0"/>
              <a:t>(2019 год, июнь)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348818A-0F69-4D4B-A3EB-B6A317A9E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69" y="2925365"/>
            <a:ext cx="2109330" cy="158199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1811095-947C-4201-BCB3-F4CF42A0F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5696" y="2925365"/>
            <a:ext cx="2156792" cy="16175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CD623D-60FF-4CCC-8045-CA02BC4E558B}"/>
              </a:ext>
            </a:extLst>
          </p:cNvPr>
          <p:cNvSpPr txBox="1"/>
          <p:nvPr/>
        </p:nvSpPr>
        <p:spPr>
          <a:xfrm>
            <a:off x="969804" y="1659485"/>
            <a:ext cx="2655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chemeClr val="bg1"/>
                </a:solidFill>
              </a:rPr>
              <a:t>Дуйбол</a:t>
            </a:r>
            <a:r>
              <a:rPr lang="ru-RU" sz="3600" dirty="0">
                <a:solidFill>
                  <a:schemeClr val="bg1"/>
                </a:solidFill>
              </a:rPr>
              <a:t>-трек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FC2E8C-189F-4224-BB52-16AC86FB3D4A}"/>
              </a:ext>
            </a:extLst>
          </p:cNvPr>
          <p:cNvSpPr txBox="1"/>
          <p:nvPr/>
        </p:nvSpPr>
        <p:spPr>
          <a:xfrm>
            <a:off x="1126093" y="129102"/>
            <a:ext cx="2604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Новый </a:t>
            </a:r>
            <a:r>
              <a:rPr lang="ru-RU" sz="2800" b="1" dirty="0" err="1">
                <a:solidFill>
                  <a:srgbClr val="FF0000"/>
                </a:solidFill>
              </a:rPr>
              <a:t>Дуйбол</a:t>
            </a:r>
            <a:r>
              <a:rPr lang="ru-RU" sz="2800" b="1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7E4006-FBB7-48E3-9D31-254F77D86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6965" y="2766873"/>
            <a:ext cx="3398208" cy="25993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BD75F6-32C5-4C78-A135-8B5EE21A059D}"/>
              </a:ext>
            </a:extLst>
          </p:cNvPr>
          <p:cNvSpPr txBox="1"/>
          <p:nvPr/>
        </p:nvSpPr>
        <p:spPr>
          <a:xfrm>
            <a:off x="6494849" y="221772"/>
            <a:ext cx="4294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Новые отзывы о </a:t>
            </a:r>
            <a:r>
              <a:rPr lang="ru-RU" sz="2800" b="1" dirty="0" err="1">
                <a:solidFill>
                  <a:srgbClr val="FF0000"/>
                </a:solidFill>
              </a:rPr>
              <a:t>Дуйболе</a:t>
            </a:r>
            <a:r>
              <a:rPr lang="ru-RU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CC6ABB-B01A-419F-AA90-2D8985238DD5}"/>
              </a:ext>
            </a:extLst>
          </p:cNvPr>
          <p:cNvSpPr/>
          <p:nvPr/>
        </p:nvSpPr>
        <p:spPr>
          <a:xfrm rot="19998575">
            <a:off x="4672219" y="1609545"/>
            <a:ext cx="3392084" cy="585186"/>
          </a:xfrm>
          <a:prstGeom prst="rect">
            <a:avLst/>
          </a:prstGeom>
          <a:solidFill>
            <a:schemeClr val="lt1">
              <a:alpha val="50000"/>
            </a:schemeClr>
          </a:solidFill>
          <a:ln w="38100">
            <a:solidFill>
              <a:srgbClr val="3E494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Комитет по здравоохранению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</a:rPr>
              <a:t>Санкт-Петербурга, 15.09.2020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CD4DB-AF2F-4003-91FF-8C9A41718332}"/>
              </a:ext>
            </a:extLst>
          </p:cNvPr>
          <p:cNvSpPr txBox="1"/>
          <p:nvPr/>
        </p:nvSpPr>
        <p:spPr>
          <a:xfrm>
            <a:off x="8801099" y="988133"/>
            <a:ext cx="3076162" cy="443198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Дуйбол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имеет высокий потенциал в укреплении дыхательной системы человека, первичной профилактике табакокурения среди молодежи, легочных заболеваний при наличии высоких рисков возникновения новых вирусных инфекций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имеет большой оздоровительный потенциал и может быть использован для рекреации и реабилитации…»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962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89"/>
    </mc:Choice>
    <mc:Fallback xmlns="">
      <p:transition spd="slow" advTm="66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B387B-4DE5-42C2-A5E9-B28BB15BF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0867" y="117244"/>
            <a:ext cx="7039590" cy="99073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«Уличные площадки  «Территория сильных легких» </a:t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подготовки населения к новым вызовам пандемии»</a:t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конкурса АСИ «Сильные идеи для нового времени»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095184-5064-4E9A-846F-5D5DB7D43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56" y="45705"/>
            <a:ext cx="2262011" cy="11373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FD9CC9-D34B-4F6B-A6E2-E3AF63661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877" y="197843"/>
            <a:ext cx="2406904" cy="8219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167D38-44CB-41CC-8280-A8A01FEF5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2420395" y="1662648"/>
            <a:ext cx="2887942" cy="20889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5556AF-909F-41A0-B73D-2093D5F4AF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296286" y="1702623"/>
            <a:ext cx="2815609" cy="200897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373A3FB-1993-4804-9802-071BA91D28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0831" y="1251112"/>
            <a:ext cx="2172214" cy="19743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58F7FA-4981-46D7-869D-770BE9996101}"/>
              </a:ext>
            </a:extLst>
          </p:cNvPr>
          <p:cNvSpPr txBox="1"/>
          <p:nvPr/>
        </p:nvSpPr>
        <p:spPr>
          <a:xfrm>
            <a:off x="449375" y="4219489"/>
            <a:ext cx="458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Проект вышел в ТОП-1000 конкурса АСИ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(сентябрь 2020 года)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9311C2-9DAD-44F7-9ACD-8FD2C3AE5E2B}"/>
              </a:ext>
            </a:extLst>
          </p:cNvPr>
          <p:cNvSpPr txBox="1"/>
          <p:nvPr/>
        </p:nvSpPr>
        <p:spPr>
          <a:xfrm>
            <a:off x="5292268" y="6075600"/>
            <a:ext cx="663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Турнир «</a:t>
            </a:r>
            <a:r>
              <a:rPr lang="ru-RU" b="1" dirty="0" err="1">
                <a:solidFill>
                  <a:srgbClr val="002060"/>
                </a:solidFill>
              </a:rPr>
              <a:t>Дуйбол</a:t>
            </a:r>
            <a:r>
              <a:rPr lang="ru-RU" b="1" dirty="0">
                <a:solidFill>
                  <a:srgbClr val="002060"/>
                </a:solidFill>
              </a:rPr>
              <a:t>-трек» - «Новое видение» (Архыз, май, 2021)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Участники в масках (играют на звук, не видят шарика)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6137C5-0A73-4537-AC07-7F696160CF6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03" y="4865820"/>
            <a:ext cx="3259751" cy="18561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9DBD96-842D-4501-BD69-087721C58B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0244" y="3813426"/>
            <a:ext cx="2472203" cy="2244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C70F039-5E0D-4E01-A027-DEC72B7CAB53}"/>
              </a:ext>
            </a:extLst>
          </p:cNvPr>
          <p:cNvSpPr txBox="1"/>
          <p:nvPr/>
        </p:nvSpPr>
        <p:spPr>
          <a:xfrm>
            <a:off x="5381509" y="3294228"/>
            <a:ext cx="6218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Турнир «</a:t>
            </a:r>
            <a:r>
              <a:rPr lang="ru-RU" b="1" dirty="0" err="1">
                <a:solidFill>
                  <a:srgbClr val="002060"/>
                </a:solidFill>
              </a:rPr>
              <a:t>Дуйбол</a:t>
            </a:r>
            <a:r>
              <a:rPr lang="ru-RU" b="1" dirty="0">
                <a:solidFill>
                  <a:srgbClr val="002060"/>
                </a:solidFill>
              </a:rPr>
              <a:t>-трек». Гонка на время (Архыз, май, 2021) 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3FC8EC6-BAD1-46AD-A50C-D54D9195D8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1734" y="3813426"/>
            <a:ext cx="2808673" cy="21123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AC8686-E1B9-4B77-8F9D-E9A32FA9EE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011" y="1257847"/>
            <a:ext cx="3346322" cy="20363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897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89"/>
    </mc:Choice>
    <mc:Fallback xmlns="">
      <p:transition spd="slow" advTm="6698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0B7B2EBC-1592-43CB-984D-C440D30C6020}"/>
              </a:ext>
            </a:extLst>
          </p:cNvPr>
          <p:cNvSpPr/>
          <p:nvPr/>
        </p:nvSpPr>
        <p:spPr>
          <a:xfrm>
            <a:off x="6495401" y="600959"/>
            <a:ext cx="2955977" cy="2107006"/>
          </a:xfrm>
          <a:prstGeom prst="round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ru-RU" sz="2000" b="1" dirty="0"/>
              <a:t>Приложение</a:t>
            </a:r>
            <a:r>
              <a:rPr lang="en-US" sz="2000" b="1" dirty="0"/>
              <a:t> </a:t>
            </a:r>
            <a:r>
              <a:rPr lang="en-US" sz="2000" b="1" dirty="0" err="1"/>
              <a:t>iDuy</a:t>
            </a:r>
            <a:endParaRPr lang="ru-RU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4939A-6809-454F-AB95-34862E945ED1}"/>
              </a:ext>
            </a:extLst>
          </p:cNvPr>
          <p:cNvSpPr txBox="1"/>
          <p:nvPr/>
        </p:nvSpPr>
        <p:spPr>
          <a:xfrm>
            <a:off x="1003852" y="37450"/>
            <a:ext cx="10217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Система Интернет-спорта без границ «</a:t>
            </a:r>
            <a:r>
              <a:rPr lang="en-US" sz="2400" b="1" dirty="0" err="1">
                <a:solidFill>
                  <a:srgbClr val="002060"/>
                </a:solidFill>
              </a:rPr>
              <a:t>iDuy</a:t>
            </a:r>
            <a:r>
              <a:rPr lang="ru-RU" sz="2400" b="1" dirty="0">
                <a:solidFill>
                  <a:srgbClr val="002060"/>
                </a:solidFill>
              </a:rPr>
              <a:t>»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D192451-6466-4816-BC55-1EA6056B6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127" y="724417"/>
            <a:ext cx="2333575" cy="1630837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552ED28A-BD8C-4D75-88E1-395E64B61324}"/>
              </a:ext>
            </a:extLst>
          </p:cNvPr>
          <p:cNvSpPr/>
          <p:nvPr/>
        </p:nvSpPr>
        <p:spPr>
          <a:xfrm>
            <a:off x="379079" y="659053"/>
            <a:ext cx="2569448" cy="1842002"/>
          </a:xfrm>
          <a:prstGeom prst="round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Принципы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и правила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«</a:t>
            </a:r>
            <a:r>
              <a:rPr lang="ru-RU" sz="2000" b="1" dirty="0" err="1">
                <a:solidFill>
                  <a:srgbClr val="002060"/>
                </a:solidFill>
              </a:rPr>
              <a:t>Дуйбол</a:t>
            </a:r>
            <a:r>
              <a:rPr lang="ru-RU" sz="2000" b="1" dirty="0">
                <a:solidFill>
                  <a:srgbClr val="002060"/>
                </a:solidFill>
              </a:rPr>
              <a:t>-трек»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506C4AD1-27C9-4C16-94EB-7D09DCBBF5F9}"/>
              </a:ext>
            </a:extLst>
          </p:cNvPr>
          <p:cNvSpPr/>
          <p:nvPr/>
        </p:nvSpPr>
        <p:spPr>
          <a:xfrm>
            <a:off x="3503198" y="605152"/>
            <a:ext cx="2538915" cy="1842002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 algn="ctr"/>
            <a:endParaRPr lang="en-US" sz="2000" dirty="0"/>
          </a:p>
          <a:p>
            <a:pPr algn="ctr"/>
            <a:r>
              <a:rPr lang="en-US" sz="2000" b="1" dirty="0"/>
              <a:t>SMART-</a:t>
            </a:r>
            <a:r>
              <a:rPr lang="ru-RU" sz="2000" b="1" dirty="0"/>
              <a:t>спирометр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4515339-9019-404D-9AF7-E5009516E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890" y="739901"/>
            <a:ext cx="1184682" cy="1402138"/>
          </a:xfrm>
          <a:prstGeom prst="rect">
            <a:avLst/>
          </a:prstGeom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AB3A8528-7A34-4162-8569-7E8FC342F69A}"/>
              </a:ext>
            </a:extLst>
          </p:cNvPr>
          <p:cNvSpPr/>
          <p:nvPr/>
        </p:nvSpPr>
        <p:spPr>
          <a:xfrm>
            <a:off x="379079" y="3212082"/>
            <a:ext cx="11519138" cy="3608468"/>
          </a:xfrm>
          <a:prstGeom prst="roundRect">
            <a:avLst/>
          </a:prstGeom>
          <a:solidFill>
            <a:schemeClr val="lt1"/>
          </a:solidFill>
          <a:ln w="15875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000" b="1" dirty="0">
              <a:solidFill>
                <a:srgbClr val="002060"/>
              </a:solidFill>
            </a:endParaRPr>
          </a:p>
          <a:p>
            <a:endParaRPr lang="en-US" sz="2000" b="1" dirty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             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en-US" sz="2000" b="1" dirty="0">
              <a:solidFill>
                <a:srgbClr val="002060"/>
              </a:solidFill>
            </a:endParaRPr>
          </a:p>
          <a:p>
            <a:endParaRPr lang="en-US" sz="2000" b="1" dirty="0">
              <a:solidFill>
                <a:srgbClr val="002060"/>
              </a:solidFill>
            </a:endParaRPr>
          </a:p>
          <a:p>
            <a:pPr algn="ctr"/>
            <a:endParaRPr lang="ru-RU" sz="2000" b="1" dirty="0">
              <a:solidFill>
                <a:srgbClr val="002060"/>
              </a:solidFill>
            </a:endParaRPr>
          </a:p>
          <a:p>
            <a:pPr algn="ctr"/>
            <a:endParaRPr lang="ru-RU" sz="2000" b="1" dirty="0">
              <a:solidFill>
                <a:srgbClr val="002060"/>
              </a:solidFill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Система Интернет-спорта обеспечивает</a:t>
            </a:r>
            <a:r>
              <a:rPr lang="en-US" sz="2000" b="1" dirty="0">
                <a:solidFill>
                  <a:srgbClr val="002060"/>
                </a:solidFill>
              </a:rPr>
              <a:t>: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Интернет-тимбилдинг (без барьеров).  Неограниченное количество треков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и команд. Глобальное пространство для тренировок, командных соревнований («гонки на скорость», «гонки преследования»), стриминга, зрителей.</a:t>
            </a:r>
          </a:p>
          <a:p>
            <a:pPr algn="ctr"/>
            <a:endParaRPr lang="en-US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61A1BE-1ED9-483D-8F65-928DE34C1F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78" y="3356538"/>
            <a:ext cx="4760888" cy="211763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2E0C5FB-3E68-45E0-AC9F-6C4EF664E55D}"/>
              </a:ext>
            </a:extLst>
          </p:cNvPr>
          <p:cNvSpPr txBox="1"/>
          <p:nvPr/>
        </p:nvSpPr>
        <p:spPr>
          <a:xfrm>
            <a:off x="3116300" y="115597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DC2FCF-A5A3-4A47-89E5-A40194E3B412}"/>
              </a:ext>
            </a:extLst>
          </p:cNvPr>
          <p:cNvSpPr txBox="1"/>
          <p:nvPr/>
        </p:nvSpPr>
        <p:spPr>
          <a:xfrm>
            <a:off x="6070234" y="119862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D6B6A94A-C9B4-4520-92FE-372F478DBE62}"/>
              </a:ext>
            </a:extLst>
          </p:cNvPr>
          <p:cNvSpPr/>
          <p:nvPr/>
        </p:nvSpPr>
        <p:spPr>
          <a:xfrm>
            <a:off x="9948802" y="627961"/>
            <a:ext cx="2098850" cy="1873094"/>
          </a:xfrm>
          <a:prstGeom prst="round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Платформа </a:t>
            </a:r>
            <a:endParaRPr lang="en-US" sz="2000" b="1" dirty="0">
              <a:solidFill>
                <a:srgbClr val="002060"/>
              </a:solidFill>
            </a:endParaRPr>
          </a:p>
          <a:p>
            <a:pPr algn="ctr"/>
            <a:r>
              <a:rPr lang="en-US" sz="2000" b="1" dirty="0" err="1">
                <a:solidFill>
                  <a:srgbClr val="002060"/>
                </a:solidFill>
              </a:rPr>
              <a:t>iDuy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5" name="Стрелка: вниз 34">
            <a:extLst>
              <a:ext uri="{FF2B5EF4-FFF2-40B4-BE49-F238E27FC236}">
                <a16:creationId xmlns:a16="http://schemas.microsoft.com/office/drawing/2014/main" id="{BFF4D2DE-4210-4844-BECE-F70F3FC28A9C}"/>
              </a:ext>
            </a:extLst>
          </p:cNvPr>
          <p:cNvSpPr/>
          <p:nvPr/>
        </p:nvSpPr>
        <p:spPr>
          <a:xfrm>
            <a:off x="10610836" y="2518332"/>
            <a:ext cx="941584" cy="81133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: вниз 35">
            <a:extLst>
              <a:ext uri="{FF2B5EF4-FFF2-40B4-BE49-F238E27FC236}">
                <a16:creationId xmlns:a16="http://schemas.microsoft.com/office/drawing/2014/main" id="{D0963AC4-7BD3-4C2C-86C2-2B04826568A1}"/>
              </a:ext>
            </a:extLst>
          </p:cNvPr>
          <p:cNvSpPr/>
          <p:nvPr/>
        </p:nvSpPr>
        <p:spPr>
          <a:xfrm>
            <a:off x="1652795" y="2514075"/>
            <a:ext cx="828214" cy="89548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2F726B5A-CC1D-4418-B3DF-C118DFC2122F}"/>
              </a:ext>
            </a:extLst>
          </p:cNvPr>
          <p:cNvSpPr/>
          <p:nvPr/>
        </p:nvSpPr>
        <p:spPr>
          <a:xfrm>
            <a:off x="539827" y="3306464"/>
            <a:ext cx="11358390" cy="2379812"/>
          </a:xfrm>
          <a:prstGeom prst="roundRect">
            <a:avLst/>
          </a:prstGeom>
          <a:noFill/>
          <a:ln w="19050">
            <a:solidFill>
              <a:schemeClr val="tx2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FF0000"/>
                </a:solidFill>
              </a:rPr>
              <a:t>Интернет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5</a:t>
            </a:r>
            <a:r>
              <a:rPr lang="en-US" sz="2400" b="1" dirty="0">
                <a:solidFill>
                  <a:srgbClr val="FF0000"/>
                </a:solidFill>
              </a:rPr>
              <a:t>G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/>
            <a:endParaRPr lang="ru-RU" sz="2400" dirty="0"/>
          </a:p>
        </p:txBody>
      </p:sp>
      <p:sp>
        <p:nvSpPr>
          <p:cNvPr id="38" name="Стрелка: вниз 37">
            <a:extLst>
              <a:ext uri="{FF2B5EF4-FFF2-40B4-BE49-F238E27FC236}">
                <a16:creationId xmlns:a16="http://schemas.microsoft.com/office/drawing/2014/main" id="{AD03DE7E-1099-4ABC-95FC-D9D242FD92CC}"/>
              </a:ext>
            </a:extLst>
          </p:cNvPr>
          <p:cNvSpPr/>
          <p:nvPr/>
        </p:nvSpPr>
        <p:spPr>
          <a:xfrm>
            <a:off x="4266279" y="2447154"/>
            <a:ext cx="941584" cy="85931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вниз 38">
            <a:extLst>
              <a:ext uri="{FF2B5EF4-FFF2-40B4-BE49-F238E27FC236}">
                <a16:creationId xmlns:a16="http://schemas.microsoft.com/office/drawing/2014/main" id="{6C80E586-996F-49F4-A0C3-03DEAF3F9441}"/>
              </a:ext>
            </a:extLst>
          </p:cNvPr>
          <p:cNvSpPr/>
          <p:nvPr/>
        </p:nvSpPr>
        <p:spPr>
          <a:xfrm>
            <a:off x="7564122" y="2706061"/>
            <a:ext cx="941584" cy="6365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1DFC09-2CAA-4F97-8CFE-047429238F19}"/>
              </a:ext>
            </a:extLst>
          </p:cNvPr>
          <p:cNvSpPr txBox="1"/>
          <p:nvPr/>
        </p:nvSpPr>
        <p:spPr>
          <a:xfrm>
            <a:off x="9495837" y="128552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55EDCFE-41B7-40D8-A49C-445DA8B13D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699" y="3381000"/>
            <a:ext cx="1521044" cy="22007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7BB470-11A0-44AA-90C1-5DF3F75239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775" y="3333782"/>
            <a:ext cx="1554843" cy="22480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24C9BC-572B-4472-83D5-9A6B10121AF7}"/>
              </a:ext>
            </a:extLst>
          </p:cNvPr>
          <p:cNvSpPr txBox="1"/>
          <p:nvPr/>
        </p:nvSpPr>
        <p:spPr>
          <a:xfrm>
            <a:off x="8890732" y="3418992"/>
            <a:ext cx="1335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Гонки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на скорость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8ECB87-8AF1-40D4-897F-ECBB2924D13E}"/>
              </a:ext>
            </a:extLst>
          </p:cNvPr>
          <p:cNvSpPr txBox="1"/>
          <p:nvPr/>
        </p:nvSpPr>
        <p:spPr>
          <a:xfrm>
            <a:off x="8511797" y="4935466"/>
            <a:ext cx="1695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Гонки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преследования</a:t>
            </a: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E74C8739-4971-4930-B5EC-6C0B6AF7DE2B}"/>
              </a:ext>
            </a:extLst>
          </p:cNvPr>
          <p:cNvSpPr/>
          <p:nvPr/>
        </p:nvSpPr>
        <p:spPr>
          <a:xfrm>
            <a:off x="9713840" y="4774000"/>
            <a:ext cx="565250" cy="48463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57B2E7CD-D4DE-403C-956B-02F21F3EDD10}"/>
              </a:ext>
            </a:extLst>
          </p:cNvPr>
          <p:cNvSpPr/>
          <p:nvPr/>
        </p:nvSpPr>
        <p:spPr>
          <a:xfrm rot="10800000">
            <a:off x="8516131" y="3405778"/>
            <a:ext cx="565250" cy="4846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221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7006F80-43CC-4082-88F9-ABD1FE954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2604" y="1234324"/>
            <a:ext cx="4237125" cy="474083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FE099-45A9-4B92-B4C1-1FB2C68B5F43}"/>
              </a:ext>
            </a:extLst>
          </p:cNvPr>
          <p:cNvSpPr txBox="1"/>
          <p:nvPr/>
        </p:nvSpPr>
        <p:spPr>
          <a:xfrm>
            <a:off x="6593444" y="1571220"/>
            <a:ext cx="5018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Ответ ПКР</a:t>
            </a:r>
          </a:p>
          <a:p>
            <a:pPr algn="ctr"/>
            <a:r>
              <a:rPr lang="ru-RU" sz="2000" dirty="0"/>
              <a:t>на предложение развивать </a:t>
            </a:r>
          </a:p>
          <a:p>
            <a:pPr algn="ctr"/>
            <a:r>
              <a:rPr lang="ru-RU" sz="2000" dirty="0"/>
              <a:t>новый интернет-спорт «</a:t>
            </a:r>
            <a:r>
              <a:rPr lang="en-US" sz="2000" dirty="0" err="1"/>
              <a:t>iDuy</a:t>
            </a:r>
            <a:r>
              <a:rPr lang="ru-RU" sz="2000" dirty="0"/>
              <a:t>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D45121-B6F8-4268-AAF8-8A0AF3D7CBE7}"/>
              </a:ext>
            </a:extLst>
          </p:cNvPr>
          <p:cNvSpPr txBox="1"/>
          <p:nvPr/>
        </p:nvSpPr>
        <p:spPr>
          <a:xfrm>
            <a:off x="6593444" y="3258794"/>
            <a:ext cx="50185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«Паралимпийский комитет России готов рассмотреть возможность оказания консультативного содействия проекту».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4CB748-87EE-47DE-89F8-63DDE184FFE1}"/>
              </a:ext>
            </a:extLst>
          </p:cNvPr>
          <p:cNvSpPr/>
          <p:nvPr/>
        </p:nvSpPr>
        <p:spPr>
          <a:xfrm rot="19998575">
            <a:off x="115002" y="668788"/>
            <a:ext cx="2389614" cy="585186"/>
          </a:xfrm>
          <a:prstGeom prst="rect">
            <a:avLst/>
          </a:prstGeom>
          <a:solidFill>
            <a:schemeClr val="lt1">
              <a:alpha val="5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Дополнительно</a:t>
            </a:r>
          </a:p>
        </p:txBody>
      </p:sp>
    </p:spTree>
    <p:extLst>
      <p:ext uri="{BB962C8B-B14F-4D97-AF65-F5344CB8AC3E}">
        <p14:creationId xmlns:p14="http://schemas.microsoft.com/office/powerpoint/2010/main" val="332343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305E880A-E2EF-4633-ACE8-608CE809323E}"/>
              </a:ext>
            </a:extLst>
          </p:cNvPr>
          <p:cNvSpPr/>
          <p:nvPr/>
        </p:nvSpPr>
        <p:spPr>
          <a:xfrm>
            <a:off x="451692" y="132202"/>
            <a:ext cx="11405691" cy="6444334"/>
          </a:xfrm>
          <a:prstGeom prst="roundRect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FF0000"/>
                </a:solidFill>
              </a:rPr>
              <a:t>Новые возможности </a:t>
            </a:r>
            <a:r>
              <a:rPr lang="ru-RU" sz="2400" dirty="0"/>
              <a:t>для</a:t>
            </a:r>
          </a:p>
          <a:p>
            <a:r>
              <a:rPr lang="ru-RU" sz="2400" dirty="0"/>
              <a:t>развития виртуального </a:t>
            </a:r>
          </a:p>
          <a:p>
            <a:r>
              <a:rPr lang="ru-RU" sz="2400" dirty="0"/>
              <a:t>интернет</a:t>
            </a:r>
            <a:r>
              <a:rPr lang="en-US" sz="2400" dirty="0"/>
              <a:t>-</a:t>
            </a:r>
            <a:r>
              <a:rPr lang="ru-RU" sz="2400" dirty="0"/>
              <a:t>спорта.</a:t>
            </a:r>
          </a:p>
          <a:p>
            <a:endParaRPr lang="ru-RU" sz="2400" dirty="0"/>
          </a:p>
          <a:p>
            <a:r>
              <a:rPr lang="ru-RU" sz="2400" dirty="0"/>
              <a:t>Инициатор поддержки - </a:t>
            </a:r>
          </a:p>
          <a:p>
            <a:r>
              <a:rPr lang="ru-RU" sz="2400" dirty="0"/>
              <a:t>Международный </a:t>
            </a:r>
          </a:p>
          <a:p>
            <a:r>
              <a:rPr lang="ru-RU" sz="2400" dirty="0"/>
              <a:t>Олимпийский комитет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0AFDDD-AE9E-45D7-B01B-65937BB37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484" y="391634"/>
            <a:ext cx="4974065" cy="22744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295041-7954-415F-A8E9-E6157CC87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3170" y="2355872"/>
            <a:ext cx="3565065" cy="15548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70B786E-600F-47AD-9472-F53F6A2BB0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0731" y="3941096"/>
            <a:ext cx="5500738" cy="2091830"/>
          </a:xfrm>
          <a:prstGeom prst="rect">
            <a:avLst/>
          </a:prstGeom>
        </p:spPr>
      </p:pic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2162ED8B-7613-4164-909D-3E7ADF89D14B}"/>
              </a:ext>
            </a:extLst>
          </p:cNvPr>
          <p:cNvSpPr/>
          <p:nvPr/>
        </p:nvSpPr>
        <p:spPr>
          <a:xfrm rot="16200000">
            <a:off x="4673342" y="2617561"/>
            <a:ext cx="941584" cy="155985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DA42DAC-3789-4ABF-B665-3B0EA1D3B97C}"/>
              </a:ext>
            </a:extLst>
          </p:cNvPr>
          <p:cNvSpPr/>
          <p:nvPr/>
        </p:nvSpPr>
        <p:spPr>
          <a:xfrm rot="19998575">
            <a:off x="115002" y="668788"/>
            <a:ext cx="2389614" cy="585186"/>
          </a:xfrm>
          <a:prstGeom prst="rect">
            <a:avLst/>
          </a:prstGeom>
          <a:solidFill>
            <a:schemeClr val="lt1">
              <a:alpha val="5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Дополнительно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806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66"/>
    </mc:Choice>
    <mc:Fallback xmlns="">
      <p:transition spd="slow" advTm="11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>
    <p:ext uri="{E180D4A7-C9FB-4DFB-919C-405C955672EB}">
      <p14:showEvtLst xmlns:p14="http://schemas.microsoft.com/office/powerpoint/2010/main">
        <p14:playEvt time="3367" objId="10"/>
        <p14:stopEvt time="7493" objId="10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9.3|1.3|8.8|8.7|1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9.3|1.3|8.8|8.7|1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9.7|5.5|2.5|2.9|3.2|3.8|3.1|3|2.1|2.3|2.6|1.6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9.7|5.5|2.5|2.9|3.2|3.8|3.1|3|2.1|2.3|2.6|1.6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|3.2|1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421</Words>
  <Application>Microsoft Office PowerPoint</Application>
  <PresentationFormat>Широкоэкранный</PresentationFormat>
  <Paragraphs>88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Проект «Интернет-спорт без границ «iDuy»</vt:lpstr>
      <vt:lpstr>Презентация PowerPoint</vt:lpstr>
      <vt:lpstr>Презентация PowerPoint</vt:lpstr>
      <vt:lpstr>Презентация PowerPoint</vt:lpstr>
      <vt:lpstr>Проект «Уличные площадки  «Территория сильных легких»  для подготовки населения к новым вызовам пандемии» участник конкурса АСИ «Сильные идеи для нового времени»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Первый 5G-спорт</dc:title>
  <dc:creator>Admin</dc:creator>
  <cp:lastModifiedBy>Admin</cp:lastModifiedBy>
  <cp:revision>62</cp:revision>
  <dcterms:created xsi:type="dcterms:W3CDTF">2021-05-13T11:43:45Z</dcterms:created>
  <dcterms:modified xsi:type="dcterms:W3CDTF">2021-08-26T12:42:07Z</dcterms:modified>
</cp:coreProperties>
</file>