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91" r:id="rId2"/>
    <p:sldId id="278" r:id="rId3"/>
    <p:sldId id="286" r:id="rId4"/>
    <p:sldId id="287" r:id="rId5"/>
    <p:sldId id="292" r:id="rId6"/>
    <p:sldId id="289" r:id="rId7"/>
    <p:sldId id="288" r:id="rId8"/>
    <p:sldId id="293" r:id="rId9"/>
    <p:sldId id="290" r:id="rId10"/>
    <p:sldId id="27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9BE6420-5C4C-4291-B32E-7A5D4660BF1F}">
          <p14:sldIdLst>
            <p14:sldId id="291"/>
            <p14:sldId id="278"/>
            <p14:sldId id="286"/>
          </p14:sldIdLst>
        </p14:section>
        <p14:section name="Раздел без заголовка" id="{F335E048-7AB2-4D43-9B61-D7AD61109983}">
          <p14:sldIdLst>
            <p14:sldId id="287"/>
            <p14:sldId id="292"/>
            <p14:sldId id="289"/>
            <p14:sldId id="288"/>
            <p14:sldId id="293"/>
            <p14:sldId id="290"/>
          </p14:sldIdLst>
        </p14:section>
        <p14:section name="Раздел без заголовка" id="{B359A162-9C58-4E97-BE0D-F1B313084455}">
          <p14:sldIdLst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lbi Kerimova" initials="SK" lastIdx="1" clrIdx="0">
    <p:extLst>
      <p:ext uri="{19B8F6BF-5375-455C-9EA6-DF929625EA0E}">
        <p15:presenceInfo xmlns:p15="http://schemas.microsoft.com/office/powerpoint/2012/main" userId="9240cb93c3f677f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DE0000"/>
    <a:srgbClr val="3769AB"/>
    <a:srgbClr val="3168A8"/>
    <a:srgbClr val="E48029"/>
    <a:srgbClr val="D8433C"/>
    <a:srgbClr val="D0453E"/>
    <a:srgbClr val="D23F3F"/>
    <a:srgbClr val="FBA91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5250" autoAdjust="0"/>
  </p:normalViewPr>
  <p:slideViewPr>
    <p:cSldViewPr snapToGrid="0">
      <p:cViewPr varScale="1">
        <p:scale>
          <a:sx n="79" d="100"/>
          <a:sy n="79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commentAuthors" Target="commentAuthor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01T22:21:40.033" idx="1">
    <p:pos x="10" y="1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F181D8-D977-458E-9B91-F334697717F1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C11D82-317A-4543-B645-08F0B32178F5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ru-RU" dirty="0"/>
            <a:t>1…</a:t>
          </a:r>
        </a:p>
      </dgm:t>
    </dgm:pt>
    <dgm:pt modelId="{3D5534FA-857A-4AF8-95BC-2DE510648014}" type="parTrans" cxnId="{785D1EE7-C2C5-4A07-B092-11CFDA579C10}">
      <dgm:prSet/>
      <dgm:spPr/>
      <dgm:t>
        <a:bodyPr/>
        <a:lstStyle/>
        <a:p>
          <a:endParaRPr lang="ru-RU"/>
        </a:p>
      </dgm:t>
    </dgm:pt>
    <dgm:pt modelId="{04478718-D3EC-4989-BC5F-485CDFE9FFAC}" type="sibTrans" cxnId="{785D1EE7-C2C5-4A07-B092-11CFDA579C10}">
      <dgm:prSet/>
      <dgm:spPr/>
      <dgm:t>
        <a:bodyPr/>
        <a:lstStyle/>
        <a:p>
          <a:endParaRPr lang="ru-RU"/>
        </a:p>
      </dgm:t>
    </dgm:pt>
    <dgm:pt modelId="{C34EBCB5-0289-41EA-8D7B-DCBFA0970CDF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ru-RU" dirty="0"/>
            <a:t>2024</a:t>
          </a:r>
        </a:p>
        <a:p>
          <a:r>
            <a:rPr lang="ru-RU" dirty="0"/>
            <a:t>проработка концепции, идеи, создание команды</a:t>
          </a:r>
        </a:p>
      </dgm:t>
    </dgm:pt>
    <dgm:pt modelId="{7237E03D-23D1-42B7-A194-4ACCD7DD5A2E}" type="parTrans" cxnId="{39903F58-838B-4B3A-8D34-F29521F91D9A}">
      <dgm:prSet/>
      <dgm:spPr/>
      <dgm:t>
        <a:bodyPr/>
        <a:lstStyle/>
        <a:p>
          <a:endParaRPr lang="ru-RU"/>
        </a:p>
      </dgm:t>
    </dgm:pt>
    <dgm:pt modelId="{5C599383-6475-4672-9C7A-3601019DB484}" type="sibTrans" cxnId="{39903F58-838B-4B3A-8D34-F29521F91D9A}">
      <dgm:prSet/>
      <dgm:spPr/>
      <dgm:t>
        <a:bodyPr/>
        <a:lstStyle/>
        <a:p>
          <a:endParaRPr lang="ru-RU"/>
        </a:p>
      </dgm:t>
    </dgm:pt>
    <dgm:pt modelId="{7D3CCCEC-01E6-43DC-B039-D71E6B8725C4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r>
            <a:rPr lang="ru-RU" dirty="0"/>
            <a:t>2…</a:t>
          </a:r>
        </a:p>
      </dgm:t>
    </dgm:pt>
    <dgm:pt modelId="{B527B149-87BF-4C5D-9072-A98B99869F88}" type="parTrans" cxnId="{C445394D-5D06-4722-A76F-D8C044182515}">
      <dgm:prSet/>
      <dgm:spPr/>
      <dgm:t>
        <a:bodyPr/>
        <a:lstStyle/>
        <a:p>
          <a:endParaRPr lang="ru-RU"/>
        </a:p>
      </dgm:t>
    </dgm:pt>
    <dgm:pt modelId="{A1B2572A-FA94-4CB3-9B5A-0F3902E143FD}" type="sibTrans" cxnId="{C445394D-5D06-4722-A76F-D8C044182515}">
      <dgm:prSet/>
      <dgm:spPr/>
      <dgm:t>
        <a:bodyPr/>
        <a:lstStyle/>
        <a:p>
          <a:endParaRPr lang="ru-RU"/>
        </a:p>
      </dgm:t>
    </dgm:pt>
    <dgm:pt modelId="{5B1ECFA5-8756-4CDD-A610-1F7E986077A0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ru-RU" dirty="0"/>
            <a:t>2024 исследование рынка и конкурентов</a:t>
          </a:r>
        </a:p>
      </dgm:t>
    </dgm:pt>
    <dgm:pt modelId="{9C4A5374-1636-4FD4-B7D3-3E39E7FB25E6}" type="parTrans" cxnId="{77967A01-C415-4C68-B0E2-4B808698E60F}">
      <dgm:prSet/>
      <dgm:spPr/>
      <dgm:t>
        <a:bodyPr/>
        <a:lstStyle/>
        <a:p>
          <a:endParaRPr lang="ru-RU"/>
        </a:p>
      </dgm:t>
    </dgm:pt>
    <dgm:pt modelId="{C7803830-472C-4EB6-A7D3-BD0E9231BE7E}" type="sibTrans" cxnId="{77967A01-C415-4C68-B0E2-4B808698E60F}">
      <dgm:prSet/>
      <dgm:spPr/>
      <dgm:t>
        <a:bodyPr/>
        <a:lstStyle/>
        <a:p>
          <a:endParaRPr lang="ru-RU"/>
        </a:p>
      </dgm:t>
    </dgm:pt>
    <dgm:pt modelId="{74BCC11B-3289-47B9-8801-9EE7D8B3EF18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  <a:ln>
          <a:noFill/>
        </a:ln>
      </dgm:spPr>
      <dgm:t>
        <a:bodyPr/>
        <a:lstStyle/>
        <a:p>
          <a:r>
            <a:rPr lang="ru-RU" dirty="0"/>
            <a:t>3…</a:t>
          </a:r>
        </a:p>
      </dgm:t>
    </dgm:pt>
    <dgm:pt modelId="{031F9F8A-1D8A-433A-B7AA-5DAD83A841B6}" type="parTrans" cxnId="{C859C02E-3B1D-4449-B018-7E574CEFD3AD}">
      <dgm:prSet/>
      <dgm:spPr/>
      <dgm:t>
        <a:bodyPr/>
        <a:lstStyle/>
        <a:p>
          <a:endParaRPr lang="ru-RU"/>
        </a:p>
      </dgm:t>
    </dgm:pt>
    <dgm:pt modelId="{C42C0AAB-DCF7-4859-87F1-A1F2A70BFD27}" type="sibTrans" cxnId="{C859C02E-3B1D-4449-B018-7E574CEFD3AD}">
      <dgm:prSet/>
      <dgm:spPr/>
      <dgm:t>
        <a:bodyPr/>
        <a:lstStyle/>
        <a:p>
          <a:endParaRPr lang="ru-RU"/>
        </a:p>
      </dgm:t>
    </dgm:pt>
    <dgm:pt modelId="{94B3E064-5F84-47FC-BE58-D8EB10A00D88}">
      <dgm:prSet phldrT="[Текст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ru-RU" sz="2000" dirty="0"/>
            <a:t>2024</a:t>
          </a:r>
        </a:p>
        <a:p>
          <a:r>
            <a:rPr lang="ru-RU" sz="2000" dirty="0"/>
            <a:t> поиск первых денег на разработку прототипа приложения. Подача заявок на грант. </a:t>
          </a:r>
        </a:p>
      </dgm:t>
    </dgm:pt>
    <dgm:pt modelId="{A4FEE5A5-2231-4168-B563-9C74720117F6}" type="parTrans" cxnId="{5C188C96-AE29-4F8F-84D5-6A30DCEEABE2}">
      <dgm:prSet/>
      <dgm:spPr/>
      <dgm:t>
        <a:bodyPr/>
        <a:lstStyle/>
        <a:p>
          <a:endParaRPr lang="ru-RU"/>
        </a:p>
      </dgm:t>
    </dgm:pt>
    <dgm:pt modelId="{2C12E1F8-66F1-4807-8B97-10C392697421}" type="sibTrans" cxnId="{5C188C96-AE29-4F8F-84D5-6A30DCEEABE2}">
      <dgm:prSet/>
      <dgm:spPr/>
      <dgm:t>
        <a:bodyPr/>
        <a:lstStyle/>
        <a:p>
          <a:endParaRPr lang="ru-RU"/>
        </a:p>
      </dgm:t>
    </dgm:pt>
    <dgm:pt modelId="{44581E01-07F0-48CE-92D5-E2CC5A58EA48}" type="pres">
      <dgm:prSet presAssocID="{2AF181D8-D977-458E-9B91-F334697717F1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7DF8B5C2-A961-4998-A97A-DFD15941F080}" type="pres">
      <dgm:prSet presAssocID="{F6C11D82-317A-4543-B645-08F0B32178F5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FCDCB527-1B03-4A32-85B9-75987E09FD48}" type="pres">
      <dgm:prSet presAssocID="{F6C11D82-317A-4543-B645-08F0B32178F5}" presName="childText1" presStyleLbl="solidAlignAcc1" presStyleIdx="0" presStyleCnt="3" custScaleX="97964" custScaleY="101163" custLinFactNeighborX="367" custLinFactNeighborY="0">
        <dgm:presLayoutVars>
          <dgm:chMax val="0"/>
          <dgm:chPref val="0"/>
          <dgm:bulletEnabled val="1"/>
        </dgm:presLayoutVars>
      </dgm:prSet>
      <dgm:spPr/>
    </dgm:pt>
    <dgm:pt modelId="{22165A60-2706-4B54-9C6C-61A30E38E059}" type="pres">
      <dgm:prSet presAssocID="{7D3CCCEC-01E6-43DC-B039-D71E6B8725C4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E0B25F74-A00E-4185-8D2E-F74380142C63}" type="pres">
      <dgm:prSet presAssocID="{7D3CCCEC-01E6-43DC-B039-D71E6B8725C4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1FBAE798-3093-4983-9917-A8340E2FC81C}" type="pres">
      <dgm:prSet presAssocID="{74BCC11B-3289-47B9-8801-9EE7D8B3EF18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F52A834C-2172-4246-8ED0-78398663FF90}" type="pres">
      <dgm:prSet presAssocID="{74BCC11B-3289-47B9-8801-9EE7D8B3EF18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7967A01-C415-4C68-B0E2-4B808698E60F}" srcId="{7D3CCCEC-01E6-43DC-B039-D71E6B8725C4}" destId="{5B1ECFA5-8756-4CDD-A610-1F7E986077A0}" srcOrd="0" destOrd="0" parTransId="{9C4A5374-1636-4FD4-B7D3-3E39E7FB25E6}" sibTransId="{C7803830-472C-4EB6-A7D3-BD0E9231BE7E}"/>
    <dgm:cxn modelId="{ADA0770D-13FC-4A52-A8AF-747D95039666}" type="presOf" srcId="{F6C11D82-317A-4543-B645-08F0B32178F5}" destId="{7DF8B5C2-A961-4998-A97A-DFD15941F080}" srcOrd="0" destOrd="0" presId="urn:microsoft.com/office/officeart/2009/3/layout/IncreasingArrowsProcess"/>
    <dgm:cxn modelId="{C859C02E-3B1D-4449-B018-7E574CEFD3AD}" srcId="{2AF181D8-D977-458E-9B91-F334697717F1}" destId="{74BCC11B-3289-47B9-8801-9EE7D8B3EF18}" srcOrd="2" destOrd="0" parTransId="{031F9F8A-1D8A-433A-B7AA-5DAD83A841B6}" sibTransId="{C42C0AAB-DCF7-4859-87F1-A1F2A70BFD27}"/>
    <dgm:cxn modelId="{70532A3C-DAF2-4481-A521-51146B5B8F46}" type="presOf" srcId="{5B1ECFA5-8756-4CDD-A610-1F7E986077A0}" destId="{E0B25F74-A00E-4185-8D2E-F74380142C63}" srcOrd="0" destOrd="0" presId="urn:microsoft.com/office/officeart/2009/3/layout/IncreasingArrowsProcess"/>
    <dgm:cxn modelId="{471BDA6C-0E4A-4400-98D3-5E163ECCA7D4}" type="presOf" srcId="{2AF181D8-D977-458E-9B91-F334697717F1}" destId="{44581E01-07F0-48CE-92D5-E2CC5A58EA48}" srcOrd="0" destOrd="0" presId="urn:microsoft.com/office/officeart/2009/3/layout/IncreasingArrowsProcess"/>
    <dgm:cxn modelId="{C445394D-5D06-4722-A76F-D8C044182515}" srcId="{2AF181D8-D977-458E-9B91-F334697717F1}" destId="{7D3CCCEC-01E6-43DC-B039-D71E6B8725C4}" srcOrd="1" destOrd="0" parTransId="{B527B149-87BF-4C5D-9072-A98B99869F88}" sibTransId="{A1B2572A-FA94-4CB3-9B5A-0F3902E143FD}"/>
    <dgm:cxn modelId="{E2D29377-AF13-49AD-B2FC-82E202B2B14F}" type="presOf" srcId="{7D3CCCEC-01E6-43DC-B039-D71E6B8725C4}" destId="{22165A60-2706-4B54-9C6C-61A30E38E059}" srcOrd="0" destOrd="0" presId="urn:microsoft.com/office/officeart/2009/3/layout/IncreasingArrowsProcess"/>
    <dgm:cxn modelId="{39903F58-838B-4B3A-8D34-F29521F91D9A}" srcId="{F6C11D82-317A-4543-B645-08F0B32178F5}" destId="{C34EBCB5-0289-41EA-8D7B-DCBFA0970CDF}" srcOrd="0" destOrd="0" parTransId="{7237E03D-23D1-42B7-A194-4ACCD7DD5A2E}" sibTransId="{5C599383-6475-4672-9C7A-3601019DB484}"/>
    <dgm:cxn modelId="{F84C517A-C846-40DF-AB98-62EF8C0847F1}" type="presOf" srcId="{94B3E064-5F84-47FC-BE58-D8EB10A00D88}" destId="{F52A834C-2172-4246-8ED0-78398663FF90}" srcOrd="0" destOrd="0" presId="urn:microsoft.com/office/officeart/2009/3/layout/IncreasingArrowsProcess"/>
    <dgm:cxn modelId="{5C188C96-AE29-4F8F-84D5-6A30DCEEABE2}" srcId="{74BCC11B-3289-47B9-8801-9EE7D8B3EF18}" destId="{94B3E064-5F84-47FC-BE58-D8EB10A00D88}" srcOrd="0" destOrd="0" parTransId="{A4FEE5A5-2231-4168-B563-9C74720117F6}" sibTransId="{2C12E1F8-66F1-4807-8B97-10C392697421}"/>
    <dgm:cxn modelId="{8EE351C7-F651-4151-97C5-5C881793FE79}" type="presOf" srcId="{C34EBCB5-0289-41EA-8D7B-DCBFA0970CDF}" destId="{FCDCB527-1B03-4A32-85B9-75987E09FD48}" srcOrd="0" destOrd="0" presId="urn:microsoft.com/office/officeart/2009/3/layout/IncreasingArrowsProcess"/>
    <dgm:cxn modelId="{785D1EE7-C2C5-4A07-B092-11CFDA579C10}" srcId="{2AF181D8-D977-458E-9B91-F334697717F1}" destId="{F6C11D82-317A-4543-B645-08F0B32178F5}" srcOrd="0" destOrd="0" parTransId="{3D5534FA-857A-4AF8-95BC-2DE510648014}" sibTransId="{04478718-D3EC-4989-BC5F-485CDFE9FFAC}"/>
    <dgm:cxn modelId="{CF9FBAEA-A0BA-40B9-B18D-AB64E5368C6D}" type="presOf" srcId="{74BCC11B-3289-47B9-8801-9EE7D8B3EF18}" destId="{1FBAE798-3093-4983-9917-A8340E2FC81C}" srcOrd="0" destOrd="0" presId="urn:microsoft.com/office/officeart/2009/3/layout/IncreasingArrowsProcess"/>
    <dgm:cxn modelId="{7EB51611-AB8E-46C1-9281-A02C931E04C1}" type="presParOf" srcId="{44581E01-07F0-48CE-92D5-E2CC5A58EA48}" destId="{7DF8B5C2-A961-4998-A97A-DFD15941F080}" srcOrd="0" destOrd="0" presId="urn:microsoft.com/office/officeart/2009/3/layout/IncreasingArrowsProcess"/>
    <dgm:cxn modelId="{12B6F8F0-ADD8-43C5-A7F7-058A2719343A}" type="presParOf" srcId="{44581E01-07F0-48CE-92D5-E2CC5A58EA48}" destId="{FCDCB527-1B03-4A32-85B9-75987E09FD48}" srcOrd="1" destOrd="0" presId="urn:microsoft.com/office/officeart/2009/3/layout/IncreasingArrowsProcess"/>
    <dgm:cxn modelId="{02FDE0F7-9E0C-42AA-8C95-1ACAC31F52D0}" type="presParOf" srcId="{44581E01-07F0-48CE-92D5-E2CC5A58EA48}" destId="{22165A60-2706-4B54-9C6C-61A30E38E059}" srcOrd="2" destOrd="0" presId="urn:microsoft.com/office/officeart/2009/3/layout/IncreasingArrowsProcess"/>
    <dgm:cxn modelId="{3F4274EE-5A48-4891-B555-B0393C656F72}" type="presParOf" srcId="{44581E01-07F0-48CE-92D5-E2CC5A58EA48}" destId="{E0B25F74-A00E-4185-8D2E-F74380142C63}" srcOrd="3" destOrd="0" presId="urn:microsoft.com/office/officeart/2009/3/layout/IncreasingArrowsProcess"/>
    <dgm:cxn modelId="{44F17EC1-7524-46D4-91F9-159CC5308BF8}" type="presParOf" srcId="{44581E01-07F0-48CE-92D5-E2CC5A58EA48}" destId="{1FBAE798-3093-4983-9917-A8340E2FC81C}" srcOrd="4" destOrd="0" presId="urn:microsoft.com/office/officeart/2009/3/layout/IncreasingArrowsProcess"/>
    <dgm:cxn modelId="{C72C36E0-6512-422D-A6F4-156D87924042}" type="presParOf" srcId="{44581E01-07F0-48CE-92D5-E2CC5A58EA48}" destId="{F52A834C-2172-4246-8ED0-78398663FF90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F8B5C2-A961-4998-A97A-DFD15941F080}">
      <dsp:nvSpPr>
        <dsp:cNvPr id="0" name=""/>
        <dsp:cNvSpPr/>
      </dsp:nvSpPr>
      <dsp:spPr>
        <a:xfrm>
          <a:off x="0" y="618754"/>
          <a:ext cx="8605918" cy="1253349"/>
        </a:xfrm>
        <a:prstGeom prst="rightArrow">
          <a:avLst>
            <a:gd name="adj1" fmla="val 5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8969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1…</a:t>
          </a:r>
        </a:p>
      </dsp:txBody>
      <dsp:txXfrm>
        <a:off x="0" y="932091"/>
        <a:ext cx="8292581" cy="626675"/>
      </dsp:txXfrm>
    </dsp:sp>
    <dsp:sp modelId="{FCDCB527-1B03-4A32-85B9-75987E09FD48}">
      <dsp:nvSpPr>
        <dsp:cNvPr id="0" name=""/>
        <dsp:cNvSpPr/>
      </dsp:nvSpPr>
      <dsp:spPr>
        <a:xfrm>
          <a:off x="36711" y="1571228"/>
          <a:ext cx="2596656" cy="244249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2024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проработка концепции, идеи, создание команды</a:t>
          </a:r>
        </a:p>
      </dsp:txBody>
      <dsp:txXfrm>
        <a:off x="36711" y="1571228"/>
        <a:ext cx="2596656" cy="2442492"/>
      </dsp:txXfrm>
    </dsp:sp>
    <dsp:sp modelId="{22165A60-2706-4B54-9C6C-61A30E38E059}">
      <dsp:nvSpPr>
        <dsp:cNvPr id="0" name=""/>
        <dsp:cNvSpPr/>
      </dsp:nvSpPr>
      <dsp:spPr>
        <a:xfrm>
          <a:off x="2650622" y="1036537"/>
          <a:ext cx="5955295" cy="1253349"/>
        </a:xfrm>
        <a:prstGeom prst="rightArrow">
          <a:avLst>
            <a:gd name="adj1" fmla="val 50000"/>
            <a:gd name="adj2" fmla="val 50000"/>
          </a:avLst>
        </a:prstGeom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8969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2…</a:t>
          </a:r>
        </a:p>
      </dsp:txBody>
      <dsp:txXfrm>
        <a:off x="2650622" y="1349874"/>
        <a:ext cx="5641958" cy="626675"/>
      </dsp:txXfrm>
    </dsp:sp>
    <dsp:sp modelId="{E0B25F74-A00E-4185-8D2E-F74380142C63}">
      <dsp:nvSpPr>
        <dsp:cNvPr id="0" name=""/>
        <dsp:cNvSpPr/>
      </dsp:nvSpPr>
      <dsp:spPr>
        <a:xfrm>
          <a:off x="2650622" y="2003051"/>
          <a:ext cx="2650622" cy="2414412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2024 исследование рынка и конкурентов</a:t>
          </a:r>
        </a:p>
      </dsp:txBody>
      <dsp:txXfrm>
        <a:off x="2650622" y="2003051"/>
        <a:ext cx="2650622" cy="2414412"/>
      </dsp:txXfrm>
    </dsp:sp>
    <dsp:sp modelId="{1FBAE798-3093-4983-9917-A8340E2FC81C}">
      <dsp:nvSpPr>
        <dsp:cNvPr id="0" name=""/>
        <dsp:cNvSpPr/>
      </dsp:nvSpPr>
      <dsp:spPr>
        <a:xfrm>
          <a:off x="5301245" y="1454321"/>
          <a:ext cx="3304672" cy="1253349"/>
        </a:xfrm>
        <a:prstGeom prst="rightArrow">
          <a:avLst>
            <a:gd name="adj1" fmla="val 5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8969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3…</a:t>
          </a:r>
        </a:p>
      </dsp:txBody>
      <dsp:txXfrm>
        <a:off x="5301245" y="1767658"/>
        <a:ext cx="2991335" cy="626675"/>
      </dsp:txXfrm>
    </dsp:sp>
    <dsp:sp modelId="{F52A834C-2172-4246-8ED0-78398663FF90}">
      <dsp:nvSpPr>
        <dsp:cNvPr id="0" name=""/>
        <dsp:cNvSpPr/>
      </dsp:nvSpPr>
      <dsp:spPr>
        <a:xfrm>
          <a:off x="5301245" y="2420834"/>
          <a:ext cx="2650622" cy="237907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2024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 поиск первых денег на разработку прототипа приложения. Подача заявок на грант. </a:t>
          </a:r>
        </a:p>
      </dsp:txBody>
      <dsp:txXfrm>
        <a:off x="5301245" y="2420834"/>
        <a:ext cx="2650622" cy="2379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54EA-033D-4E05-891F-2AF64A3D2607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50671-B52C-4DEB-BD11-6748759846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2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Название проекта – краткое название проекта (например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«</a:t>
            </a:r>
            <a:r>
              <a:rPr lang="en-US" sz="1200" b="1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DiaLAG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+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»)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Тема проекта – расшифровка темы</a:t>
            </a:r>
            <a:r>
              <a:rPr lang="ru-RU" sz="1200" b="1" baseline="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в одном предложении (например, </a:t>
            </a:r>
            <a:r>
              <a:rPr lang="ru-RU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1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</a:t>
            </a:r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еинвазивная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тест система легочной гипертензии»)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EF9E1-F0E9-4E4A-9F07-ED42021BD8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6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614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364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50671-B52C-4DEB-BD11-6748759846C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52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55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19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24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96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60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07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89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02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45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20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60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21784-CA5F-4FBF-8A0C-EC7DD7238565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F8476-B571-413A-A670-523FC5ACF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12" Type="http://schemas.openxmlformats.org/officeDocument/2006/relationships/image" Target="../media/image10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11" Type="http://schemas.openxmlformats.org/officeDocument/2006/relationships/image" Target="../media/image9.png" /><Relationship Id="rId5" Type="http://schemas.openxmlformats.org/officeDocument/2006/relationships/image" Target="../media/image3.png" /><Relationship Id="rId10" Type="http://schemas.openxmlformats.org/officeDocument/2006/relationships/image" Target="../media/image8.png" /><Relationship Id="rId4" Type="http://schemas.openxmlformats.org/officeDocument/2006/relationships/image" Target="../media/image2.png" /><Relationship Id="rId9" Type="http://schemas.openxmlformats.org/officeDocument/2006/relationships/image" Target="../media/image7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3.jpg" /><Relationship Id="rId4" Type="http://schemas.openxmlformats.org/officeDocument/2006/relationships/image" Target="../media/image12.jp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7" Type="http://schemas.openxmlformats.org/officeDocument/2006/relationships/image" Target="../media/image19.jpe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8.jpg" /><Relationship Id="rId5" Type="http://schemas.openxmlformats.org/officeDocument/2006/relationships/image" Target="../media/image17.jpeg" /><Relationship Id="rId4" Type="http://schemas.openxmlformats.org/officeDocument/2006/relationships/image" Target="../media/image16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5" Type="http://schemas.openxmlformats.org/officeDocument/2006/relationships/comments" Target="../comments/comment1.xml" /><Relationship Id="rId4" Type="http://schemas.openxmlformats.org/officeDocument/2006/relationships/image" Target="../media/image21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 /><Relationship Id="rId3" Type="http://schemas.openxmlformats.org/officeDocument/2006/relationships/diagramLayout" Target="../diagrams/layout1.xml" /><Relationship Id="rId7" Type="http://schemas.openxmlformats.org/officeDocument/2006/relationships/image" Target="../media/image25.jpeg" /><Relationship Id="rId12" Type="http://schemas.openxmlformats.org/officeDocument/2006/relationships/image" Target="../media/image30.jpeg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11" Type="http://schemas.openxmlformats.org/officeDocument/2006/relationships/image" Target="../media/image29.jpg" /><Relationship Id="rId5" Type="http://schemas.openxmlformats.org/officeDocument/2006/relationships/diagramColors" Target="../diagrams/colors1.xml" /><Relationship Id="rId10" Type="http://schemas.openxmlformats.org/officeDocument/2006/relationships/image" Target="../media/image28.jpg" /><Relationship Id="rId4" Type="http://schemas.openxmlformats.org/officeDocument/2006/relationships/diagramQuickStyle" Target="../diagrams/quickStyle1.xml" /><Relationship Id="rId9" Type="http://schemas.openxmlformats.org/officeDocument/2006/relationships/image" Target="../media/image27.jpe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 /><Relationship Id="rId3" Type="http://schemas.openxmlformats.org/officeDocument/2006/relationships/image" Target="../media/image32.jpeg" /><Relationship Id="rId7" Type="http://schemas.openxmlformats.org/officeDocument/2006/relationships/image" Target="../media/image36.jp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5.png" /><Relationship Id="rId5" Type="http://schemas.openxmlformats.org/officeDocument/2006/relationships/image" Target="../media/image34.jpeg" /><Relationship Id="rId4" Type="http://schemas.openxmlformats.org/officeDocument/2006/relationships/image" Target="../media/image33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7" Type="http://schemas.openxmlformats.org/officeDocument/2006/relationships/image" Target="../media/image42.jpg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1.jpeg" /><Relationship Id="rId5" Type="http://schemas.openxmlformats.org/officeDocument/2006/relationships/image" Target="../media/image40.png" /><Relationship Id="rId4" Type="http://schemas.openxmlformats.org/officeDocument/2006/relationships/hyperlink" Target="mailto:selbikeromova.04@gmail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3383"/>
            <a:ext cx="12191999" cy="1174413"/>
            <a:chOff x="-10316" y="-621858"/>
            <a:chExt cx="10421650" cy="1294708"/>
          </a:xfrm>
        </p:grpSpPr>
        <p:sp>
          <p:nvSpPr>
            <p:cNvPr id="21" name="Прямоугольник">
              <a:extLst>
                <a:ext uri="{FF2B5EF4-FFF2-40B4-BE49-F238E27FC236}">
                  <a16:creationId xmlns:a16="http://schemas.microsoft.com/office/drawing/2014/main" id="{51D533AB-A49E-08F7-FAEF-B9E28ED9C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316" y="-620910"/>
              <a:ext cx="10421650" cy="129376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27212" tIns="27212" rIns="27212" bIns="27212" anchor="ctr"/>
            <a:lstStyle/>
            <a:p>
              <a:pPr algn="ctr" defTabSz="1304521"/>
              <a:endParaRPr lang="ru-RU" altLang="ru-RU" sz="1285">
                <a:solidFill>
                  <a:srgbClr val="5E5E5E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1131" y="-323982"/>
              <a:ext cx="1328714" cy="683163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723" y="-621858"/>
              <a:ext cx="1210647" cy="1171357"/>
            </a:xfrm>
            <a:prstGeom prst="rect">
              <a:avLst/>
            </a:prstGeom>
          </p:spPr>
        </p:pic>
        <p:pic>
          <p:nvPicPr>
            <p:cNvPr id="17" name="Image 1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0705" y="-458871"/>
              <a:ext cx="704281" cy="905168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5833512" y="-414557"/>
              <a:ext cx="3844133" cy="1034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Казанский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Государственный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Медицинский </a:t>
              </a:r>
            </a:p>
            <a:p>
              <a:pPr marR="1633457"/>
              <a:r>
                <a:rPr lang="ru-RU" sz="11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Verdana" panose="020B0604030504040204" pitchFamily="34" charset="0"/>
                </a:rPr>
                <a:t>Университет</a:t>
              </a:r>
            </a:p>
            <a:p>
              <a:pPr marR="1633457"/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  <a:cs typeface="Verdana" panose="020B0604030504040204" pitchFamily="34" charset="0"/>
              </a:endParaRPr>
            </a:p>
          </p:txBody>
        </p:sp>
      </p:grpSp>
      <p:sp>
        <p:nvSpPr>
          <p:cNvPr id="29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573" y="1148405"/>
            <a:ext cx="1737768" cy="435701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0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753" y="1148405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1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3036" y="1152416"/>
            <a:ext cx="1859369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2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021" y="1153548"/>
            <a:ext cx="1769980" cy="432889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3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341" y="1129381"/>
            <a:ext cx="1978841" cy="45357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93146" y="1192014"/>
            <a:ext cx="5296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КАЗАНСКИЙ МЕДИЦИНСКИЙ СТАРТАП 3.0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86157" y="3632120"/>
            <a:ext cx="4237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ilroy" panose="00000900000000000000" pitchFamily="2" charset="-52"/>
              </a:rPr>
              <a:t>СЕНТЯБРЬ-ДЕКАБРЬ 2024 Г.</a:t>
            </a:r>
          </a:p>
        </p:txBody>
      </p:sp>
      <p:sp>
        <p:nvSpPr>
          <p:cNvPr id="35" name="Прямоугольник">
            <a:extLst>
              <a:ext uri="{FF2B5EF4-FFF2-40B4-BE49-F238E27FC236}">
                <a16:creationId xmlns:a16="http://schemas.microsoft.com/office/drawing/2014/main" id="{3B997FA6-A8C7-AC76-2A90-28E74F57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188" y="6468892"/>
            <a:ext cx="1737768" cy="43005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6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80" y="6462979"/>
            <a:ext cx="1860337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7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1079" y="6468273"/>
            <a:ext cx="1859369" cy="44578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38" name="Прямоугольник">
            <a:extLst>
              <a:ext uri="{FF2B5EF4-FFF2-40B4-BE49-F238E27FC236}">
                <a16:creationId xmlns:a16="http://schemas.microsoft.com/office/drawing/2014/main" id="{BA36A7D2-EF31-836E-CB26-AE8D311C2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607" y="6462283"/>
            <a:ext cx="1769976" cy="42681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0" name="Прямоугольник">
            <a:extLst>
              <a:ext uri="{FF2B5EF4-FFF2-40B4-BE49-F238E27FC236}">
                <a16:creationId xmlns:a16="http://schemas.microsoft.com/office/drawing/2014/main" id="{51D533AB-A49E-08F7-FAEF-B9E28ED9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95" y="6468273"/>
            <a:ext cx="2351213" cy="44578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362626" y="6468273"/>
            <a:ext cx="4992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latin typeface="Gilroy" panose="00000900000000000000" pitchFamily="2" charset="-52"/>
              </a:rPr>
              <a:t>ТРЕКЕР: </a:t>
            </a:r>
            <a:r>
              <a:rPr lang="ru-RU" sz="2400" b="1" dirty="0">
                <a:solidFill>
                  <a:srgbClr val="7030A0"/>
                </a:solidFill>
                <a:latin typeface="Gilroy" panose="00000900000000000000" pitchFamily="2" charset="-52"/>
              </a:rPr>
              <a:t>Матвей Талан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77" y="47920"/>
            <a:ext cx="1803223" cy="927258"/>
          </a:xfrm>
          <a:prstGeom prst="rect">
            <a:avLst/>
          </a:prstGeom>
        </p:spPr>
      </p:pic>
      <p:sp>
        <p:nvSpPr>
          <p:cNvPr id="28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7443" y="6463986"/>
            <a:ext cx="1606241" cy="437591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2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68722"/>
            <a:ext cx="1600454" cy="41159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8" name="Прямоугольник">
            <a:extLst>
              <a:ext uri="{FF2B5EF4-FFF2-40B4-BE49-F238E27FC236}">
                <a16:creationId xmlns:a16="http://schemas.microsoft.com/office/drawing/2014/main" id="{BFC51C73-C7E6-0AA7-9926-7F7C663F9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402" y="1151048"/>
            <a:ext cx="1560368" cy="43191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49" name="Прямоугольник">
            <a:extLst>
              <a:ext uri="{FF2B5EF4-FFF2-40B4-BE49-F238E27FC236}">
                <a16:creationId xmlns:a16="http://schemas.microsoft.com/office/drawing/2014/main" id="{2C59E2CD-FC4F-9170-E1E7-925642AE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129" y="1156619"/>
            <a:ext cx="1562871" cy="43455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27212" tIns="27212" rIns="27212" bIns="27212" anchor="ctr"/>
          <a:lstStyle/>
          <a:p>
            <a:pPr algn="ctr" defTabSz="1304521"/>
            <a:endParaRPr lang="ru-RU" altLang="ru-RU" sz="1285">
              <a:solidFill>
                <a:srgbClr val="5E5E5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27255"/>
            <a:ext cx="12191999" cy="62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542B94-FC55-EEB8-E754-ACCB0E2685C5}"/>
              </a:ext>
            </a:extLst>
          </p:cNvPr>
          <p:cNvSpPr txBox="1"/>
          <p:nvPr/>
        </p:nvSpPr>
        <p:spPr>
          <a:xfrm>
            <a:off x="768782" y="3217880"/>
            <a:ext cx="4528447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Мед-помощник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B44FA4-859F-A99F-6F9C-B759936A54A3}"/>
              </a:ext>
            </a:extLst>
          </p:cNvPr>
          <p:cNvSpPr txBox="1"/>
          <p:nvPr/>
        </p:nvSpPr>
        <p:spPr>
          <a:xfrm>
            <a:off x="387011" y="494884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Лидер проекта: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Керимова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Сельби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Овездурдыевна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2EFE85-1B08-4440-B1C7-07C971955422}"/>
              </a:ext>
            </a:extLst>
          </p:cNvPr>
          <p:cNvSpPr txBox="1"/>
          <p:nvPr/>
        </p:nvSpPr>
        <p:spPr>
          <a:xfrm>
            <a:off x="621245" y="2386119"/>
            <a:ext cx="5191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Сборник методических пособий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DB9993A-FD91-4D7E-840E-EC488BBFAD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773" y="1862471"/>
            <a:ext cx="4368204" cy="44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29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62945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336583" y="1528555"/>
            <a:ext cx="6180949" cy="501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400050" lvl="8" indent="-400050">
              <a:buFont typeface="+mj-lt"/>
              <a:buAutoNum type="romanU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В России более 300 медицинских вузов и колледжей.</a:t>
            </a:r>
          </a:p>
          <a:p>
            <a:pPr marL="400050" lvl="8" indent="-400050">
              <a:buFont typeface="+mj-lt"/>
              <a:buAutoNum type="romanU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/>
              <a:t>Проблема: 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70% учащихся нуждаются в структурированной базе данных методических рекомендаций.</a:t>
            </a:r>
          </a:p>
          <a:p>
            <a:pPr marL="400050" lvl="8" indent="-400050">
              <a:buFont typeface="+mj-lt"/>
              <a:buAutoNum type="romanU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/>
              <a:t>Актуальность: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/>
              <a:t>• </a:t>
            </a:r>
            <a:r>
              <a:rPr lang="ru-RU" sz="2000" dirty="0"/>
              <a:t>Информированность  студентов медицинских колледжей и вузов, аспирантов, ординаторов, врачей и абитуриентов о существовании сжатых и структурированных методических </a:t>
            </a:r>
            <a:r>
              <a:rPr lang="ru-RU" sz="2000" dirty="0" err="1"/>
              <a:t>пособий,слаба</a:t>
            </a:r>
            <a:endParaRPr lang="ru-RU" sz="2000" dirty="0"/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b="1" dirty="0"/>
              <a:t>•</a:t>
            </a:r>
            <a:r>
              <a:rPr lang="ru-RU" sz="2000" dirty="0"/>
              <a:t> В поисках, необходимой, качественной, понятной и структурированной информации выше перечисленные люди тратят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ОГРОМНОЕ</a:t>
            </a:r>
            <a:r>
              <a:rPr lang="ru-RU" sz="2000" dirty="0"/>
              <a:t> количество своего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</a:t>
            </a:r>
            <a:r>
              <a:rPr lang="ru-RU" sz="2000" dirty="0"/>
              <a:t>.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•Необходимость в создании централизованного сборника методических пособий для улучшения информированности студентов.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Проблема и актуальность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1E7625-4808-4482-A8F9-3BC3AAAA83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502" y="1"/>
            <a:ext cx="922442" cy="7983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AA6D237-7F7F-4962-A308-D35739FF66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706" y="813561"/>
            <a:ext cx="4132965" cy="267997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09A9144-59CC-4199-9E57-AC4E9AAC9C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706" y="4122432"/>
            <a:ext cx="4585286" cy="257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69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26007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5892154" y="340220"/>
            <a:ext cx="4783797" cy="526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solidFill>
                  <a:srgbClr val="7030A0"/>
                </a:solidFill>
              </a:rPr>
              <a:t>Решение:
</a:t>
            </a:r>
            <a:r>
              <a:rPr lang="ru-RU" sz="1600" dirty="0"/>
              <a:t>Создание мобильного приложения, которое объединяет в себе сборник методических пособий для студентов медицинских вузов и колледжей. </a:t>
            </a:r>
            <a:r>
              <a:rPr lang="ru-RU" sz="1600" b="1" dirty="0"/>
              <a:t>Также формируем рейтинг лучших методических рекомендаций.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/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solidFill>
                  <a:srgbClr val="7030A0"/>
                </a:solidFill>
              </a:rPr>
              <a:t>Современное устройство</a:t>
            </a: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Приложение доступно на смартфонах и планшетах как на платформе </a:t>
            </a:r>
            <a:r>
              <a:rPr lang="ru-RU" sz="1600" dirty="0" err="1"/>
              <a:t>iOS</a:t>
            </a:r>
            <a:r>
              <a:rPr lang="ru-RU" sz="1600" dirty="0"/>
              <a:t>, так и на </a:t>
            </a:r>
            <a:r>
              <a:rPr lang="ru-RU" sz="1600" dirty="0" err="1"/>
              <a:t>Android</a:t>
            </a:r>
            <a:r>
              <a:rPr lang="ru-RU" sz="1600" dirty="0"/>
              <a:t>, что позволяет пользователям иметь доступ к учебным материалам в любое время и в любом месте.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solidFill>
                  <a:srgbClr val="7030A0"/>
                </a:solidFill>
              </a:rPr>
              <a:t> 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solidFill>
                  <a:srgbClr val="7030A0"/>
                </a:solidFill>
              </a:rPr>
              <a:t>Доступность</a:t>
            </a:r>
          </a:p>
          <a:p>
            <a:pPr marL="0"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• Удобный интерфейс, поддержка нескольких языков, возможность офлайн-доступа к материалам.
 • Интерактивные функции, такие как видео, викторины, тесты и форумы для обсуждений, помогут улучшить вовлеченность студентов и обмен знаниями 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Решение/продукт</a:t>
            </a:r>
            <a:endParaRPr sz="2800" dirty="0">
              <a:latin typeface="Bahnschrift" panose="020B05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437668-0411-492C-9B21-7CC449C2C1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868" y="3536"/>
            <a:ext cx="1023139" cy="8854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D9DF81-69F6-4BB2-A911-1141958C3E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562" y="4833899"/>
            <a:ext cx="1538592" cy="153859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4B7721B-AD40-440B-8880-A62D0B2E57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528" y="5427110"/>
            <a:ext cx="1538591" cy="143089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EECA7F0-95E5-49E6-921F-7439FFD0D4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175" y="5273240"/>
            <a:ext cx="1430891" cy="14308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65CF4DC-8601-4CA9-8C0E-0DADB5F8DC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34276"/>
            <a:ext cx="3432189" cy="39449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C4015B9-0C15-4DCE-A525-B7E29981B3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397" y="2610196"/>
            <a:ext cx="1211031" cy="1147864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799FCF9-AD3D-4CC1-BF6D-E736D11D709C}"/>
              </a:ext>
            </a:extLst>
          </p:cNvPr>
          <p:cNvSpPr/>
          <p:nvPr/>
        </p:nvSpPr>
        <p:spPr>
          <a:xfrm>
            <a:off x="1320397" y="2105493"/>
            <a:ext cx="460770" cy="379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4794FD2E-00FF-425F-B866-0021879E2E13}"/>
              </a:ext>
            </a:extLst>
          </p:cNvPr>
          <p:cNvSpPr/>
          <p:nvPr/>
        </p:nvSpPr>
        <p:spPr>
          <a:xfrm>
            <a:off x="1841306" y="2113268"/>
            <a:ext cx="653661" cy="363227"/>
          </a:xfrm>
          <a:prstGeom prst="roundRect">
            <a:avLst/>
          </a:prstGeom>
          <a:solidFill>
            <a:srgbClr val="DE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FD1CA73B-C4C5-41FB-9643-6646D4FE4646}"/>
              </a:ext>
            </a:extLst>
          </p:cNvPr>
          <p:cNvSpPr/>
          <p:nvPr/>
        </p:nvSpPr>
        <p:spPr>
          <a:xfrm>
            <a:off x="1294463" y="3922764"/>
            <a:ext cx="1200504" cy="4377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29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Рынок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89A2CE3-83FB-40F2-87B8-8FCA673F90A1}"/>
              </a:ext>
            </a:extLst>
          </p:cNvPr>
          <p:cNvSpPr/>
          <p:nvPr/>
        </p:nvSpPr>
        <p:spPr>
          <a:xfrm>
            <a:off x="6341210" y="1007779"/>
            <a:ext cx="4662564" cy="46807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аудитория: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Студенты медицинских вузов и колледжей (возраст: 16-25лет) 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Интересы: изучение медицины, подготовка к экзаменам, научные исследования.
   Потребности: доступ к актуальным и структурированным учебным материалам, интерактивные элементы для лучшего усвоения и сокращения времени поиска информации.</a:t>
            </a:r>
          </a:p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Преподаватели медицинских дисциплин (возраст: 30-60 лет)
   Интересы: методика преподавания, внедрение новых технологий в учебный процесс.
   Потребности: доступ к современным методическим пособиям и ресурсам для улучшения качества обучения.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C930E70-60EB-465B-B26F-2DCD862B5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381" y="580959"/>
            <a:ext cx="4216804" cy="3531454"/>
          </a:xfrm>
          <a:prstGeom prst="rect">
            <a:avLst/>
          </a:prstGeom>
        </p:spPr>
      </p:pic>
      <p:sp>
        <p:nvSpPr>
          <p:cNvPr id="25" name="Объект 24">
            <a:extLst>
              <a:ext uri="{FF2B5EF4-FFF2-40B4-BE49-F238E27FC236}">
                <a16:creationId xmlns:a16="http://schemas.microsoft.com/office/drawing/2014/main" id="{D930A899-3A1B-431A-96A3-A2EAEEE43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174" y="4248567"/>
            <a:ext cx="5778031" cy="194872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3168A8"/>
                </a:solidFill>
              </a:rPr>
              <a:t>PAM=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ru-RU" sz="1800" dirty="0">
                <a:solidFill>
                  <a:srgbClr val="3769AB"/>
                </a:solidFill>
              </a:rPr>
              <a:t>потенциальный объём рынка = </a:t>
            </a:r>
            <a:r>
              <a:rPr lang="ru-RU" sz="2300" dirty="0"/>
              <a:t>миллионы студентов во всём Мире</a:t>
            </a:r>
          </a:p>
          <a:p>
            <a:pPr marL="0" indent="0">
              <a:buNone/>
            </a:pPr>
            <a:r>
              <a:rPr lang="tk-TM" sz="2000" dirty="0">
                <a:solidFill>
                  <a:schemeClr val="accent6">
                    <a:lumMod val="50000"/>
                  </a:schemeClr>
                </a:solidFill>
              </a:rPr>
              <a:t>TAM= 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</a:rPr>
              <a:t>общий объём рынка = </a:t>
            </a:r>
            <a:r>
              <a:rPr lang="ru-RU" sz="2000" dirty="0"/>
              <a:t>(все студенты мед. Вузов и колледжей) = 250.000-300.000</a:t>
            </a:r>
            <a:endParaRPr lang="tk-TM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tk-TM" sz="2000" dirty="0">
                <a:solidFill>
                  <a:srgbClr val="D8433C"/>
                </a:solidFill>
              </a:rPr>
              <a:t>SAM=</a:t>
            </a:r>
            <a:r>
              <a:rPr lang="ru-RU" sz="2000" dirty="0">
                <a:solidFill>
                  <a:srgbClr val="D8433C"/>
                </a:solidFill>
              </a:rPr>
              <a:t> </a:t>
            </a:r>
            <a:r>
              <a:rPr lang="ru-RU" sz="1800" dirty="0">
                <a:solidFill>
                  <a:srgbClr val="D8433C"/>
                </a:solidFill>
              </a:rPr>
              <a:t>доступный объём рынка = </a:t>
            </a:r>
            <a:r>
              <a:rPr lang="ru-RU" sz="1800" dirty="0"/>
              <a:t>(студенты, готовые использовать приложение) = 150.000- 180.000</a:t>
            </a:r>
            <a:endParaRPr lang="tk-TM" sz="2000" dirty="0"/>
          </a:p>
          <a:p>
            <a:pPr marL="0" indent="0">
              <a:buNone/>
            </a:pPr>
            <a:r>
              <a:rPr lang="tk-TM" sz="2000" dirty="0">
                <a:solidFill>
                  <a:srgbClr val="E48029"/>
                </a:solidFill>
              </a:rPr>
              <a:t>SOM=</a:t>
            </a:r>
            <a:r>
              <a:rPr lang="ru-RU" sz="2000" dirty="0">
                <a:solidFill>
                  <a:srgbClr val="E48029"/>
                </a:solidFill>
              </a:rPr>
              <a:t> </a:t>
            </a:r>
            <a:r>
              <a:rPr lang="ru-RU" sz="1800" dirty="0">
                <a:solidFill>
                  <a:srgbClr val="E48029"/>
                </a:solidFill>
              </a:rPr>
              <a:t>доступный объём рынка = </a:t>
            </a:r>
            <a:r>
              <a:rPr lang="ru-RU" sz="1800" dirty="0"/>
              <a:t>(доля, которую можно завоевать)= 300 млн р. (в год)</a:t>
            </a:r>
          </a:p>
          <a:p>
            <a:pPr marL="0" indent="0">
              <a:buNone/>
            </a:pPr>
            <a:r>
              <a:rPr lang="ru-RU" sz="1800" dirty="0"/>
              <a:t>	</a:t>
            </a:r>
            <a:endParaRPr lang="ru-RU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13796E-F497-4BA8-AA79-2BC1DA7E8E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0502" y="1067"/>
            <a:ext cx="953974" cy="78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-15241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Конкурентный анализ</a:t>
            </a:r>
            <a:endParaRPr sz="2800" dirty="0">
              <a:latin typeface="Bahnschrift" panose="020B0502040204020203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89A2CE3-83FB-40F2-87B8-8FCA673F90A1}"/>
              </a:ext>
            </a:extLst>
          </p:cNvPr>
          <p:cNvSpPr/>
          <p:nvPr/>
        </p:nvSpPr>
        <p:spPr>
          <a:xfrm>
            <a:off x="331659" y="1855340"/>
            <a:ext cx="6919833" cy="4162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00">
              <a:spcBef>
                <a:spcPts val="600"/>
              </a:spcBef>
              <a:spcAft>
                <a:spcPts val="600"/>
              </a:spcAft>
            </a:pP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960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D07E2457-9D54-4228-95CB-764FEE0486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799275"/>
              </p:ext>
            </p:extLst>
          </p:nvPr>
        </p:nvGraphicFramePr>
        <p:xfrm>
          <a:off x="165370" y="1167008"/>
          <a:ext cx="11046421" cy="5159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156">
                  <a:extLst>
                    <a:ext uri="{9D8B030D-6E8A-4147-A177-3AD203B41FA5}">
                      <a16:colId xmlns:a16="http://schemas.microsoft.com/office/drawing/2014/main" val="2361934614"/>
                    </a:ext>
                  </a:extLst>
                </a:gridCol>
                <a:gridCol w="3202063">
                  <a:extLst>
                    <a:ext uri="{9D8B030D-6E8A-4147-A177-3AD203B41FA5}">
                      <a16:colId xmlns:a16="http://schemas.microsoft.com/office/drawing/2014/main" val="1511932103"/>
                    </a:ext>
                  </a:extLst>
                </a:gridCol>
                <a:gridCol w="2863376">
                  <a:extLst>
                    <a:ext uri="{9D8B030D-6E8A-4147-A177-3AD203B41FA5}">
                      <a16:colId xmlns:a16="http://schemas.microsoft.com/office/drawing/2014/main" val="1054438975"/>
                    </a:ext>
                  </a:extLst>
                </a:gridCol>
                <a:gridCol w="2690826">
                  <a:extLst>
                    <a:ext uri="{9D8B030D-6E8A-4147-A177-3AD203B41FA5}">
                      <a16:colId xmlns:a16="http://schemas.microsoft.com/office/drawing/2014/main" val="669425265"/>
                    </a:ext>
                  </a:extLst>
                </a:gridCol>
              </a:tblGrid>
              <a:tr h="1003171">
                <a:tc>
                  <a:txBody>
                    <a:bodyPr/>
                    <a:lstStyle/>
                    <a:p>
                      <a:r>
                        <a:rPr lang="ru-RU" dirty="0"/>
                        <a:t>Характеристика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Мед-помощник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Учи-</a:t>
                      </a:r>
                      <a:r>
                        <a:rPr lang="ru-RU" dirty="0" err="1"/>
                        <a:t>анат</a:t>
                      </a:r>
                      <a:endParaRPr lang="en-US" dirty="0"/>
                    </a:p>
                    <a:p>
                      <a:pPr algn="ctr"/>
                      <a:r>
                        <a:rPr lang="en-US" sz="1400" dirty="0"/>
                        <a:t>https://www.books-up.ru/</a:t>
                      </a:r>
                      <a:endParaRPr lang="ru-RU" sz="1400" dirty="0"/>
                    </a:p>
                    <a:p>
                      <a:pPr algn="ctr"/>
                      <a:r>
                        <a:rPr lang="en-US" sz="1400" dirty="0"/>
                        <a:t>https://play.google.com/store/apps/details?id=com.learnanat&amp;hl=ru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BookUp</a:t>
                      </a:r>
                    </a:p>
                    <a:p>
                      <a:pPr algn="ctr"/>
                      <a:r>
                        <a:rPr lang="en-US" sz="1400" dirty="0"/>
                        <a:t>https://www.books-up.ru/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534446"/>
                  </a:ext>
                </a:extLst>
              </a:tr>
              <a:tr h="840245">
                <a:tc>
                  <a:txBody>
                    <a:bodyPr/>
                    <a:lstStyle/>
                    <a:p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Основная цель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Помощь в обучении с источником информации.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Подготовка к экзаменам и тестам.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Чтение и доступ к медицинским книгам.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886620"/>
                  </a:ext>
                </a:extLst>
              </a:tr>
              <a:tr h="661906">
                <a:tc>
                  <a:txBody>
                    <a:bodyPr/>
                    <a:lstStyle/>
                    <a:p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Целевая аудитория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dirty="0"/>
                        <a:t>Студенты медицинских вузов и колледжей.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Студенты и абитуриенты.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Студенты и профессионалы.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773234"/>
                  </a:ext>
                </a:extLst>
              </a:tr>
              <a:tr h="1167212">
                <a:tc>
                  <a:txBody>
                    <a:bodyPr/>
                    <a:lstStyle/>
                    <a:p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Тип контента и Интерактивные элементы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Методические пособия, видеоуроки.</a:t>
                      </a:r>
                    </a:p>
                    <a:p>
                      <a:r>
                        <a:rPr lang="ru-RU" dirty="0"/>
                        <a:t>Тесты, видео, викторины, карточки.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Анатомические приложения и викторины.</a:t>
                      </a:r>
                    </a:p>
                    <a:p>
                      <a:r>
                        <a:rPr lang="ru-RU" dirty="0"/>
                        <a:t>Викторины, 3</a:t>
                      </a:r>
                      <a:r>
                        <a:rPr lang="en-US" dirty="0"/>
                        <a:t>D </a:t>
                      </a:r>
                      <a:r>
                        <a:rPr lang="ru-RU" dirty="0"/>
                        <a:t>модели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Электронные книги и журналы.</a:t>
                      </a:r>
                    </a:p>
                    <a:p>
                      <a:r>
                        <a:rPr lang="ru-RU" dirty="0"/>
                        <a:t>Чтение, заметки.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211110"/>
                  </a:ext>
                </a:extLst>
              </a:tr>
              <a:tr h="1436568">
                <a:tc>
                  <a:txBody>
                    <a:bodyPr/>
                    <a:lstStyle/>
                    <a:p>
                      <a:r>
                        <a:rPr lang="ru-RU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Обновления контента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 зависимости от появления новых методических рекомендаций, от заверенных источников.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Периодические.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Зависят от </a:t>
                      </a:r>
                      <a:r>
                        <a:rPr lang="en-US" strike="sngStrike" dirty="0"/>
                        <a:t>publishers</a:t>
                      </a:r>
                      <a:endParaRPr lang="ru-RU" strike="sngStrike" dirty="0"/>
                    </a:p>
                    <a:p>
                      <a:r>
                        <a:rPr lang="ru-RU" dirty="0"/>
                        <a:t>(проектирование разметок страниц: объявления, каталоги, открытки и т. д).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354298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0E2A1B-882F-483E-9F5A-87C56979E1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7812" y="-3780"/>
            <a:ext cx="1096664" cy="94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8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66401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96612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294476" y="3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57088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Бизнес-модель</a:t>
            </a:r>
            <a:endParaRPr sz="2800" dirty="0">
              <a:latin typeface="Bahnschrift" panose="020B0502040204020203" pitchFamily="34" charset="0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B7EAAC9-04A1-408B-BF97-F594D5BB0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186146"/>
              </p:ext>
            </p:extLst>
          </p:nvPr>
        </p:nvGraphicFramePr>
        <p:xfrm>
          <a:off x="431835" y="1607822"/>
          <a:ext cx="9723841" cy="4453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965">
                  <a:extLst>
                    <a:ext uri="{9D8B030D-6E8A-4147-A177-3AD203B41FA5}">
                      <a16:colId xmlns:a16="http://schemas.microsoft.com/office/drawing/2014/main" val="3206334423"/>
                    </a:ext>
                  </a:extLst>
                </a:gridCol>
                <a:gridCol w="9208876">
                  <a:extLst>
                    <a:ext uri="{9D8B030D-6E8A-4147-A177-3AD203B41FA5}">
                      <a16:colId xmlns:a16="http://schemas.microsoft.com/office/drawing/2014/main" val="640337553"/>
                    </a:ext>
                  </a:extLst>
                </a:gridCol>
              </a:tblGrid>
              <a:tr h="1447409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ПРОИЗВОДСТВО</a:t>
                      </a:r>
                    </a:p>
                    <a:p>
                      <a:r>
                        <a:rPr lang="ru-RU" b="0" dirty="0"/>
                        <a:t>Разработка и создание приложения в рамках университета с привлечением студентов и преподавателей. Обеспечение контентом с учетом актуальных медицинских знаний и методик.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235460"/>
                  </a:ext>
                </a:extLst>
              </a:tr>
              <a:tr h="779374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ДИСТРИБУЦИЯ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dirty="0"/>
                        <a:t> </a:t>
                      </a:r>
                      <a:r>
                        <a:rPr lang="ru-RU" b="1" dirty="0"/>
                        <a:t>Условно-бесплатная</a:t>
                      </a:r>
                      <a:r>
                        <a:rPr lang="ru-RU" b="0" dirty="0"/>
                        <a:t> общедоступная онлайн-платформа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04459"/>
                  </a:ext>
                </a:extLst>
              </a:tr>
              <a:tr h="1113391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КАНАЛЫ ПРОДАЖ</a:t>
                      </a:r>
                    </a:p>
                    <a:p>
                      <a:r>
                        <a:rPr lang="ru-RU" sz="1800" strike="noStrike" dirty="0"/>
                        <a:t>Регистрация в</a:t>
                      </a:r>
                      <a:r>
                        <a:rPr lang="ru-RU" sz="1800" dirty="0"/>
                        <a:t> приложении, в том числе бесплатные и платные версии;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268689"/>
                  </a:ext>
                </a:extLst>
              </a:tr>
              <a:tr h="1113391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ПОДДЕРЖКА ПОЛЬЗОВАТЕЛЕЙ</a:t>
                      </a:r>
                    </a:p>
                    <a:p>
                      <a:r>
                        <a:rPr lang="ru-RU" dirty="0"/>
                        <a:t>Обеспечение технической и методической поддержки, формы для обратной связи и отзывы пользователей.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42376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27C864-B7D0-46D1-A93A-642FAE4A76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9" y="12858"/>
            <a:ext cx="1165357" cy="100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7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36517" y="-15239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6402"/>
            <a:ext cx="9404276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Бизнес-модель</a:t>
            </a:r>
          </a:p>
          <a:p>
            <a:pPr algn="l"/>
            <a:endParaRPr lang="ru-RU" sz="2800" i="1" dirty="0">
              <a:latin typeface="Bahnschrift" panose="020B0502040204020203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680E278-7F52-488B-99BD-DDA4158D5B65}"/>
              </a:ext>
            </a:extLst>
          </p:cNvPr>
          <p:cNvSpPr/>
          <p:nvPr/>
        </p:nvSpPr>
        <p:spPr>
          <a:xfrm>
            <a:off x="292174" y="1753200"/>
            <a:ext cx="7532651" cy="37256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Разработана идея и представления платформы.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 на участие в конкурсах и грантах.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16">
            <a:extLst>
              <a:ext uri="{FF2B5EF4-FFF2-40B4-BE49-F238E27FC236}">
                <a16:creationId xmlns:a16="http://schemas.microsoft.com/office/drawing/2014/main" id="{5AF283CA-6C52-4E59-8B66-AE0EC31318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834675"/>
              </p:ext>
            </p:extLst>
          </p:nvPr>
        </p:nvGraphicFramePr>
        <p:xfrm>
          <a:off x="147145" y="765062"/>
          <a:ext cx="11905426" cy="6036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993">
                  <a:extLst>
                    <a:ext uri="{9D8B030D-6E8A-4147-A177-3AD203B41FA5}">
                      <a16:colId xmlns:a16="http://schemas.microsoft.com/office/drawing/2014/main" val="1856897687"/>
                    </a:ext>
                  </a:extLst>
                </a:gridCol>
                <a:gridCol w="2939540">
                  <a:extLst>
                    <a:ext uri="{9D8B030D-6E8A-4147-A177-3AD203B41FA5}">
                      <a16:colId xmlns:a16="http://schemas.microsoft.com/office/drawing/2014/main" val="1295624566"/>
                    </a:ext>
                  </a:extLst>
                </a:gridCol>
                <a:gridCol w="885181">
                  <a:extLst>
                    <a:ext uri="{9D8B030D-6E8A-4147-A177-3AD203B41FA5}">
                      <a16:colId xmlns:a16="http://schemas.microsoft.com/office/drawing/2014/main" val="1706173551"/>
                    </a:ext>
                  </a:extLst>
                </a:gridCol>
                <a:gridCol w="1190542">
                  <a:extLst>
                    <a:ext uri="{9D8B030D-6E8A-4147-A177-3AD203B41FA5}">
                      <a16:colId xmlns:a16="http://schemas.microsoft.com/office/drawing/2014/main" val="3974939190"/>
                    </a:ext>
                  </a:extLst>
                </a:gridCol>
                <a:gridCol w="2381085">
                  <a:extLst>
                    <a:ext uri="{9D8B030D-6E8A-4147-A177-3AD203B41FA5}">
                      <a16:colId xmlns:a16="http://schemas.microsoft.com/office/drawing/2014/main" val="2780678408"/>
                    </a:ext>
                  </a:extLst>
                </a:gridCol>
                <a:gridCol w="2381085">
                  <a:extLst>
                    <a:ext uri="{9D8B030D-6E8A-4147-A177-3AD203B41FA5}">
                      <a16:colId xmlns:a16="http://schemas.microsoft.com/office/drawing/2014/main" val="128659519"/>
                    </a:ext>
                  </a:extLst>
                </a:gridCol>
              </a:tblGrid>
              <a:tr h="1454546">
                <a:tc rowSpan="3"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r>
                        <a:rPr lang="ru-RU" dirty="0"/>
                        <a:t>. Сегмент потребителей, ранние последователи</a:t>
                      </a:r>
                    </a:p>
                    <a:p>
                      <a:r>
                        <a:rPr lang="ru-RU" b="0" i="1" dirty="0"/>
                        <a:t> Студенты медицинских колледжей и вузов, абитуриенты и преподаватели, врачи, ординаторы, аспиранты.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4. Решение</a:t>
                      </a:r>
                    </a:p>
                    <a:p>
                      <a:r>
                        <a:rPr lang="ru-RU" b="0" i="1" dirty="0"/>
                        <a:t>Приложение </a:t>
                      </a:r>
                      <a:r>
                        <a:rPr lang="ru-RU" b="1" i="1" dirty="0"/>
                        <a:t>"Мед-помощник"</a:t>
                      </a:r>
                      <a:r>
                        <a:rPr lang="ru-RU" b="0" i="1" dirty="0"/>
                        <a:t>, которое предлагает адаптивные учебные материалы</a:t>
                      </a:r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2. Проблема и существующие альтернативы</a:t>
                      </a:r>
                    </a:p>
                    <a:p>
                      <a:r>
                        <a:rPr lang="ru-RU" b="0" i="1" dirty="0"/>
                        <a:t>Слишком большое количество информационных источников.</a:t>
                      </a:r>
                    </a:p>
                    <a:p>
                      <a:r>
                        <a:rPr lang="ru-RU" b="0" i="1" dirty="0"/>
                        <a:t>Существующие приложения часто ограничены по функционалу, и объёму информации</a:t>
                      </a: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5. Каналы </a:t>
                      </a:r>
                    </a:p>
                    <a:p>
                      <a:r>
                        <a:rPr lang="ru-RU" b="0" i="1" dirty="0"/>
                        <a:t>Научные кружки, студенческие ассоциации, образовательные платформы, социальные сети, вебинары и семинары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dirty="0"/>
                        <a:t>3. Уникальная ценность </a:t>
                      </a:r>
                    </a:p>
                    <a:p>
                      <a:r>
                        <a:rPr lang="ru-RU" b="0" i="1" dirty="0"/>
                        <a:t>Интерактивные методические пособия, которые адаптируются к потребностям студентов, обеспечивая доступ к актуальной информации и </a:t>
                      </a:r>
                      <a:r>
                        <a:rPr lang="ru-RU" b="1" i="1" dirty="0"/>
                        <a:t>многократному </a:t>
                      </a:r>
                      <a:r>
                        <a:rPr lang="ru-RU" b="0" i="1" dirty="0"/>
                        <a:t>сокращению времени поиска информации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004918"/>
                  </a:ext>
                </a:extLst>
              </a:tr>
              <a:tr h="10909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b="1" dirty="0"/>
                        <a:t>8. Ключевые метрики </a:t>
                      </a:r>
                    </a:p>
                    <a:p>
                      <a:r>
                        <a:rPr lang="ru-RU" i="1" dirty="0"/>
                        <a:t>Количество скачиваний приложения, количество активных пользователей, уровень удовлетворенности студентов, количество успешно завершенных тестов. </a:t>
                      </a:r>
                      <a:endParaRPr lang="ru-RU" b="0" i="1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0" i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57084"/>
                  </a:ext>
                </a:extLst>
              </a:tr>
              <a:tr h="227272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dirty="0"/>
                        <a:t>8. Ключевые метрики </a:t>
                      </a:r>
                    </a:p>
                    <a:p>
                      <a:r>
                        <a:rPr lang="ru-RU" i="1" dirty="0" err="1"/>
                        <a:t>оличество</a:t>
                      </a:r>
                      <a:r>
                        <a:rPr lang="ru-RU" i="1" dirty="0"/>
                        <a:t> скачиваний приложения, количество активных пользователей, уровень удовлетворенности студентов, количество успешно завершенных тестов. 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9. Скрытые преимущества</a:t>
                      </a:r>
                    </a:p>
                    <a:p>
                      <a:r>
                        <a:rPr lang="ru-RU" b="0" i="1" dirty="0"/>
                        <a:t>Планы по постоянному обновлению контента, наличие профессиональных преподавателей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697119"/>
                  </a:ext>
                </a:extLst>
              </a:tr>
              <a:tr h="1196932">
                <a:tc gridSpan="3">
                  <a:txBody>
                    <a:bodyPr/>
                    <a:lstStyle/>
                    <a:p>
                      <a:r>
                        <a:rPr lang="ru-RU" b="1" dirty="0"/>
                        <a:t>7. Структура издержек</a:t>
                      </a:r>
                    </a:p>
                    <a:p>
                      <a:r>
                        <a:rPr lang="ru-RU" dirty="0"/>
                        <a:t>Разработка и поддержка приложения, создание контента, маркетинг и продвижение, оплата труда сотрудников.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b="1" dirty="0"/>
                        <a:t>6. Потоки прибыли </a:t>
                      </a:r>
                    </a:p>
                    <a:p>
                      <a:r>
                        <a:rPr lang="ru-RU" dirty="0"/>
                        <a:t>Подписка на премиум-версии, рекламные интеграции, партнерские программы с учебными заведениями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113201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A984AD-223E-40D6-96EE-2B2D672B8F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501" y="13201"/>
            <a:ext cx="884016" cy="76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37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5A90C-13BD-B8F1-A42B-FA09DAE02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25FBD260-1944-F9B0-4660-B28A4DF8738A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79E7F020-2C96-E5B6-8405-B5883075290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5DA14F49-77F0-272C-C6E3-7EA4E957C7D9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B44CFA6-A69D-D5CF-03D9-A4DC0B61142A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9BCBF7C-5E07-AE60-8B0D-5EFD0ADEB942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4271C22-BD64-B701-2696-93373740E455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74F006B-7DA2-1581-0A0F-EDC676B8D3B4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5E75B8A-CCD6-4E6E-1108-4F6858E43315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565C4B2D-C001-4B00-5C39-CC7E88C1F851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DE4BD29A-CE15-B51B-1A9E-1EC84E3A5108}"/>
              </a:ext>
            </a:extLst>
          </p:cNvPr>
          <p:cNvSpPr/>
          <p:nvPr/>
        </p:nvSpPr>
        <p:spPr>
          <a:xfrm>
            <a:off x="11336517" y="-15239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9580C287-EC13-8539-6031-FA1294F5191F}"/>
              </a:ext>
            </a:extLst>
          </p:cNvPr>
          <p:cNvSpPr txBox="1"/>
          <p:nvPr/>
        </p:nvSpPr>
        <p:spPr>
          <a:xfrm>
            <a:off x="292174" y="241845"/>
            <a:ext cx="940427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Текущие результаты* </a:t>
            </a:r>
            <a:r>
              <a:rPr lang="ru-RU" sz="2800" i="1" dirty="0">
                <a:latin typeface="Bahnschrift" panose="020B0502040204020203" pitchFamily="34" charset="0"/>
              </a:rPr>
              <a:t>(</a:t>
            </a:r>
            <a:r>
              <a:rPr lang="tt-RU" sz="2800" i="1" dirty="0">
                <a:latin typeface="Bahnschrift" panose="020B0502040204020203" pitchFamily="34" charset="0"/>
              </a:rPr>
              <a:t>если ест</a:t>
            </a:r>
            <a:r>
              <a:rPr lang="ru-RU" sz="2800" i="1" dirty="0">
                <a:latin typeface="Bahnschrift" panose="020B0502040204020203" pitchFamily="34" charset="0"/>
              </a:rPr>
              <a:t>ь что показать)</a:t>
            </a:r>
          </a:p>
        </p:txBody>
      </p:sp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94533256-5324-4720-9FF7-CD1720E3D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8973777"/>
              </p:ext>
            </p:extLst>
          </p:nvPr>
        </p:nvGraphicFramePr>
        <p:xfrm>
          <a:off x="416414" y="277504"/>
          <a:ext cx="860591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2188A5E-556F-48D0-9873-B4C573F78E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5" y="5047456"/>
            <a:ext cx="1827280" cy="179022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87FE17B-A080-49AC-A176-50E32B5118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686" y="4851061"/>
            <a:ext cx="2549881" cy="193357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6DB5D06-A7AE-4CF9-A774-EE86B51F17C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6" y="4386888"/>
            <a:ext cx="917431" cy="91743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D3272B9-A3A3-4D69-AC9F-87AC7D13D6B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027" y="5047456"/>
            <a:ext cx="2794021" cy="1790224"/>
          </a:xfrm>
          <a:prstGeom prst="rect">
            <a:avLst/>
          </a:prstGeom>
        </p:spPr>
      </p:pic>
      <p:sp>
        <p:nvSpPr>
          <p:cNvPr id="38" name="Стрелка: изогнутая вниз 37">
            <a:extLst>
              <a:ext uri="{FF2B5EF4-FFF2-40B4-BE49-F238E27FC236}">
                <a16:creationId xmlns:a16="http://schemas.microsoft.com/office/drawing/2014/main" id="{C47ABC51-DF89-4950-8928-A25891E1124A}"/>
              </a:ext>
            </a:extLst>
          </p:cNvPr>
          <p:cNvSpPr/>
          <p:nvPr/>
        </p:nvSpPr>
        <p:spPr>
          <a:xfrm>
            <a:off x="1802933" y="4041570"/>
            <a:ext cx="1788644" cy="724394"/>
          </a:xfrm>
          <a:prstGeom prst="curvedDownArrow">
            <a:avLst/>
          </a:prstGeom>
          <a:solidFill>
            <a:srgbClr val="EE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Стрелка: изогнутая вниз 38">
            <a:extLst>
              <a:ext uri="{FF2B5EF4-FFF2-40B4-BE49-F238E27FC236}">
                <a16:creationId xmlns:a16="http://schemas.microsoft.com/office/drawing/2014/main" id="{FDE9DBDF-4905-41ED-9DC1-6CF082617290}"/>
              </a:ext>
            </a:extLst>
          </p:cNvPr>
          <p:cNvSpPr/>
          <p:nvPr/>
        </p:nvSpPr>
        <p:spPr>
          <a:xfrm rot="914743">
            <a:off x="4976447" y="4680420"/>
            <a:ext cx="1729636" cy="606130"/>
          </a:xfrm>
          <a:prstGeom prst="curvedDownArrow">
            <a:avLst/>
          </a:prstGeom>
          <a:solidFill>
            <a:srgbClr val="DE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Стрелка: изогнутая вверх 39">
            <a:extLst>
              <a:ext uri="{FF2B5EF4-FFF2-40B4-BE49-F238E27FC236}">
                <a16:creationId xmlns:a16="http://schemas.microsoft.com/office/drawing/2014/main" id="{5A2E38FA-5B13-458D-9164-E90DBDE6266B}"/>
              </a:ext>
            </a:extLst>
          </p:cNvPr>
          <p:cNvSpPr/>
          <p:nvPr/>
        </p:nvSpPr>
        <p:spPr>
          <a:xfrm rot="19278618">
            <a:off x="8394233" y="5318865"/>
            <a:ext cx="2089025" cy="834758"/>
          </a:xfrm>
          <a:prstGeom prst="curvedUpArrow">
            <a:avLst/>
          </a:prstGeom>
          <a:solidFill>
            <a:srgbClr val="EE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41780AE3-0C9F-4A94-B1F4-9B0528DC54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946" y="2421004"/>
            <a:ext cx="2406571" cy="2312748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E93BA0E-9A00-4AF1-8CAB-92FF6586E97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914" y="0"/>
            <a:ext cx="1061603" cy="91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51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16"/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5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781370"/>
            <a:ext cx="2624903" cy="369328"/>
            <a:chOff x="0" y="556376"/>
            <a:chExt cx="2624903" cy="36932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556376"/>
              <a:ext cx="1294463" cy="369328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556376"/>
              <a:ext cx="1294463" cy="369328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556376"/>
              <a:ext cx="1294463" cy="369328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556376"/>
              <a:ext cx="1294463" cy="369328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556376"/>
              <a:ext cx="1294463" cy="36932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11357538" y="0"/>
            <a:ext cx="708337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92174" y="241846"/>
            <a:ext cx="651893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800" dirty="0">
                <a:latin typeface="Bahnschrift" panose="020B0502040204020203" pitchFamily="34" charset="0"/>
              </a:rPr>
              <a:t>Команда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680E278-7F52-488B-99BD-DDA4158D5B65}"/>
              </a:ext>
            </a:extLst>
          </p:cNvPr>
          <p:cNvSpPr/>
          <p:nvPr/>
        </p:nvSpPr>
        <p:spPr>
          <a:xfrm>
            <a:off x="768059" y="503453"/>
            <a:ext cx="9850392" cy="6200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B0A7B38-9AB3-41B6-A824-E4D07717D2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865" y="4089982"/>
            <a:ext cx="2089724" cy="194218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5EA448C-5DB5-4838-A699-5D23BEEF05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913" y="4113450"/>
            <a:ext cx="1868794" cy="185441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5AF44A6-EEF0-4DD0-A873-32E3E2C3EB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0" y="1327723"/>
            <a:ext cx="1975141" cy="184197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C42B17F-B2F3-40DD-B714-182B75733A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1" t="31161" r="5291" b="2569"/>
          <a:stretch/>
        </p:blipFill>
        <p:spPr>
          <a:xfrm>
            <a:off x="4250101" y="1223486"/>
            <a:ext cx="1975141" cy="188281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FA36746-A4B1-4460-AA34-55372D5BDF6C}"/>
              </a:ext>
            </a:extLst>
          </p:cNvPr>
          <p:cNvSpPr txBox="1"/>
          <p:nvPr/>
        </p:nvSpPr>
        <p:spPr>
          <a:xfrm>
            <a:off x="3299072" y="3171828"/>
            <a:ext cx="3955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err="1"/>
              <a:t>Джорамырадова</a:t>
            </a:r>
            <a:r>
              <a:rPr lang="ru-RU" i="1" dirty="0"/>
              <a:t> </a:t>
            </a:r>
            <a:r>
              <a:rPr lang="ru-RU" i="1" dirty="0" err="1"/>
              <a:t>Сайяра</a:t>
            </a:r>
            <a:endParaRPr lang="ru-RU" i="1" dirty="0"/>
          </a:p>
          <a:p>
            <a:pPr algn="ctr"/>
            <a:r>
              <a:rPr lang="ru-RU" sz="1400" i="1" dirty="0"/>
              <a:t>Организатор социальных опросов.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B124835-C2CE-4FBE-B899-A93B26F73D00}"/>
              </a:ext>
            </a:extLst>
          </p:cNvPr>
          <p:cNvSpPr txBox="1"/>
          <p:nvPr/>
        </p:nvSpPr>
        <p:spPr>
          <a:xfrm>
            <a:off x="693681" y="3169693"/>
            <a:ext cx="2531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/>
              <a:t>Курбанова Говхер </a:t>
            </a:r>
          </a:p>
          <a:p>
            <a:pPr algn="ctr"/>
            <a:r>
              <a:rPr lang="ru-RU" sz="1400" i="1" dirty="0"/>
              <a:t>Разработка дизайна проекта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4EC75E-13F0-4AF9-AFAF-78E836C28F4A}"/>
              </a:ext>
            </a:extLst>
          </p:cNvPr>
          <p:cNvSpPr txBox="1"/>
          <p:nvPr/>
        </p:nvSpPr>
        <p:spPr>
          <a:xfrm>
            <a:off x="7191057" y="3215859"/>
            <a:ext cx="32395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/>
              <a:t>Керимова Сельби</a:t>
            </a:r>
          </a:p>
          <a:p>
            <a:pPr algn="ctr"/>
            <a:r>
              <a:rPr lang="ru-RU" sz="1400" i="1" dirty="0"/>
              <a:t>Лидер команды. Руководитель группы</a:t>
            </a:r>
          </a:p>
          <a:p>
            <a:pPr algn="ctr"/>
            <a:r>
              <a:rPr lang="ru-RU" sz="1400" i="1" dirty="0"/>
              <a:t> </a:t>
            </a:r>
            <a:r>
              <a:rPr lang="ru-RU" sz="1400" dirty="0"/>
              <a:t> </a:t>
            </a:r>
          </a:p>
          <a:p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D0A47D-0D8B-4FDA-95BD-D21C61E5F38D}"/>
              </a:ext>
            </a:extLst>
          </p:cNvPr>
          <p:cNvSpPr txBox="1"/>
          <p:nvPr/>
        </p:nvSpPr>
        <p:spPr>
          <a:xfrm>
            <a:off x="1956543" y="5993769"/>
            <a:ext cx="2079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/>
              <a:t>Ибрайимова Сойли</a:t>
            </a:r>
          </a:p>
          <a:p>
            <a:pPr algn="ctr"/>
            <a:r>
              <a:rPr lang="ru-RU" sz="1400" i="1" dirty="0"/>
              <a:t>Редактор презентации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D95F59-AF6E-4BFA-A32D-5B1BB9CAB72A}"/>
              </a:ext>
            </a:extLst>
          </p:cNvPr>
          <p:cNvSpPr txBox="1"/>
          <p:nvPr/>
        </p:nvSpPr>
        <p:spPr>
          <a:xfrm>
            <a:off x="5876474" y="5967869"/>
            <a:ext cx="213500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Яшузакова Максат</a:t>
            </a:r>
          </a:p>
          <a:p>
            <a:pPr algn="ctr"/>
            <a:r>
              <a:rPr lang="ru-RU" sz="1400" i="1" dirty="0"/>
              <a:t>Анализатор рынка</a:t>
            </a:r>
          </a:p>
          <a:p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82F1852-1F3D-4F4D-919A-72B4C8296FF4}"/>
              </a:ext>
            </a:extLst>
          </p:cNvPr>
          <p:cNvSpPr/>
          <p:nvPr/>
        </p:nvSpPr>
        <p:spPr>
          <a:xfrm>
            <a:off x="566428" y="1176800"/>
            <a:ext cx="2686624" cy="2616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1858FD4-CE3E-410F-9CE3-0183D2BE7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971" y="1053019"/>
            <a:ext cx="3134870" cy="2757729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71FA9E8-B263-483A-9072-35EAF58B57D3}"/>
              </a:ext>
            </a:extLst>
          </p:cNvPr>
          <p:cNvSpPr/>
          <p:nvPr/>
        </p:nvSpPr>
        <p:spPr>
          <a:xfrm>
            <a:off x="1441415" y="4040720"/>
            <a:ext cx="3123790" cy="2616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8C08BBA-2B63-4CCB-B5AF-2614368C19C6}"/>
              </a:ext>
            </a:extLst>
          </p:cNvPr>
          <p:cNvSpPr/>
          <p:nvPr/>
        </p:nvSpPr>
        <p:spPr>
          <a:xfrm>
            <a:off x="7224317" y="825833"/>
            <a:ext cx="3206337" cy="2982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B06BB1A5-9AC2-482A-88D3-92613A7CA57E}"/>
              </a:ext>
            </a:extLst>
          </p:cNvPr>
          <p:cNvSpPr/>
          <p:nvPr/>
        </p:nvSpPr>
        <p:spPr>
          <a:xfrm>
            <a:off x="5304292" y="4025406"/>
            <a:ext cx="3134870" cy="2616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EBAFF4-1E76-4BED-8767-6C18621A5A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482" y="887885"/>
            <a:ext cx="2081545" cy="23647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914330-5521-435B-B67E-BAFFE065E8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06136" y="0"/>
            <a:ext cx="951402" cy="82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45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7600855" y="1311786"/>
            <a:ext cx="4591143" cy="3848946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0" name="Прямоугольник 10"/>
          <p:cNvSpPr/>
          <p:nvPr/>
        </p:nvSpPr>
        <p:spPr>
          <a:xfrm>
            <a:off x="7600855" y="1"/>
            <a:ext cx="4591145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291" name="Прямоугольник 13"/>
          <p:cNvSpPr/>
          <p:nvPr/>
        </p:nvSpPr>
        <p:spPr>
          <a:xfrm>
            <a:off x="7600285" y="4149970"/>
            <a:ext cx="1779554" cy="139177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350"/>
          </a:p>
        </p:txBody>
      </p:sp>
      <p:sp>
        <p:nvSpPr>
          <p:cNvPr id="292" name="Прямоугольник 9"/>
          <p:cNvSpPr/>
          <p:nvPr/>
        </p:nvSpPr>
        <p:spPr>
          <a:xfrm>
            <a:off x="9290338" y="-4334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9628520" y="1730130"/>
            <a:ext cx="2563479" cy="3418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 rotWithShape="1">
          <a:blip r:embed="rId3"/>
          <a:srcRect t="720" r="75331" b="82878"/>
          <a:stretch/>
        </p:blipFill>
        <p:spPr>
          <a:xfrm>
            <a:off x="9279067" y="1346257"/>
            <a:ext cx="2912933" cy="4152819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43855" y="885736"/>
            <a:ext cx="4872719" cy="3730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ctr">
            <a:normAutofit fontScale="77500" lnSpcReduction="200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5175" dirty="0"/>
              <a:t>СПАСИБО</a:t>
            </a:r>
            <a:r>
              <a:rPr sz="5400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sz="2400" dirty="0"/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6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Керимова </a:t>
            </a:r>
            <a:r>
              <a:rPr lang="ru-RU" sz="3600" i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Сельби</a:t>
            </a:r>
            <a:r>
              <a:rPr lang="ru-RU" sz="36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3600" i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Овездурдыевна</a:t>
            </a:r>
            <a:endParaRPr lang="ru-RU" sz="36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>
                <a:hlinkClick r:id="rId4"/>
              </a:rPr>
              <a:t>selbikeromova.04@gmail.com</a:t>
            </a:r>
            <a:endParaRPr lang="ru-RU" sz="3600" dirty="0"/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6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+7 951 063 0323</a:t>
            </a:r>
            <a:endParaRPr lang="en-US" sz="36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en-US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85763" lvl="2" indent="-385763">
              <a:spcBef>
                <a:spcPts val="225"/>
              </a:spcBef>
              <a:spcAft>
                <a:spcPts val="225"/>
              </a:spcAft>
              <a:buClr>
                <a:srgbClr val="0084B4"/>
              </a:buClr>
              <a:buSzPct val="100000"/>
              <a:buFont typeface="Arial" panose="020B0604020202020204" pitchFamily="34" charset="0"/>
              <a:buChar char="•"/>
            </a:pPr>
            <a:endParaRPr lang="ru-RU" sz="2200" i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Прямоугольник 9"/>
          <p:cNvSpPr/>
          <p:nvPr/>
        </p:nvSpPr>
        <p:spPr>
          <a:xfrm>
            <a:off x="7600288" y="5499086"/>
            <a:ext cx="2901659" cy="1358914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sp>
        <p:nvSpPr>
          <p:cNvPr id="10" name="Прямоугольник 10"/>
          <p:cNvSpPr/>
          <p:nvPr/>
        </p:nvSpPr>
        <p:spPr>
          <a:xfrm>
            <a:off x="10501947" y="5494742"/>
            <a:ext cx="1690053" cy="1350245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445" y="1430022"/>
            <a:ext cx="3853950" cy="406905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1EC1AB-294A-46DB-B2A9-B24323EE20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34" y="0"/>
            <a:ext cx="1560185" cy="13502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1DBB2F-715C-40DD-978D-7883DC1994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72" y="3464551"/>
            <a:ext cx="2632098" cy="315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197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4181</TotalTime>
  <Words>911</Words>
  <Application>Microsoft Office PowerPoint</Application>
  <PresentationFormat>Широкоэкранный</PresentationFormat>
  <Paragraphs>146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Сельби Керимова</cp:lastModifiedBy>
  <cp:revision>85</cp:revision>
  <dcterms:created xsi:type="dcterms:W3CDTF">2024-08-28T10:48:11Z</dcterms:created>
  <dcterms:modified xsi:type="dcterms:W3CDTF">2024-11-02T05:16:28Z</dcterms:modified>
</cp:coreProperties>
</file>