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embedTrueTypeFonts="1" saveSubsetFonts="1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</p:sldIdLst>
  <p:sldSz cy="5143500" cx="9144000"/>
  <p:notesSz cx="6858000" cy="9144000"/>
  <p:embeddedFontLst>
    <p:embeddedFont>
      <p:font typeface="Nunito"/>
      <p:regular r:id="rId19"/>
      <p:bold r:id="rId20"/>
      <p:italic r:id="rId21"/>
      <p:boldItalic r:id="rId22"/>
    </p:embeddedFont>
  </p:embeddedFontLst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92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l" indent="-298450" lvl="0" marL="457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indent="-298450" lvl="1" marL="914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indent="-298450" lvl="2" marL="1371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indent="-298450" lvl="3" marL="1828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indent="-298450" lvl="4" marL="2286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indent="-298450" lvl="5" marL="2743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indent="-298450" lvl="6" marL="3200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indent="-298450" lvl="7" marL="3657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indent="-298450" lvl="8" marL="4114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cap="none" sz="1100" i="0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hlink="hlink" folHlink="folHlink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Google Shape;51;p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585" name="Google Shape;52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Google Shape;58;p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593" name="Google Shape;59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0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Google Shape;66;p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597" name="Google Shape;67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Google Shape;73;p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03" name="Google Shape;74;p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6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Google Shape;82;g16cbdd0afdd_0_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608" name="Google Shape;83;g16cbdd0afdd_0_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9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Google Shape;91;g16cbdd0afdd_0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612" name="Google Shape;92;g16cbdd0afdd_0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Google Shape;98;g16cbdd0afdd_0_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623" name="Google Shape;99;g16cbdd0afdd_0_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Google Shape;112;g16cbdd0afdd_0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27" name="Google Shape;113;g16cbdd0afdd_0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Google Shape;119;g16cbdd0afdd_0_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31" name="Google Shape;120;g16cbdd0afdd_0_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Google Shape;126;g16cbdd0afdd_0_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35" name="Google Shape;127;g16cbdd0afdd_0_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4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Google Shape;133;g16cbdd0afdd_0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39" name="Google Shape;134;g16cbdd0afdd_0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7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Google Shape;140;g16cbdd0afdd_0_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43" name="Google Shape;141;g16cbdd0afdd_0_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0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Google Shape;147;g16cbdd0afdd_0_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47" name="Google Shape;148;g16cbdd0afdd_0_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Google Shape;154;p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55" name="Google Shape;155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6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Google Shape;164;p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61" name="Google Shape;165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9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Google Shape;172;p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66" name="Google Shape;173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34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Google Shape;10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048587" name="Google Shape;11;p1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algn="l"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algn="l"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algn="l"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algn="l"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algn="l"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algn="l"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algn="l"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algn="l"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1048588" name="Google Shape;12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24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Google Shape;14;p1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/>
          <a:noFill/>
          <a:ln>
            <a:noFill/>
          </a:ln>
        </p:spPr>
        <p:txBody>
          <a:bodyPr anchor="b" anchorCtr="0" bIns="91425" lIns="91425" rIns="91425" spcFirstLastPara="1" tIns="91425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48580" name="Google Shape;15;p11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8581" name="Google Shape;16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84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Google Shape;18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48677" name="Google Shape;19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85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Google Shape;2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048679" name="Google Shape;22;p13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algn="l"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algn="l"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algn="l"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algn="l"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algn="l"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algn="l"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algn="l"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algn="l"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8680" name="Google Shape;23;p13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algn="l"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algn="l"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algn="l"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algn="l"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algn="l"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algn="l"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algn="l"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algn="l"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8681" name="Google Shape;24;p1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86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Google Shape;2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048683" name="Google Shape;27;p1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80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Google Shape;29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/>
          <a:noFill/>
          <a:ln>
            <a:noFill/>
          </a:ln>
        </p:spPr>
        <p:txBody>
          <a:bodyPr anchor="b" anchorCtr="0" bIns="91425" lIns="91425" rIns="91425" spcFirstLastPara="1" tIns="91425" wrap="square">
            <a:norm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48668" name="Google Shape;30;p15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algn="l"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algn="l"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algn="l"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algn="l"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algn="l"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algn="l"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algn="l"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algn="l"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8669" name="Google Shape;31;p1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87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Google Shape;33;p1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48685" name="Google Shape;34;p1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88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Google Shape;36;p17"/>
          <p:cNvSpPr/>
          <p:nvPr/>
        </p:nvSpPr>
        <p:spPr>
          <a:xfrm>
            <a:off x="4572000" y="-125"/>
            <a:ext cx="4572000" cy="5143500"/>
          </a:xfrm>
          <a:prstGeom prst="rect"/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cap="none" sz="1400" i="0" strike="noStrike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687" name="Google Shape;37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/>
          <a:noFill/>
          <a:ln>
            <a:noFill/>
          </a:ln>
        </p:spPr>
        <p:txBody>
          <a:bodyPr anchor="b" anchorCtr="0" bIns="91425" lIns="91425" rIns="91425" spcFirstLastPara="1" tIns="91425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48688" name="Google Shape;38;p17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48689" name="Google Shape;39;p17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l"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algn="l"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algn="l"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algn="l"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algn="l"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algn="l"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algn="l"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algn="l"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algn="l"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1048690" name="Google Shape;40;p1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82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Google Shape;42;p18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l"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lvl1pPr>
          </a:lstStyle>
          <a:p/>
        </p:txBody>
      </p:sp>
      <p:sp>
        <p:nvSpPr>
          <p:cNvPr id="1048672" name="Google Shape;43;p1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83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Google Shape;45;p19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/>
          <a:noFill/>
          <a:ln>
            <a:noFill/>
          </a:ln>
        </p:spPr>
        <p:txBody>
          <a:bodyPr anchor="b" anchorCtr="0" bIns="91425" lIns="91425" rIns="91425" spcFirstLastPara="1" tIns="91425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48674" name="Google Shape;46;p19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ctr"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algn="ctr"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algn="ctr"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algn="ctr"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algn="ctr"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algn="ctr"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algn="ctr"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algn="ctr"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algn="ctr"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1048675" name="Google Shape;47;p1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8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Google Shape;49;p2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</p:bgPr>
    </p:bg>
    <p:spTree>
      <p:nvGrpSpPr>
        <p:cNvPr id="12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8577" name="Google Shape;7;p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algn="l" indent="-34290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cap="none" sz="18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indent="-317500" lvl="1" marL="9144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cap="none" sz="14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indent="-317500" lvl="2" marL="13716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cap="none" sz="14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indent="-317500" lvl="3" marL="18288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cap="none" sz="14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indent="-317500" lvl="4" marL="22860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cap="none" sz="14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indent="-317500" lvl="5" marL="2743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cap="none" sz="14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indent="-317500" lvl="6" marL="32004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cap="none" sz="14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indent="-317500" lvl="7" marL="36576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cap="none" sz="14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indent="-317500" lvl="8" marL="41148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cap="none" sz="14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8578" name="Google Shape;8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r" indent="0" lvl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r" indent="0" lvl="2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r" indent="0" lvl="3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r" indent="0" lvl="4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r" indent="0" lvl="5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indent="0" lvl="6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indent="0" lvl="7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indent="0" lvl="8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cap="none" sz="1000" i="0" strike="noStrik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Google Shape;54;p2"/>
          <p:cNvSpPr txBox="1"/>
          <p:nvPr>
            <p:ph type="ctrTitle"/>
          </p:nvPr>
        </p:nvSpPr>
        <p:spPr>
          <a:xfrm>
            <a:off x="343458" y="281025"/>
            <a:ext cx="8520600" cy="2052600"/>
          </a:xfrm>
          <a:prstGeom prst="rect"/>
          <a:noFill/>
          <a:ln>
            <a:noFill/>
          </a:ln>
        </p:spPr>
        <p:txBody>
          <a:bodyPr anchor="b" anchorCtr="0" bIns="91425" lIns="91425" rIns="91425" spcFirstLastPara="1" tIns="91425" wrap="square">
            <a:normAutofit/>
          </a:bodyPr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"/>
              <a:t>“Я в агро”</a:t>
            </a:r>
          </a:p>
        </p:txBody>
      </p:sp>
      <p:sp>
        <p:nvSpPr>
          <p:cNvPr id="1048583" name="Google Shape;55;p2"/>
          <p:cNvSpPr txBox="1"/>
          <p:nvPr>
            <p:ph type="subTitle" idx="1"/>
          </p:nvPr>
        </p:nvSpPr>
        <p:spPr>
          <a:xfrm>
            <a:off x="343450" y="2370575"/>
            <a:ext cx="8520600" cy="16743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/>
              <a:t>Казанская ГАВМ имени Н.Э. Баумана</a:t>
            </a: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/>
              <a:t>Россельхозбанк</a:t>
            </a:r>
          </a:p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/>
              <a:t>Продвижение платформы “Я в агро”</a:t>
            </a:r>
          </a:p>
        </p:txBody>
      </p:sp>
      <p:pic>
        <p:nvPicPr>
          <p:cNvPr id="2097152" name="Google Shape;56;p2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Google Shape;6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О компании-заказчике</a:t>
            </a:r>
          </a:p>
        </p:txBody>
      </p:sp>
      <p:sp>
        <p:nvSpPr>
          <p:cNvPr id="1048590" name="Google Shape;62;p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Россельхозбанк - это один из крупнейших банков РФ, который финансирует большую часть компаний в Агробизнесе.</a:t>
            </a: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Россельхозбанк рассчитывает получить приток новых пользователей платформы “Я в агро”. Основными пользователями данной платформы будут являться студенты техникумов и вузов возраста от 18 до 25 лет. </a:t>
            </a: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/>
              <a:t>Недостаток пользователей платформы вызван отсутствием просвещения людей о работе в агробизнесе. </a:t>
            </a:r>
          </a:p>
        </p:txBody>
      </p:sp>
      <p:pic>
        <p:nvPicPr>
          <p:cNvPr id="2097153" name="Google Shape;63;p3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  <p:sp>
        <p:nvSpPr>
          <p:cNvPr id="1048591" name="Google Shape;64;p3"/>
          <p:cNvSpPr txBox="1"/>
          <p:nvPr/>
        </p:nvSpPr>
        <p:spPr>
          <a:xfrm>
            <a:off x="594900" y="3344600"/>
            <a:ext cx="6735900" cy="4002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Google Shape;6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Ограничения и пожелания заказчика</a:t>
            </a:r>
          </a:p>
        </p:txBody>
      </p:sp>
      <p:sp>
        <p:nvSpPr>
          <p:cNvPr id="1048595" name="Google Shape;70;p4"/>
          <p:cNvSpPr txBox="1"/>
          <p:nvPr>
            <p:ph type="body" idx="1"/>
          </p:nvPr>
        </p:nvSpPr>
        <p:spPr>
          <a:xfrm>
            <a:off x="311700" y="1152475"/>
            <a:ext cx="8520600" cy="37752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sz="1400" lang="ru"/>
              <a:t>При повышении пользователей платформы “Я в агро” повысится спрос на работу в агробизнесе. </a:t>
            </a:r>
            <a:endParaRPr sz="1400"/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sz="1400" lang="ru"/>
              <a:t>Информация о решении данного вопроса будут приходить в формате ответов на анкеты, разосланные в учебные заведения.</a:t>
            </a:r>
            <a:endParaRPr sz="1400"/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sz="1400" lang="ru"/>
              <a:t>Мы использовали Google Формы для создания анкеты.</a:t>
            </a:r>
            <a:endParaRPr sz="1400"/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sz="1400" lang="ru"/>
              <a:t>Этические и экономические ограничения отсутствуют.</a:t>
            </a:r>
            <a:endParaRPr sz="1400"/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sz="1400" lang="ru"/>
              <a:t>Заказчик не может порекомендовать, на каких конкурентов или open source (всем доступные) решения стоит обратить внимание. Были даны рекомендации об опросе, поиске целевой аудитории платформы.</a:t>
            </a:r>
            <a:endParaRPr sz="1400"/>
          </a:p>
        </p:txBody>
      </p:sp>
      <p:pic>
        <p:nvPicPr>
          <p:cNvPr id="2097154" name="Google Shape;71;p4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Google Shape;7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Команда</a:t>
            </a:r>
          </a:p>
        </p:txBody>
      </p:sp>
      <p:sp>
        <p:nvSpPr>
          <p:cNvPr id="1048599" name="Google Shape;77;p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  <p:pic>
        <p:nvPicPr>
          <p:cNvPr id="2097155" name="Google Shape;78;p5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152400" y="152400"/>
            <a:ext cx="9144000" cy="5143500"/>
          </a:xfrm>
          <a:prstGeom prst="rect"/>
          <a:noFill/>
          <a:ln>
            <a:noFill/>
          </a:ln>
        </p:spPr>
      </p:pic>
      <p:sp>
        <p:nvSpPr>
          <p:cNvPr id="1048600" name="Google Shape;79;p5"/>
          <p:cNvSpPr/>
          <p:nvPr/>
        </p:nvSpPr>
        <p:spPr>
          <a:xfrm>
            <a:off x="3038500" y="3239850"/>
            <a:ext cx="6351600" cy="1418700"/>
          </a:xfrm>
          <a:prstGeom prst="roundRect">
            <a:avLst>
              <a:gd name="adj" fmla="val 16667"/>
            </a:avLst>
          </a:prstGeom>
          <a:solidFill>
            <a:srgbClr val="3D85C6"/>
          </a:solidFill>
          <a:ln w="9525" cap="flat" cmpd="sng">
            <a:solidFill>
              <a:srgbClr val="D0E0E3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01" name="Google Shape;80;p5"/>
          <p:cNvSpPr txBox="1"/>
          <p:nvPr/>
        </p:nvSpPr>
        <p:spPr>
          <a:xfrm>
            <a:off x="3258150" y="3496125"/>
            <a:ext cx="5701800" cy="9575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sz="1300" lang="ru">
                <a:solidFill>
                  <a:schemeClr val="lt1"/>
                </a:solidFill>
              </a:rPr>
              <a:t>Для решения задачи планируется:</a:t>
            </a:r>
            <a:endParaRPr sz="1300">
              <a:solidFill>
                <a:schemeClr val="lt1"/>
              </a:solidFill>
            </a:endParaRPr>
          </a:p>
          <a:p>
            <a:pPr algn="l"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-"/>
            </a:pPr>
            <a:r>
              <a:rPr sz="1300" lang="ru">
                <a:solidFill>
                  <a:schemeClr val="lt1"/>
                </a:solidFill>
              </a:rPr>
              <a:t>дальнейшее изучение работы платформы</a:t>
            </a:r>
            <a:endParaRPr sz="1300">
              <a:solidFill>
                <a:schemeClr val="lt1"/>
              </a:solidFill>
            </a:endParaRPr>
          </a:p>
          <a:p>
            <a:pPr algn="l"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-"/>
            </a:pPr>
            <a:r>
              <a:rPr sz="1300" lang="ru">
                <a:solidFill>
                  <a:schemeClr val="lt1"/>
                </a:solidFill>
              </a:rPr>
              <a:t>продолжение</a:t>
            </a:r>
            <a:r>
              <a:rPr sz="1300" lang="ru">
                <a:solidFill>
                  <a:schemeClr val="lt1"/>
                </a:solidFill>
              </a:rPr>
              <a:t> сбора статистических данных</a:t>
            </a:r>
            <a:endParaRPr sz="1300">
              <a:solidFill>
                <a:schemeClr val="lt1"/>
              </a:solidFill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Google Shape;85;g16cbdd0afdd_0_97"/>
          <p:cNvSpPr txBox="1"/>
          <p:nvPr>
            <p:ph type="title"/>
          </p:nvPr>
        </p:nvSpPr>
        <p:spPr>
          <a:xfrm>
            <a:off x="311700" y="192200"/>
            <a:ext cx="8520600" cy="1006800"/>
          </a:xfrm>
          <a:prstGeom prst="rect"/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3461"/>
              <a:buFont typeface="Arial"/>
              <a:buNone/>
            </a:pPr>
            <a:r>
              <a:rPr b="1" sz="1733" lang="ru">
                <a:solidFill>
                  <a:schemeClr val="dk2"/>
                </a:solidFill>
              </a:rPr>
              <a:t>Сбор информации о решении данного вопроса осуществлялся в формате ответов школьников и студентов на анкеты </a:t>
            </a:r>
            <a:r>
              <a:rPr b="1" sz="1622" lang="ru">
                <a:solidFill>
                  <a:schemeClr val="dk2"/>
                </a:solidFill>
              </a:rPr>
              <a:t>Google Формы</a:t>
            </a:r>
            <a:r>
              <a:rPr b="1" sz="1733" lang="ru">
                <a:solidFill>
                  <a:schemeClr val="dk2"/>
                </a:solidFill>
              </a:rPr>
              <a:t>, разосланные в учебные заведения.</a:t>
            </a:r>
            <a:endParaRPr b="1" sz="1733">
              <a:solidFill>
                <a:schemeClr val="dk2"/>
              </a:solidFill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05" name="Google Shape;86;g16cbdd0afdd_0_97"/>
          <p:cNvSpPr txBox="1"/>
          <p:nvPr>
            <p:ph type="body" idx="1"/>
          </p:nvPr>
        </p:nvSpPr>
        <p:spPr>
          <a:xfrm>
            <a:off x="518975" y="3999475"/>
            <a:ext cx="3846600" cy="12009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51,7 % опрошенных изъявили желание работать в сфере “Агро”</a:t>
            </a:r>
          </a:p>
        </p:txBody>
      </p:sp>
      <p:pic>
        <p:nvPicPr>
          <p:cNvPr id="2097156" name="Google Shape;87;g16cbdd0afdd_0_97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0" t="0" r="7604" b="6985"/>
          <a:stretch>
            <a:fillRect/>
          </a:stretch>
        </p:blipFill>
        <p:spPr>
          <a:xfrm>
            <a:off x="0" y="1253825"/>
            <a:ext cx="4365575" cy="2621049"/>
          </a:xfrm>
          <a:prstGeom prst="rect"/>
          <a:noFill/>
          <a:ln>
            <a:noFill/>
          </a:ln>
        </p:spPr>
      </p:pic>
      <p:pic>
        <p:nvPicPr>
          <p:cNvPr id="2097157" name="Google Shape;88;g16cbdd0afdd_0_97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2">
            <a:alphaModFix/>
          </a:blip>
          <a:srcRect l="0" t="0" r="0" b="9926"/>
          <a:stretch>
            <a:fillRect/>
          </a:stretch>
        </p:blipFill>
        <p:spPr>
          <a:xfrm>
            <a:off x="4645325" y="1418575"/>
            <a:ext cx="4536924" cy="2324650"/>
          </a:xfrm>
          <a:prstGeom prst="rect"/>
          <a:noFill/>
          <a:ln>
            <a:noFill/>
          </a:ln>
        </p:spPr>
      </p:pic>
      <p:sp>
        <p:nvSpPr>
          <p:cNvPr id="1048606" name="Google Shape;89;g16cbdd0afdd_0_97"/>
          <p:cNvSpPr txBox="1"/>
          <p:nvPr/>
        </p:nvSpPr>
        <p:spPr>
          <a:xfrm>
            <a:off x="4438800" y="3874875"/>
            <a:ext cx="4466400" cy="9696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sz="1700" lang="ru">
                <a:solidFill>
                  <a:schemeClr val="dk2"/>
                </a:solidFill>
              </a:rPr>
              <a:t>72,4 % студентов заинтересовались платформой “Я в Арго”, а 37,9 % изъявили желание </a:t>
            </a:r>
            <a:r>
              <a:rPr sz="1700" lang="ru">
                <a:solidFill>
                  <a:schemeClr val="dk2"/>
                </a:solidFill>
              </a:rPr>
              <a:t>зарегистрироваться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Google Shape;94;g16cbdd0afdd_0_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10" name="Google Shape;95;g16cbdd0afdd_0_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pic>
        <p:nvPicPr>
          <p:cNvPr id="2097158" name="Google Shape;96;g16cbdd0afdd_0_4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Google Shape;101;g16cbdd0afdd_0_85"/>
          <p:cNvSpPr txBox="1"/>
          <p:nvPr/>
        </p:nvSpPr>
        <p:spPr>
          <a:xfrm>
            <a:off x="0" y="13897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6429" lnSpcReduction="10000"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sz="2800" lang="ru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Рыночное окружение и ресурсы заказчика</a:t>
            </a:r>
            <a:endParaRPr sz="2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8614" name="Google Shape;102;g16cbdd0afdd_0_85"/>
          <p:cNvSpPr txBox="1"/>
          <p:nvPr/>
        </p:nvSpPr>
        <p:spPr>
          <a:xfrm>
            <a:off x="0" y="2160450"/>
            <a:ext cx="9144000" cy="8226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sz="1600" lang="ru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10. Какие готовые/open source решения можно использовать при решении задачи? (Тут можно вписать не только предложения заказчика, но и свои)</a:t>
            </a:r>
            <a:endParaRPr sz="16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8615" name="Google Shape;103;g16cbdd0afdd_0_85"/>
          <p:cNvSpPr txBox="1"/>
          <p:nvPr/>
        </p:nvSpPr>
        <p:spPr>
          <a:xfrm>
            <a:off x="0" y="3583825"/>
            <a:ext cx="8520600" cy="8226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sz="1600" lang="ru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11. Есть ли у заказчика дополнительные эксперты, которые могут помочь в решении задачи? Чем конкретно они могут помочь?</a:t>
            </a:r>
            <a:endParaRPr sz="18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8616" name="Google Shape;104;g16cbdd0afdd_0_85"/>
          <p:cNvSpPr txBox="1"/>
          <p:nvPr/>
        </p:nvSpPr>
        <p:spPr>
          <a:xfrm>
            <a:off x="0" y="778850"/>
            <a:ext cx="8520600" cy="8226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3750" lnSpcReduction="20000"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sz="1600" lang="ru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9. На каких конкурентов заказчика стоит ориентироваться при решении задачи? (можно на отдельный слайд подгрузить картинки продуктов-конкурентов, если хочется)</a:t>
            </a:r>
            <a:endParaRPr sz="1600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8617" name="Google Shape;105;g16cbdd0afdd_0_85"/>
          <p:cNvSpPr txBox="1"/>
          <p:nvPr/>
        </p:nvSpPr>
        <p:spPr>
          <a:xfrm>
            <a:off x="0" y="1349300"/>
            <a:ext cx="9144000" cy="8226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>
                <a:solidFill>
                  <a:schemeClr val="dk2"/>
                </a:solidFill>
              </a:rPr>
              <a:t>Заказчик не может порекомендовать, на каких конкурентов или open source (всем доступные) решения стоит обратить внимание. Были даны рекомендации об опросе, поиске целевой аудитории платформы.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48618" name="Google Shape;106;g16cbdd0afdd_0_85"/>
          <p:cNvSpPr txBox="1"/>
          <p:nvPr/>
        </p:nvSpPr>
        <p:spPr>
          <a:xfrm>
            <a:off x="0" y="4320900"/>
            <a:ext cx="9144000" cy="8226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sz="1500" lang="ru">
                <a:latin typeface="Nunito"/>
                <a:ea typeface="Nunito"/>
                <a:cs typeface="Nunito"/>
                <a:sym typeface="Nunito"/>
              </a:rPr>
              <a:t>[Впишите ответ]</a:t>
            </a:r>
            <a:endParaRPr sz="1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97159" name="Google Shape;107;g16cbdd0afdd_0_85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-677800" y="1"/>
            <a:ext cx="10196945" cy="5229225"/>
          </a:xfrm>
          <a:prstGeom prst="rect"/>
          <a:noFill/>
          <a:ln>
            <a:noFill/>
          </a:ln>
        </p:spPr>
      </p:pic>
      <p:sp>
        <p:nvSpPr>
          <p:cNvPr id="1048619" name="Google Shape;108;g16cbdd0afdd_0_85"/>
          <p:cNvSpPr txBox="1"/>
          <p:nvPr/>
        </p:nvSpPr>
        <p:spPr>
          <a:xfrm>
            <a:off x="123800" y="3703413"/>
            <a:ext cx="8813400" cy="4002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20" name="Google Shape;109;g16cbdd0afdd_0_85"/>
          <p:cNvSpPr txBox="1"/>
          <p:nvPr/>
        </p:nvSpPr>
        <p:spPr>
          <a:xfrm>
            <a:off x="-183050" y="2901525"/>
            <a:ext cx="9591600" cy="4876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highlight>
                <a:schemeClr val="lt1"/>
              </a:highlight>
            </a:endParaRPr>
          </a:p>
        </p:txBody>
      </p:sp>
      <p:sp>
        <p:nvSpPr>
          <p:cNvPr id="1048621" name="Google Shape;110;g16cbdd0afdd_0_85"/>
          <p:cNvSpPr/>
          <p:nvPr/>
        </p:nvSpPr>
        <p:spPr>
          <a:xfrm>
            <a:off x="-677800" y="658851"/>
            <a:ext cx="10197000" cy="1272300"/>
          </a:xfrm>
          <a:prstGeom prst="rect"/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just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900" lang="ru">
                <a:solidFill>
                  <a:schemeClr val="dk2"/>
                </a:solidFill>
              </a:rPr>
              <a:t>      </a:t>
            </a:r>
            <a:r>
              <a:rPr sz="1900" lang="ru">
                <a:solidFill>
                  <a:schemeClr val="dk2"/>
                </a:solidFill>
              </a:rPr>
              <a:t>Точный вариант решения задачи представителями заказчика не был предложен. </a:t>
            </a:r>
            <a:endParaRPr sz="1900">
              <a:solidFill>
                <a:schemeClr val="dk2"/>
              </a:solidFill>
            </a:endParaRPr>
          </a:p>
          <a:p>
            <a:pPr algn="just" indent="0" lvl="0" marL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900" lang="ru">
                <a:solidFill>
                  <a:schemeClr val="dk2"/>
                </a:solidFill>
              </a:rPr>
              <a:t>   Было рассмотрено амбассадорство в рамках Казанской ГАВМ им. Н.Э. Баумана (участники команды в роли амбассадоров)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Google Shape;115;g16cbdd0afdd_0_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Команда</a:t>
            </a:r>
          </a:p>
        </p:txBody>
      </p:sp>
      <p:sp>
        <p:nvSpPr>
          <p:cNvPr id="1048625" name="Google Shape;116;g16cbdd0afdd_0_1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  <p:pic>
        <p:nvPicPr>
          <p:cNvPr id="2097160" name="Google Shape;117;g16cbdd0afdd_0_10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Google Shape;122;g16cbdd0afdd_0_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Команда</a:t>
            </a:r>
          </a:p>
        </p:txBody>
      </p:sp>
      <p:sp>
        <p:nvSpPr>
          <p:cNvPr id="1048629" name="Google Shape;123;g16cbdd0afdd_0_1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  <p:pic>
        <p:nvPicPr>
          <p:cNvPr id="2097161" name="Google Shape;124;g16cbdd0afdd_0_15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Google Shape;129;g16cbdd0afdd_0_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Команда</a:t>
            </a:r>
          </a:p>
        </p:txBody>
      </p:sp>
      <p:sp>
        <p:nvSpPr>
          <p:cNvPr id="1048633" name="Google Shape;130;g16cbdd0afdd_0_2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  <p:pic>
        <p:nvPicPr>
          <p:cNvPr id="2097162" name="Google Shape;131;g16cbdd0afdd_0_20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Google Shape;136;g16cbdd0afdd_0_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Команда</a:t>
            </a:r>
          </a:p>
        </p:txBody>
      </p:sp>
      <p:sp>
        <p:nvSpPr>
          <p:cNvPr id="1048637" name="Google Shape;137;g16cbdd0afdd_0_4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  <p:pic>
        <p:nvPicPr>
          <p:cNvPr id="2097163" name="Google Shape;138;g16cbdd0afdd_0_42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Google Shape;143;g16cbdd0afdd_0_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Команда</a:t>
            </a:r>
          </a:p>
        </p:txBody>
      </p:sp>
      <p:sp>
        <p:nvSpPr>
          <p:cNvPr id="1048641" name="Google Shape;144;g16cbdd0afdd_0_2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  <p:pic>
        <p:nvPicPr>
          <p:cNvPr id="2097164" name="Google Shape;145;g16cbdd0afdd_0_25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Google Shape;150;g16cbdd0afdd_0_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Команда</a:t>
            </a:r>
          </a:p>
        </p:txBody>
      </p:sp>
      <p:sp>
        <p:nvSpPr>
          <p:cNvPr id="1048645" name="Google Shape;151;g16cbdd0afdd_0_3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  <p:pic>
        <p:nvPicPr>
          <p:cNvPr id="2097165" name="Google Shape;152;g16cbdd0afdd_0_30"/>
          <p:cNvPicPr preferRelativeResize="0">
            <a:picLocks/>
          </p:cNvPicPr>
          <p:nvPr/>
        </p:nvPicPr>
        <p:blipFill>
          <a:blip xmlns:r="http://schemas.openxmlformats.org/officeDocument/2006/relationships"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Google Shape;15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Вопросы к экспертам</a:t>
            </a:r>
          </a:p>
        </p:txBody>
      </p:sp>
      <p:sp>
        <p:nvSpPr>
          <p:cNvPr id="1048649" name="Google Shape;158;p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/>
              <a:t>Какой вариант Вы можете предложить вариант дальнейшего развития проекта?</a:t>
            </a: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/>
              <a:t>Как вы оцениваете вариант амбассадорства Казанской ГАВМ нашей командой?</a:t>
            </a: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  <p:sp>
        <p:nvSpPr>
          <p:cNvPr id="1048650" name="Google Shape;159;p6"/>
          <p:cNvSpPr/>
          <p:nvPr/>
        </p:nvSpPr>
        <p:spPr>
          <a:xfrm>
            <a:off x="0" y="3505275"/>
            <a:ext cx="9144000" cy="1757100"/>
          </a:xfrm>
          <a:prstGeom prst="rect"/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51" name="Google Shape;160;p6"/>
          <p:cNvSpPr/>
          <p:nvPr/>
        </p:nvSpPr>
        <p:spPr>
          <a:xfrm>
            <a:off x="0" y="0"/>
            <a:ext cx="9171600" cy="4329000"/>
          </a:xfrm>
          <a:prstGeom prst="rect"/>
          <a:solidFill>
            <a:srgbClr val="20193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52" name="Google Shape;161;p6"/>
          <p:cNvSpPr txBox="1"/>
          <p:nvPr>
            <p:ph type="title"/>
          </p:nvPr>
        </p:nvSpPr>
        <p:spPr>
          <a:xfrm>
            <a:off x="372575" y="5098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chemeClr val="lt2"/>
                </a:solidFill>
              </a:rPr>
              <a:t>Вопросы к экспертам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048653" name="Google Shape;162;p6"/>
          <p:cNvSpPr txBox="1"/>
          <p:nvPr>
            <p:ph type="body" idx="1"/>
          </p:nvPr>
        </p:nvSpPr>
        <p:spPr>
          <a:xfrm>
            <a:off x="22615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lt1"/>
                </a:solidFill>
              </a:rPr>
              <a:t>Какой Вы можете предложить вариант дальнейшего развития проекта?</a:t>
            </a:r>
            <a:endParaRPr>
              <a:solidFill>
                <a:schemeClr val="lt1"/>
              </a:solidFill>
            </a:endParaRP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lt1"/>
                </a:solidFill>
              </a:rPr>
              <a:t>Как вы оцениваете вариант амбассадорства Казанской ГАВМ нашей командой?</a:t>
            </a:r>
            <a:endParaRPr>
              <a:solidFill>
                <a:schemeClr val="lt1"/>
              </a:solidFill>
            </a:endParaRP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lt1"/>
                </a:solidFill>
              </a:rPr>
              <a:t>На ваш взгляд, достаточно ли достоверно мы провели анализ целевой аудитории или стоило воспользоваться другими инструментами?</a:t>
            </a:r>
            <a:endParaRPr>
              <a:solidFill>
                <a:schemeClr val="lt1"/>
              </a:solidFill>
            </a:endParaRP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lt1"/>
                </a:solidFill>
              </a:rPr>
              <a:t>Можете ли вы дать совет по решению проблемы заказчика?</a:t>
            </a:r>
            <a:endParaRPr>
              <a:solidFill>
                <a:schemeClr val="lt1"/>
              </a:solidFill>
            </a:endParaRP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>
              <a:highlight>
                <a:srgbClr val="CCCCCC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Google Shape;167;p7"/>
          <p:cNvSpPr/>
          <p:nvPr/>
        </p:nvSpPr>
        <p:spPr>
          <a:xfrm>
            <a:off x="0" y="0"/>
            <a:ext cx="9144000" cy="5143500"/>
          </a:xfrm>
          <a:prstGeom prst="rect"/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966"/>
              </a:solidFill>
              <a:highlight>
                <a:srgbClr val="20124D"/>
              </a:highlight>
            </a:endParaRPr>
          </a:p>
        </p:txBody>
      </p:sp>
      <p:sp>
        <p:nvSpPr>
          <p:cNvPr id="1048657" name="Google Shape;168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F3F3F3"/>
                </a:solidFill>
              </a:rPr>
              <a:t>План работы на “Хакатон”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048658" name="Google Shape;169;p7"/>
          <p:cNvSpPr/>
          <p:nvPr/>
        </p:nvSpPr>
        <p:spPr>
          <a:xfrm>
            <a:off x="0" y="1152475"/>
            <a:ext cx="5406300" cy="2207700"/>
          </a:xfrm>
          <a:prstGeom prst="round1Rect">
            <a:avLst>
              <a:gd name="adj" fmla="val 16667"/>
            </a:avLst>
          </a:prstGeom>
          <a:solidFill>
            <a:srgbClr val="3D85C6"/>
          </a:solidFill>
          <a:ln w="9525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59" name="Google Shape;170;p7"/>
          <p:cNvSpPr txBox="1"/>
          <p:nvPr>
            <p:ph type="body" idx="1"/>
          </p:nvPr>
        </p:nvSpPr>
        <p:spPr>
          <a:xfrm>
            <a:off x="311700" y="1320050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FFFFFF"/>
                </a:solidFill>
              </a:rPr>
              <a:t>Обсуждение проектов с экспертами</a:t>
            </a:r>
            <a:endParaRPr>
              <a:solidFill>
                <a:srgbClr val="FFFFFF"/>
              </a:solidFill>
            </a:endParaRP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FFFFFF"/>
                </a:solidFill>
              </a:rPr>
              <a:t>Брифинг с командой по обсуждению задач</a:t>
            </a:r>
            <a:endParaRPr>
              <a:solidFill>
                <a:srgbClr val="FFFFFF"/>
              </a:solidFill>
            </a:endParaRP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FFFFFF"/>
                </a:solidFill>
              </a:rPr>
              <a:t>Разработка плана действий</a:t>
            </a:r>
            <a:endParaRPr>
              <a:solidFill>
                <a:srgbClr val="FFFFFF"/>
              </a:solidFill>
            </a:endParaRP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FFFFFF"/>
                </a:solidFill>
              </a:rPr>
              <a:t>Посещение мастер-классов</a:t>
            </a:r>
            <a:endParaRPr>
              <a:solidFill>
                <a:srgbClr val="FFFFFF"/>
              </a:solidFill>
            </a:endParaRPr>
          </a:p>
          <a:p>
            <a:pPr algn="l" indent="0" lvl="0" marL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Google Shape;175;p8"/>
          <p:cNvSpPr/>
          <p:nvPr/>
        </p:nvSpPr>
        <p:spPr>
          <a:xfrm>
            <a:off x="0" y="0"/>
            <a:ext cx="9144000" cy="5143500"/>
          </a:xfrm>
          <a:prstGeom prst="rect"/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966"/>
              </a:solidFill>
              <a:highlight>
                <a:srgbClr val="20124D"/>
              </a:highlight>
            </a:endParaRPr>
          </a:p>
        </p:txBody>
      </p:sp>
      <p:sp>
        <p:nvSpPr>
          <p:cNvPr id="1048663" name="Google Shape;17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 fontScale="90000"/>
          </a:bodyPr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FFFFFF"/>
                </a:solidFill>
              </a:rPr>
              <a:t>План разработки будущего решения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48664" name="Google Shape;177;p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">
                <a:solidFill>
                  <a:srgbClr val="FFFFFF"/>
                </a:solidFill>
              </a:rPr>
              <a:t>Почему у заказчика появилась такая задача, какими проблемами она вызвана? Что улучшится в текущих процессах заказчика от решения этой задачи?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M2101K9AG</dc:creator>
  <dcterms:created xsi:type="dcterms:W3CDTF">2022-10-20T09:53:39Z</dcterms:created>
  <dcterms:modified xsi:type="dcterms:W3CDTF">2022-10-20T09:53:39Z</dcterms:modified>
</cp:coreProperties>
</file>